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6" r:id="rId2"/>
    <p:sldId id="264" r:id="rId3"/>
    <p:sldId id="265" r:id="rId4"/>
    <p:sldId id="259" r:id="rId5"/>
    <p:sldId id="261" r:id="rId6"/>
    <p:sldId id="263" r:id="rId7"/>
    <p:sldId id="257" r:id="rId8"/>
    <p:sldId id="258" r:id="rId9"/>
    <p:sldId id="260" r:id="rId10"/>
    <p:sldId id="262" r:id="rId11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DBA2BC-D006-41A6-BE6F-E0BFD3BF7C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8A804-56AD-41D7-A545-7AA4EA9A2C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0182A-5D29-43D9-BF18-CCB7E0AD3816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AF5387-1FDB-4104-A265-8DEEC37540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4CC2D-32E6-414B-87F8-268B2BD07E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379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CA7D7-847C-489B-B46A-24DBB7E7A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42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8E859-E1F4-4B3B-B9DF-A89FF00BAE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Unit 2 overview: the challenge of utopia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1A897-7470-461E-B997-4BEC6E4C02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8</a:t>
            </a:r>
            <a:r>
              <a:rPr lang="en-US" sz="3200" baseline="30000" dirty="0"/>
              <a:t>th</a:t>
            </a:r>
            <a:r>
              <a:rPr lang="en-US" sz="3200" dirty="0"/>
              <a:t> grade Springboard</a:t>
            </a:r>
          </a:p>
        </p:txBody>
      </p:sp>
    </p:spTree>
    <p:extLst>
      <p:ext uri="{BB962C8B-B14F-4D97-AF65-F5344CB8AC3E}">
        <p14:creationId xmlns:p14="http://schemas.microsoft.com/office/powerpoint/2010/main" val="118276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E554-1DCF-43D7-8513-114AFFF8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40" y="0"/>
            <a:ext cx="7517409" cy="1293028"/>
          </a:xfrm>
        </p:spPr>
        <p:txBody>
          <a:bodyPr/>
          <a:lstStyle/>
          <a:p>
            <a:r>
              <a:rPr lang="en-US" b="1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D6864-0A3E-4E49-94BD-39979F2C3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7744" y="1664209"/>
            <a:ext cx="5330952" cy="4554476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Skim/scan </a:t>
            </a:r>
            <a:r>
              <a:rPr lang="en-US" sz="2800" dirty="0"/>
              <a:t>the activities and texts, beginning with activity 2.1 and ending at the EA. </a:t>
            </a:r>
          </a:p>
          <a:p>
            <a:endParaRPr lang="en-US" sz="2800" b="1" u="sng" dirty="0"/>
          </a:p>
          <a:p>
            <a:r>
              <a:rPr lang="en-US" sz="2800" b="1" u="sng" dirty="0"/>
              <a:t>Mark</a:t>
            </a:r>
            <a:r>
              <a:rPr lang="en-US" sz="2800" dirty="0"/>
              <a:t> the text with a WOW or WHOA</a:t>
            </a:r>
          </a:p>
          <a:p>
            <a:pPr lvl="1"/>
            <a:r>
              <a:rPr lang="en-US" sz="2800" b="1" u="sng" dirty="0"/>
              <a:t>Wow</a:t>
            </a:r>
            <a:r>
              <a:rPr lang="en-US" sz="2800" dirty="0"/>
              <a:t>= interesting</a:t>
            </a:r>
          </a:p>
          <a:p>
            <a:pPr lvl="1"/>
            <a:r>
              <a:rPr lang="en-US" sz="2800" b="1" u="sng" dirty="0"/>
              <a:t>Whoa</a:t>
            </a:r>
            <a:r>
              <a:rPr lang="en-US" sz="2800" dirty="0"/>
              <a:t>= challenging</a:t>
            </a:r>
          </a:p>
          <a:p>
            <a:pPr lvl="1"/>
            <a:endParaRPr lang="en-US" sz="2400" b="1" u="sng" dirty="0"/>
          </a:p>
          <a:p>
            <a:pPr lvl="1"/>
            <a:endParaRPr lang="en-US" sz="2400" b="1" u="sng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D5BBF2-29D3-4BE5-973F-7A0C61132C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8695" y="1293028"/>
            <a:ext cx="6184689" cy="530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5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717D-EC69-4069-8C6A-A9720659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739EE-E028-4FE9-A170-FDEFBA8AF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 can </a:t>
            </a:r>
            <a:r>
              <a:rPr lang="en-US" sz="3200" b="1" u="sng" dirty="0"/>
              <a:t>preview</a:t>
            </a:r>
            <a:r>
              <a:rPr lang="en-US" sz="3200" dirty="0"/>
              <a:t> the big ideas and vocabulary for the second part of the unit.</a:t>
            </a:r>
          </a:p>
        </p:txBody>
      </p:sp>
    </p:spTree>
    <p:extLst>
      <p:ext uri="{BB962C8B-B14F-4D97-AF65-F5344CB8AC3E}">
        <p14:creationId xmlns:p14="http://schemas.microsoft.com/office/powerpoint/2010/main" val="364456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85D2-FCAD-46F7-9FB5-7B48A0CA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922" y="468350"/>
            <a:ext cx="6962078" cy="824677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Question, heard of, teach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7713E-171E-4B92-B893-757B16853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653" y="1860023"/>
            <a:ext cx="4571513" cy="4791184"/>
          </a:xfrm>
        </p:spPr>
        <p:txBody>
          <a:bodyPr>
            <a:normAutofit/>
          </a:bodyPr>
          <a:lstStyle/>
          <a:p>
            <a:r>
              <a:rPr lang="en-US" sz="3200" dirty="0"/>
              <a:t>You should have </a:t>
            </a:r>
            <a:r>
              <a:rPr lang="en-US" sz="3200" b="1" dirty="0"/>
              <a:t>completed</a:t>
            </a:r>
            <a:r>
              <a:rPr lang="en-US" sz="3200" dirty="0"/>
              <a:t> the QHT for the second part of the unit.</a:t>
            </a:r>
          </a:p>
          <a:p>
            <a:endParaRPr lang="en-US" sz="3200" dirty="0"/>
          </a:p>
          <a:p>
            <a:r>
              <a:rPr lang="en-US" sz="3200" dirty="0"/>
              <a:t>Due today.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DBF5B-0CE3-41B9-BE18-23C8E1F36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51" y="1092965"/>
            <a:ext cx="5336743" cy="55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6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4A09-E56A-4B37-B6B2-789ACBB0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192" y="104142"/>
            <a:ext cx="8610600" cy="1293028"/>
          </a:xfrm>
        </p:spPr>
        <p:txBody>
          <a:bodyPr/>
          <a:lstStyle/>
          <a:p>
            <a:r>
              <a:rPr lang="en-US" b="1" dirty="0"/>
              <a:t>Unit overview: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E5E45-C0BE-40BD-8BE5-CDA55C279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00199"/>
            <a:ext cx="4370832" cy="461848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Directions</a:t>
            </a:r>
          </a:p>
          <a:p>
            <a:pPr lvl="1">
              <a:lnSpc>
                <a:spcPct val="150000"/>
              </a:lnSpc>
            </a:pPr>
            <a:r>
              <a:rPr lang="en-US" sz="2400" b="1" u="sng" dirty="0"/>
              <a:t>Read</a:t>
            </a:r>
            <a:r>
              <a:rPr lang="en-US" sz="2400" dirty="0"/>
              <a:t> the goals for the unit and </a:t>
            </a:r>
            <a:r>
              <a:rPr lang="en-US" sz="2400" b="1" u="sng" dirty="0"/>
              <a:t>circle</a:t>
            </a:r>
            <a:r>
              <a:rPr lang="en-US" sz="2400" dirty="0"/>
              <a:t> any words that are unfamiliar to you.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60DBD8-FA2A-4E08-9BAD-BF85174E1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024" y="1397170"/>
            <a:ext cx="5687568" cy="5122502"/>
          </a:xfrm>
        </p:spPr>
        <p:txBody>
          <a:bodyPr/>
          <a:lstStyle/>
          <a:p>
            <a:r>
              <a:rPr lang="en-US" dirty="0"/>
              <a:t>To </a:t>
            </a:r>
            <a:r>
              <a:rPr lang="en-US" b="1" u="sng" dirty="0"/>
              <a:t>analyze</a:t>
            </a:r>
            <a:r>
              <a:rPr lang="en-US" dirty="0"/>
              <a:t> and </a:t>
            </a:r>
            <a:r>
              <a:rPr lang="en-US" b="1" u="sng" dirty="0"/>
              <a:t>evaluate</a:t>
            </a:r>
            <a:r>
              <a:rPr lang="en-US" dirty="0"/>
              <a:t> a variety of explanatory and argumentative texts for ideas, structure, and language.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</a:t>
            </a:r>
            <a:r>
              <a:rPr lang="en-US" b="1" u="sng" dirty="0"/>
              <a:t>understand</a:t>
            </a:r>
            <a:r>
              <a:rPr lang="en-US" dirty="0"/>
              <a:t> the use of active and passive voice.</a:t>
            </a:r>
          </a:p>
          <a:p>
            <a:endParaRPr lang="en-US" dirty="0"/>
          </a:p>
          <a:p>
            <a:r>
              <a:rPr lang="en-US" dirty="0"/>
              <a:t>To </a:t>
            </a:r>
            <a:r>
              <a:rPr lang="en-US" b="1" u="sng" dirty="0"/>
              <a:t>develop</a:t>
            </a:r>
            <a:r>
              <a:rPr lang="en-US" dirty="0"/>
              <a:t> effective arguments </a:t>
            </a:r>
            <a:r>
              <a:rPr lang="en-US" b="1" u="sng" dirty="0"/>
              <a:t>using</a:t>
            </a:r>
            <a:r>
              <a:rPr lang="en-US" dirty="0"/>
              <a:t> logical reasoning, relevant evidence, and persuasive appeals for effect.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0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E554-1DCF-43D7-8513-114AFFF8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40" y="0"/>
            <a:ext cx="7517409" cy="1293028"/>
          </a:xfrm>
        </p:spPr>
        <p:txBody>
          <a:bodyPr/>
          <a:lstStyle/>
          <a:p>
            <a:r>
              <a:rPr lang="en-US" b="1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D6864-0A3E-4E49-94BD-39979F2C3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7744" y="1664209"/>
            <a:ext cx="5330952" cy="4554476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Skim/scan </a:t>
            </a:r>
            <a:r>
              <a:rPr lang="en-US" sz="2800" dirty="0"/>
              <a:t>the activities and texts, beginning with activity 2.10. </a:t>
            </a:r>
          </a:p>
          <a:p>
            <a:endParaRPr lang="en-US" sz="2800" b="1" u="sng" dirty="0"/>
          </a:p>
          <a:p>
            <a:r>
              <a:rPr lang="en-US" sz="2800" b="1" u="sng" dirty="0"/>
              <a:t>Mark</a:t>
            </a:r>
            <a:r>
              <a:rPr lang="en-US" sz="2800" dirty="0"/>
              <a:t> the text with a WOW or WHOA</a:t>
            </a:r>
          </a:p>
          <a:p>
            <a:pPr lvl="1"/>
            <a:r>
              <a:rPr lang="en-US" sz="2800" b="1" u="sng" dirty="0"/>
              <a:t>Wow</a:t>
            </a:r>
            <a:r>
              <a:rPr lang="en-US" sz="2800" dirty="0"/>
              <a:t>= interesting</a:t>
            </a:r>
          </a:p>
          <a:p>
            <a:pPr lvl="1"/>
            <a:r>
              <a:rPr lang="en-US" sz="2800" b="1" u="sng" dirty="0"/>
              <a:t>Whoa</a:t>
            </a:r>
            <a:r>
              <a:rPr lang="en-US" sz="2800" dirty="0"/>
              <a:t>= challenging</a:t>
            </a:r>
          </a:p>
          <a:p>
            <a:pPr lvl="1"/>
            <a:endParaRPr lang="en-US" sz="2400" b="1" u="sng" dirty="0"/>
          </a:p>
          <a:p>
            <a:pPr lvl="1"/>
            <a:endParaRPr lang="en-US" sz="2400" b="1" u="sn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F15D40-9EC9-4E8B-9327-393FAA8D6D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0590" y="1159213"/>
            <a:ext cx="6055112" cy="521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0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E20DFA-89DB-4DCD-9C6A-E6F94CA754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06DC21-B3AA-4AE9-844F-E667E84438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2CA0EB-E9B5-48FE-97B2-68898B53F2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/>
          </a:blip>
          <a:srcRect t="20018" b="237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9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72A0-DAD7-48E6-A083-43D7882C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80" y="0"/>
            <a:ext cx="8610600" cy="1293028"/>
          </a:xfrm>
        </p:spPr>
        <p:txBody>
          <a:bodyPr/>
          <a:lstStyle/>
          <a:p>
            <a:r>
              <a:rPr lang="en-US" b="1"/>
              <a:t>Unit overview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4B6B1-B7B0-47F4-8651-724B0461E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" y="1463040"/>
            <a:ext cx="11743944" cy="4755645"/>
          </a:xfrm>
        </p:spPr>
        <p:txBody>
          <a:bodyPr/>
          <a:lstStyle/>
          <a:p>
            <a:r>
              <a:rPr lang="en-US" sz="2800" b="1" u="sng" dirty="0"/>
              <a:t>Mark</a:t>
            </a:r>
            <a:r>
              <a:rPr lang="en-US" sz="2800" dirty="0"/>
              <a:t> the text by </a:t>
            </a:r>
            <a:r>
              <a:rPr lang="en-US" sz="2800" b="1" u="sng" dirty="0"/>
              <a:t>underlining</a:t>
            </a:r>
            <a:r>
              <a:rPr lang="en-US" sz="2800" dirty="0"/>
              <a:t> words and phrases that help you </a:t>
            </a:r>
            <a:r>
              <a:rPr lang="en-US" sz="2800" b="1" u="sng" dirty="0"/>
              <a:t>predict</a:t>
            </a:r>
            <a:r>
              <a:rPr lang="en-US" sz="2800" dirty="0"/>
              <a:t> what the unit will be about.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Think-Pair-Share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070C5-EC1A-4A76-BD97-2517A7CA8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53" y="3586557"/>
            <a:ext cx="11296285" cy="291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2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817BFA-9939-42FC-97E6-1DDD23A38E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4C4F977-CDDE-402E-B4F0-84B5572E77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8200026-FE82-4AED-BD0F-C9B0D316B7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958347" y="457200"/>
            <a:ext cx="6833474" cy="59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27FD98-23BA-4421-976E-9A0B8618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/>
              <a:t>Visual prompt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2670047"/>
            <a:ext cx="4800600" cy="3548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/>
              <a:t>Discussion: </a:t>
            </a:r>
            <a:r>
              <a:rPr lang="en-US" sz="3200" dirty="0"/>
              <a:t>What would an ideal society look like?</a:t>
            </a:r>
          </a:p>
        </p:txBody>
      </p:sp>
    </p:spTree>
    <p:extLst>
      <p:ext uri="{BB962C8B-B14F-4D97-AF65-F5344CB8AC3E}">
        <p14:creationId xmlns:p14="http://schemas.microsoft.com/office/powerpoint/2010/main" val="321901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4A09-E56A-4B37-B6B2-789ACBB0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Unit overview: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E5E45-C0BE-40BD-8BE5-CDA55C2799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u="sng" dirty="0"/>
              <a:t>Read</a:t>
            </a:r>
            <a:r>
              <a:rPr lang="en-US" dirty="0"/>
              <a:t> the goals for the unit and </a:t>
            </a:r>
            <a:r>
              <a:rPr lang="en-US" b="1" u="sng" dirty="0"/>
              <a:t>circle</a:t>
            </a:r>
            <a:r>
              <a:rPr lang="en-US" dirty="0"/>
              <a:t> any words that are unfamiliar to you.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60DBD8-FA2A-4E08-9BAD-BF85174E1B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b="1" u="sng" dirty="0"/>
              <a:t>analyze</a:t>
            </a:r>
            <a:r>
              <a:rPr lang="en-US" dirty="0"/>
              <a:t> a novel for archetype and theme.</a:t>
            </a:r>
          </a:p>
          <a:p>
            <a:endParaRPr lang="en-US" dirty="0"/>
          </a:p>
          <a:p>
            <a:r>
              <a:rPr lang="en-US" dirty="0"/>
              <a:t>To </a:t>
            </a:r>
            <a:r>
              <a:rPr lang="en-US" b="1" u="sng" dirty="0"/>
              <a:t>develop</a:t>
            </a:r>
            <a:r>
              <a:rPr lang="en-US" dirty="0"/>
              <a:t> informative/explanatory texts </a:t>
            </a:r>
            <a:r>
              <a:rPr lang="en-US" b="1" u="sng" dirty="0"/>
              <a:t>using</a:t>
            </a:r>
            <a:r>
              <a:rPr lang="en-US" dirty="0"/>
              <a:t> the compare/contrast organizational structure.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9075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2840</TotalTime>
  <Words>260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Vapor Trail</vt:lpstr>
      <vt:lpstr>Unit 2 overview: the challenge of utopia </vt:lpstr>
      <vt:lpstr>Learning targets</vt:lpstr>
      <vt:lpstr>Question, heard of, teach it</vt:lpstr>
      <vt:lpstr>Unit overview: Part 1</vt:lpstr>
      <vt:lpstr>contents</vt:lpstr>
      <vt:lpstr>PowerPoint Presentation</vt:lpstr>
      <vt:lpstr>Unit overview</vt:lpstr>
      <vt:lpstr>Visual prompt</vt:lpstr>
      <vt:lpstr>Unit overview: Part 2</vt:lpstr>
      <vt:lpstr>contents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overview: the challenge of utopia </dc:title>
  <dc:creator>Maddie Kernan</dc:creator>
  <cp:lastModifiedBy>Maddie Kernan</cp:lastModifiedBy>
  <cp:revision>7</cp:revision>
  <cp:lastPrinted>2017-12-14T22:21:52Z</cp:lastPrinted>
  <dcterms:created xsi:type="dcterms:W3CDTF">2017-12-13T16:38:19Z</dcterms:created>
  <dcterms:modified xsi:type="dcterms:W3CDTF">2017-12-15T15:58:51Z</dcterms:modified>
</cp:coreProperties>
</file>