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57" r:id="rId3"/>
    <p:sldId id="320" r:id="rId4"/>
    <p:sldId id="258" r:id="rId5"/>
    <p:sldId id="283" r:id="rId6"/>
    <p:sldId id="268" r:id="rId7"/>
    <p:sldId id="269" r:id="rId8"/>
    <p:sldId id="271" r:id="rId9"/>
    <p:sldId id="272" r:id="rId10"/>
    <p:sldId id="273" r:id="rId11"/>
    <p:sldId id="274" r:id="rId12"/>
    <p:sldId id="275" r:id="rId13"/>
    <p:sldId id="277" r:id="rId14"/>
    <p:sldId id="278" r:id="rId15"/>
    <p:sldId id="280" r:id="rId16"/>
    <p:sldId id="293" r:id="rId17"/>
    <p:sldId id="297" r:id="rId18"/>
    <p:sldId id="298" r:id="rId19"/>
    <p:sldId id="299" r:id="rId20"/>
    <p:sldId id="300" r:id="rId21"/>
    <p:sldId id="301" r:id="rId22"/>
    <p:sldId id="302" r:id="rId23"/>
    <p:sldId id="262" r:id="rId24"/>
    <p:sldId id="321" r:id="rId25"/>
    <p:sldId id="259" r:id="rId26"/>
    <p:sldId id="263" r:id="rId27"/>
    <p:sldId id="295" r:id="rId28"/>
    <p:sldId id="284" r:id="rId29"/>
    <p:sldId id="264" r:id="rId30"/>
    <p:sldId id="286" r:id="rId31"/>
    <p:sldId id="291" r:id="rId32"/>
    <p:sldId id="294" r:id="rId33"/>
    <p:sldId id="265" r:id="rId34"/>
    <p:sldId id="288" r:id="rId35"/>
    <p:sldId id="289" r:id="rId36"/>
    <p:sldId id="290" r:id="rId37"/>
    <p:sldId id="304" r:id="rId38"/>
    <p:sldId id="305" r:id="rId39"/>
    <p:sldId id="306" r:id="rId40"/>
    <p:sldId id="308" r:id="rId41"/>
    <p:sldId id="309" r:id="rId42"/>
    <p:sldId id="310" r:id="rId43"/>
    <p:sldId id="315" r:id="rId44"/>
    <p:sldId id="316" r:id="rId45"/>
    <p:sldId id="317" r:id="rId46"/>
    <p:sldId id="318" r:id="rId47"/>
    <p:sldId id="312" r:id="rId48"/>
    <p:sldId id="311" r:id="rId4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42" autoAdjust="0"/>
    <p:restoredTop sz="94638" autoAdjust="0"/>
  </p:normalViewPr>
  <p:slideViewPr>
    <p:cSldViewPr>
      <p:cViewPr varScale="1">
        <p:scale>
          <a:sx n="106" d="100"/>
          <a:sy n="106" d="100"/>
        </p:scale>
        <p:origin x="-1044" y="-90"/>
      </p:cViewPr>
      <p:guideLst>
        <p:guide orient="horz" pos="2160"/>
        <p:guide pos="2880"/>
      </p:guideLst>
    </p:cSldViewPr>
  </p:slideViewPr>
  <p:outlineViewPr>
    <p:cViewPr>
      <p:scale>
        <a:sx n="33" d="100"/>
        <a:sy n="33" d="100"/>
      </p:scale>
      <p:origin x="0" y="17280"/>
    </p:cViewPr>
  </p:outlineViewPr>
  <p:notesTextViewPr>
    <p:cViewPr>
      <p:scale>
        <a:sx n="100" d="100"/>
        <a:sy n="100" d="100"/>
      </p:scale>
      <p:origin x="0" y="0"/>
    </p:cViewPr>
  </p:notesTextViewPr>
  <p:sorterViewPr>
    <p:cViewPr>
      <p:scale>
        <a:sx n="66" d="100"/>
        <a:sy n="66" d="100"/>
      </p:scale>
      <p:origin x="0" y="2556"/>
    </p:cViewPr>
  </p:sorterViewPr>
  <p:notesViewPr>
    <p:cSldViewPr>
      <p:cViewPr varScale="1">
        <p:scale>
          <a:sx n="83" d="100"/>
          <a:sy n="83" d="100"/>
        </p:scale>
        <p:origin x="-1992" y="-8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A008D87-2B43-4190-AC7E-F212095CC212}" type="datetimeFigureOut">
              <a:rPr lang="en-US" smtClean="0"/>
              <a:pPr/>
              <a:t>9/15/2015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2A87CD3-5487-4A7A-9B2B-0C53F6B48D1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89847906-45B4-46A4-8112-0B69A524F781}" type="slidenum">
              <a:rPr lang="en-US"/>
              <a:pPr/>
              <a:t>41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3E958A-7AB1-4DB7-ABBD-702A518EEF55}" type="slidenum">
              <a:rPr lang="en-US">
                <a:solidFill>
                  <a:prstClr val="black"/>
                </a:solidFill>
              </a:rPr>
              <a:pPr eaLnBrk="1" hangingPunct="1"/>
              <a:t>42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E1A1EA-5590-446B-99F6-B72CEDD81267}" type="slidenum">
              <a:rPr lang="en-US">
                <a:solidFill>
                  <a:prstClr val="black"/>
                </a:solidFill>
              </a:rPr>
              <a:pPr eaLnBrk="1" hangingPunct="1"/>
              <a:t>43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541C8F-E14B-44B2-99F3-A00AA139E14D}" type="slidenum">
              <a:rPr lang="en-US">
                <a:solidFill>
                  <a:prstClr val="black"/>
                </a:solidFill>
              </a:rPr>
              <a:pPr eaLnBrk="1" hangingPunct="1"/>
              <a:t>44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38947F-C86A-41F2-9823-8F37E1DA28C0}" type="slidenum">
              <a:rPr lang="en-US">
                <a:solidFill>
                  <a:prstClr val="black"/>
                </a:solidFill>
              </a:rPr>
              <a:pPr eaLnBrk="1" hangingPunct="1"/>
              <a:t>45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26D474-9D26-4EE0-B1E7-CD3B29F57B06}" type="slidenum">
              <a:rPr lang="en-US">
                <a:solidFill>
                  <a:prstClr val="black"/>
                </a:solidFill>
              </a:rPr>
              <a:pPr eaLnBrk="1" hangingPunct="1"/>
              <a:t>46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D93E97-179F-4141-8EF6-8DC6036398AB}" type="slidenum">
              <a:rPr lang="en-US">
                <a:solidFill>
                  <a:prstClr val="black"/>
                </a:solidFill>
              </a:rPr>
              <a:pPr eaLnBrk="1" hangingPunct="1"/>
              <a:t>47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F22380-BC5C-4126-B094-EAC23D679A73}" type="slidenum">
              <a:rPr lang="en-US">
                <a:solidFill>
                  <a:prstClr val="black"/>
                </a:solidFill>
              </a:rPr>
              <a:pPr eaLnBrk="1" hangingPunct="1"/>
              <a:t>48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36E358E-10A9-42AA-B285-9EC1F6943A7C}" type="datetimeFigureOut">
              <a:rPr lang="en-US" smtClean="0"/>
              <a:pPr/>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7CAD3-9BD0-492C-B36C-DAE8369F737C}"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6E358E-10A9-42AA-B285-9EC1F6943A7C}" type="datetimeFigureOut">
              <a:rPr lang="en-US" smtClean="0"/>
              <a:pPr/>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7CAD3-9BD0-492C-B36C-DAE8369F737C}" type="slidenum">
              <a:rPr lang="en-US" smtClean="0"/>
              <a:pPr/>
              <a:t>‹#›</a:t>
            </a:fld>
            <a:endParaRPr lang="en-US"/>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6E358E-10A9-42AA-B285-9EC1F6943A7C}" type="datetimeFigureOut">
              <a:rPr lang="en-US" smtClean="0"/>
              <a:pPr/>
              <a:t>9/15/2015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1287CAD3-9BD0-492C-B36C-DAE8369F737C}" type="slidenum">
              <a:rPr lang="en-US" smtClean="0"/>
              <a:pPr/>
              <a:t>‹#›</a:t>
            </a:fld>
            <a:endParaRPr lang="en-US"/>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6E358E-10A9-42AA-B285-9EC1F6943A7C}" type="datetimeFigureOut">
              <a:rPr lang="en-US" smtClean="0"/>
              <a:pPr/>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7CAD3-9BD0-492C-B36C-DAE8369F737C}" type="slidenum">
              <a:rPr lang="en-US" smtClean="0"/>
              <a:pPr/>
              <a:t>‹#›</a:t>
            </a:fld>
            <a:endParaRPr lang="en-US"/>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36E358E-10A9-42AA-B285-9EC1F6943A7C}" type="datetimeFigureOut">
              <a:rPr lang="en-US" smtClean="0"/>
              <a:pPr/>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7CAD3-9BD0-492C-B36C-DAE8369F737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6E358E-10A9-42AA-B285-9EC1F6943A7C}" type="datetimeFigureOut">
              <a:rPr lang="en-US" smtClean="0"/>
              <a:pPr/>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87CAD3-9BD0-492C-B36C-DAE8369F737C}" type="slidenum">
              <a:rPr lang="en-US" smtClean="0"/>
              <a:pPr/>
              <a:t>‹#›</a:t>
            </a:fld>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36E358E-10A9-42AA-B285-9EC1F6943A7C}" type="datetimeFigureOut">
              <a:rPr lang="en-US" smtClean="0"/>
              <a:pPr/>
              <a:t>9/15/2015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87CAD3-9BD0-492C-B36C-DAE8369F737C}" type="slidenum">
              <a:rPr lang="en-US" smtClean="0"/>
              <a:pPr/>
              <a:t>‹#›</a:t>
            </a:fld>
            <a:endParaRPr lang="en-US"/>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36E358E-10A9-42AA-B285-9EC1F6943A7C}" type="datetimeFigureOut">
              <a:rPr lang="en-US" smtClean="0"/>
              <a:pPr/>
              <a:t>9/15/2015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87CAD3-9BD0-492C-B36C-DAE8369F737C}" type="slidenum">
              <a:rPr lang="en-US" smtClean="0"/>
              <a:pPr/>
              <a:t>‹#›</a:t>
            </a:fld>
            <a:endParaRPr lang="en-US"/>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E358E-10A9-42AA-B285-9EC1F6943A7C}" type="datetimeFigureOut">
              <a:rPr lang="en-US" smtClean="0"/>
              <a:pPr/>
              <a:t>9/15/2015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87CAD3-9BD0-492C-B36C-DAE8369F737C}" type="slidenum">
              <a:rPr lang="en-US" smtClean="0"/>
              <a:pPr/>
              <a:t>‹#›</a:t>
            </a:fld>
            <a:endParaRPr lang="en-US"/>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36E358E-10A9-42AA-B285-9EC1F6943A7C}" type="datetimeFigureOut">
              <a:rPr lang="en-US" smtClean="0"/>
              <a:pPr/>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87CAD3-9BD0-492C-B36C-DAE8369F737C}"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36E358E-10A9-42AA-B285-9EC1F6943A7C}" type="datetimeFigureOut">
              <a:rPr lang="en-US" smtClean="0"/>
              <a:pPr/>
              <a:t>9/15/2015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287CAD3-9BD0-492C-B36C-DAE8369F737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36E358E-10A9-42AA-B285-9EC1F6943A7C}" type="datetimeFigureOut">
              <a:rPr lang="en-US" smtClean="0"/>
              <a:pPr/>
              <a:t>9/15/2015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287CAD3-9BD0-492C-B36C-DAE8369F73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thruBlk="1"/>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Reading: Nonfiction</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Pop Quiz #2</a:t>
            </a:r>
            <a:endParaRPr lang="en-US" dirty="0"/>
          </a:p>
        </p:txBody>
      </p:sp>
      <p:sp>
        <p:nvSpPr>
          <p:cNvPr id="3" name="Content Placeholder 2"/>
          <p:cNvSpPr>
            <a:spLocks noGrp="1"/>
          </p:cNvSpPr>
          <p:nvPr>
            <p:ph idx="1"/>
          </p:nvPr>
        </p:nvSpPr>
        <p:spPr/>
        <p:txBody>
          <a:bodyPr>
            <a:normAutofit/>
          </a:bodyPr>
          <a:lstStyle/>
          <a:p>
            <a:pPr>
              <a:buNone/>
            </a:pPr>
            <a:r>
              <a:rPr lang="en-US" dirty="0" smtClean="0"/>
              <a:t>“Chocolate milk should not be allowed at schools. Every  carton of chocolate milk adds an extra eight grams of sugar to a child’s diet; so it’s possible to smuggle five extra pounds into a child’s diet in chocolate milk alone during one year of school.  This sugar in milk is also worrisome because of its known link to obesity. ”</a:t>
            </a:r>
          </a:p>
          <a:p>
            <a:endParaRPr lang="en-US" dirty="0" smtClean="0"/>
          </a:p>
          <a:p>
            <a:endParaRPr lang="en-US" dirty="0"/>
          </a:p>
        </p:txBody>
      </p:sp>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Persuade – Inform – Entertain? </a:t>
            </a:r>
            <a:endParaRPr lang="en-US" dirty="0"/>
          </a:p>
        </p:txBody>
      </p:sp>
      <p:sp>
        <p:nvSpPr>
          <p:cNvPr id="6" name="Content Placeholder 5"/>
          <p:cNvSpPr>
            <a:spLocks noGrp="1"/>
          </p:cNvSpPr>
          <p:nvPr>
            <p:ph idx="1"/>
          </p:nvPr>
        </p:nvSpPr>
        <p:spPr>
          <a:xfrm>
            <a:off x="457200" y="1775191"/>
            <a:ext cx="3733800" cy="815609"/>
          </a:xfrm>
        </p:spPr>
        <p:txBody>
          <a:bodyPr/>
          <a:lstStyle/>
          <a:p>
            <a:endParaRPr lang="en-US" dirty="0"/>
          </a:p>
        </p:txBody>
      </p:sp>
      <p:pic>
        <p:nvPicPr>
          <p:cNvPr id="1026" name="Picture 2" descr="http://t2.gstatic.com/images?q=tbn:ANd9GcSBIV6olrf3V5tYaqwDwll8toTvw626t7R69aofq1UM8gbSDEtVPg"/>
          <p:cNvPicPr>
            <a:picLocks noChangeAspect="1" noChangeArrowheads="1"/>
          </p:cNvPicPr>
          <p:nvPr/>
        </p:nvPicPr>
        <p:blipFill>
          <a:blip r:embed="rId2" cstate="print"/>
          <a:srcRect/>
          <a:stretch>
            <a:fillRect/>
          </a:stretch>
        </p:blipFill>
        <p:spPr bwMode="auto">
          <a:xfrm>
            <a:off x="609600" y="2819399"/>
            <a:ext cx="2590800" cy="3549755"/>
          </a:xfrm>
          <a:prstGeom prst="rect">
            <a:avLst/>
          </a:prstGeom>
          <a:noFill/>
          <a:scene3d>
            <a:camera prst="orthographicFront">
              <a:rot lat="0" lon="10799999" rev="0"/>
            </a:camera>
            <a:lightRig rig="threePt" dir="t"/>
          </a:scene3d>
        </p:spPr>
      </p:pic>
      <p:sp>
        <p:nvSpPr>
          <p:cNvPr id="5" name="Rounded Rectangular Callout 4"/>
          <p:cNvSpPr/>
          <p:nvPr/>
        </p:nvSpPr>
        <p:spPr>
          <a:xfrm>
            <a:off x="3505200" y="4876800"/>
            <a:ext cx="4038600" cy="1219200"/>
          </a:xfrm>
          <a:prstGeom prst="wedgeRoundRectCallout">
            <a:avLst>
              <a:gd name="adj1" fmla="val -68823"/>
              <a:gd name="adj2" fmla="val -2140"/>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7200" dirty="0" smtClean="0"/>
              <a:t>Persuade.</a:t>
            </a:r>
            <a:endParaRPr lang="en-US" sz="7200"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900"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strVal val="#ppt_w*0.05"/>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anim calcmode="lin" valueType="num">
                                      <p:cBhvr>
                                        <p:cTn id="17" dur="500" fill="hold"/>
                                        <p:tgtEl>
                                          <p:spTgt spid="5"/>
                                        </p:tgtEl>
                                        <p:attrNameLst>
                                          <p:attrName>ppt_x</p:attrName>
                                        </p:attrNameLst>
                                      </p:cBhvr>
                                      <p:tavLst>
                                        <p:tav tm="0">
                                          <p:val>
                                            <p:strVal val="#ppt_x-.2"/>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Pop Quiz #3</a:t>
            </a:r>
            <a:endParaRPr lang="en-US" dirty="0"/>
          </a:p>
        </p:txBody>
      </p:sp>
      <p:sp>
        <p:nvSpPr>
          <p:cNvPr id="3" name="Content Placeholder 2"/>
          <p:cNvSpPr>
            <a:spLocks noGrp="1"/>
          </p:cNvSpPr>
          <p:nvPr>
            <p:ph idx="1"/>
          </p:nvPr>
        </p:nvSpPr>
        <p:spPr>
          <a:xfrm>
            <a:off x="457200" y="1775191"/>
            <a:ext cx="8229600" cy="4778009"/>
          </a:xfrm>
        </p:spPr>
        <p:txBody>
          <a:bodyPr>
            <a:normAutofit lnSpcReduction="10000"/>
          </a:bodyPr>
          <a:lstStyle/>
          <a:p>
            <a:pPr>
              <a:buNone/>
            </a:pPr>
            <a:r>
              <a:rPr lang="en-US" dirty="0" smtClean="0"/>
              <a:t>“Some of the challenges I played in New Super Mario Bros go against everything the series ever taught me. In one level, titled "Be Gentle to Giants," I had to run through a stage without touching a single enemy. On normal stages this wouldn't be too hard, but it took place in Giant World. Imagine this for a second; running by some the biggest enemies in the game without stopping to jump on a single one.”</a:t>
            </a:r>
          </a:p>
          <a:p>
            <a:endParaRPr lang="en-US" dirty="0" smtClean="0"/>
          </a:p>
          <a:p>
            <a:endParaRPr lang="en-US" dirty="0"/>
          </a:p>
        </p:txBody>
      </p:sp>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Persuade – Inform – Entertain? </a:t>
            </a:r>
            <a:endParaRPr lang="en-US" dirty="0"/>
          </a:p>
        </p:txBody>
      </p:sp>
      <p:sp>
        <p:nvSpPr>
          <p:cNvPr id="6" name="Content Placeholder 5"/>
          <p:cNvSpPr>
            <a:spLocks noGrp="1"/>
          </p:cNvSpPr>
          <p:nvPr>
            <p:ph idx="1"/>
          </p:nvPr>
        </p:nvSpPr>
        <p:spPr>
          <a:xfrm>
            <a:off x="457200" y="1775191"/>
            <a:ext cx="3733800" cy="815609"/>
          </a:xfrm>
        </p:spPr>
        <p:txBody>
          <a:bodyPr/>
          <a:lstStyle/>
          <a:p>
            <a:endParaRPr lang="en-US" dirty="0"/>
          </a:p>
        </p:txBody>
      </p:sp>
      <p:pic>
        <p:nvPicPr>
          <p:cNvPr id="32770" name="Picture 2" descr="http://t0.gstatic.com/images?q=tbn:ANd9GcQUIH4AyZi43DOnQqNR0VIMl16S9jEqMkF7EhChDnXtFBfI4J6R"/>
          <p:cNvPicPr>
            <a:picLocks noChangeAspect="1" noChangeArrowheads="1"/>
          </p:cNvPicPr>
          <p:nvPr/>
        </p:nvPicPr>
        <p:blipFill>
          <a:blip r:embed="rId2" cstate="print"/>
          <a:srcRect/>
          <a:stretch>
            <a:fillRect/>
          </a:stretch>
        </p:blipFill>
        <p:spPr bwMode="auto">
          <a:xfrm>
            <a:off x="-1" y="3352800"/>
            <a:ext cx="3491753" cy="2895600"/>
          </a:xfrm>
          <a:prstGeom prst="rect">
            <a:avLst/>
          </a:prstGeom>
          <a:noFill/>
        </p:spPr>
      </p:pic>
      <p:sp>
        <p:nvSpPr>
          <p:cNvPr id="5" name="Rounded Rectangular Callout 4"/>
          <p:cNvSpPr/>
          <p:nvPr/>
        </p:nvSpPr>
        <p:spPr>
          <a:xfrm>
            <a:off x="3124200" y="3962400"/>
            <a:ext cx="4191000" cy="1219200"/>
          </a:xfrm>
          <a:prstGeom prst="wedgeRoundRectCallout">
            <a:avLst>
              <a:gd name="adj1" fmla="val -68823"/>
              <a:gd name="adj2" fmla="val -2140"/>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7200" dirty="0" smtClean="0"/>
              <a:t>Entertain.</a:t>
            </a:r>
            <a:endParaRPr lang="en-US" sz="7200"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tgtEl>
                                          <p:spTgt spid="32770"/>
                                        </p:tgtEl>
                                        <p:attrNameLst>
                                          <p:attrName>ppt_x</p:attrName>
                                        </p:attrNameLst>
                                      </p:cBhvr>
                                      <p:tavLst>
                                        <p:tav tm="0">
                                          <p:val>
                                            <p:strVal val="#ppt_x-.2"/>
                                          </p:val>
                                        </p:tav>
                                        <p:tav tm="100000">
                                          <p:val>
                                            <p:strVal val="#ppt_x"/>
                                          </p:val>
                                        </p:tav>
                                      </p:tavLst>
                                    </p:anim>
                                    <p:anim calcmode="lin" valueType="num">
                                      <p:cBhvr>
                                        <p:cTn id="8" dur="1000" fill="hold"/>
                                        <p:tgtEl>
                                          <p:spTgt spid="327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770"/>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P.I.E.?</a:t>
            </a:r>
            <a:endParaRPr lang="en-US" dirty="0"/>
          </a:p>
        </p:txBody>
      </p:sp>
      <p:sp>
        <p:nvSpPr>
          <p:cNvPr id="3" name="Content Placeholder 2"/>
          <p:cNvSpPr>
            <a:spLocks noGrp="1"/>
          </p:cNvSpPr>
          <p:nvPr>
            <p:ph idx="1"/>
          </p:nvPr>
        </p:nvSpPr>
        <p:spPr/>
        <p:txBody>
          <a:bodyPr/>
          <a:lstStyle/>
          <a:p>
            <a:pPr lvl="1"/>
            <a:r>
              <a:rPr lang="en-US" dirty="0" smtClean="0"/>
              <a:t>To </a:t>
            </a:r>
            <a:r>
              <a:rPr lang="en-US" b="1" dirty="0" smtClean="0"/>
              <a:t>Instruct</a:t>
            </a:r>
          </a:p>
          <a:p>
            <a:pPr lvl="2"/>
            <a:r>
              <a:rPr lang="en-US" dirty="0" smtClean="0"/>
              <a:t>Text that tells you </a:t>
            </a:r>
            <a:r>
              <a:rPr lang="en-US" u="sng" dirty="0" smtClean="0"/>
              <a:t>how to </a:t>
            </a:r>
            <a:r>
              <a:rPr lang="en-US" dirty="0" smtClean="0"/>
              <a:t>do something in step by step instructions.</a:t>
            </a:r>
          </a:p>
          <a:p>
            <a:pPr lvl="3"/>
            <a:r>
              <a:rPr lang="en-US" dirty="0" smtClean="0"/>
              <a:t>CLUE WORDS: Many action Verbs like put, place, make, move, etc.</a:t>
            </a:r>
          </a:p>
          <a:p>
            <a:pPr lvl="2">
              <a:buNone/>
            </a:pPr>
            <a:endParaRPr lang="en-US" dirty="0" smtClean="0"/>
          </a:p>
          <a:p>
            <a:pPr lvl="2"/>
            <a:endParaRPr lang="en-US" dirty="0" smtClean="0"/>
          </a:p>
          <a:p>
            <a:endParaRPr lang="en-US" dirty="0"/>
          </a:p>
        </p:txBody>
      </p:sp>
      <p:pic>
        <p:nvPicPr>
          <p:cNvPr id="16388" name="Picture 4" descr="http://www.wedgecheeseshop.com/wp-content/uploads/2012/11/cheese-for-dummies-21.jpg"/>
          <p:cNvPicPr>
            <a:picLocks noChangeAspect="1" noChangeArrowheads="1"/>
          </p:cNvPicPr>
          <p:nvPr/>
        </p:nvPicPr>
        <p:blipFill>
          <a:blip r:embed="rId2" cstate="print"/>
          <a:srcRect/>
          <a:stretch>
            <a:fillRect/>
          </a:stretch>
        </p:blipFill>
        <p:spPr bwMode="auto">
          <a:xfrm>
            <a:off x="1066799" y="3581401"/>
            <a:ext cx="2422499" cy="3061292"/>
          </a:xfrm>
          <a:prstGeom prst="rect">
            <a:avLst/>
          </a:prstGeom>
          <a:noFill/>
          <a:ln w="19050">
            <a:solidFill>
              <a:srgbClr val="00B0F0"/>
            </a:solidFill>
          </a:ln>
          <a:effectLst>
            <a:outerShdw blurRad="241300" dist="101600" dir="2400000" algn="tl" rotWithShape="0">
              <a:prstClr val="black">
                <a:alpha val="40000"/>
              </a:prstClr>
            </a:outerShdw>
          </a:effectLst>
        </p:spPr>
      </p:pic>
      <p:pic>
        <p:nvPicPr>
          <p:cNvPr id="16390" name="Picture 6" descr="http://www.bookswim.com/images_books/large/How_to_Beat_Up_Anybody_An_Instructional_and_Inspirational_Karate_Book_by_the_World_Champion-67416.jpg"/>
          <p:cNvPicPr>
            <a:picLocks noChangeAspect="1" noChangeArrowheads="1"/>
          </p:cNvPicPr>
          <p:nvPr/>
        </p:nvPicPr>
        <p:blipFill>
          <a:blip r:embed="rId3" cstate="print"/>
          <a:srcRect/>
          <a:stretch>
            <a:fillRect/>
          </a:stretch>
        </p:blipFill>
        <p:spPr bwMode="auto">
          <a:xfrm>
            <a:off x="4876800" y="3581400"/>
            <a:ext cx="2347722" cy="3009900"/>
          </a:xfrm>
          <a:prstGeom prst="rect">
            <a:avLst/>
          </a:prstGeom>
          <a:noFill/>
          <a:ln w="19050">
            <a:solidFill>
              <a:srgbClr val="00B0F0"/>
            </a:solidFill>
          </a:ln>
          <a:effectLst>
            <a:outerShdw blurRad="241300" dist="101600" dir="2400000" algn="tl" rotWithShape="0">
              <a:prstClr val="black">
                <a:alpha val="40000"/>
              </a:prstClr>
            </a:outerShdw>
          </a:effectLst>
        </p:spPr>
      </p:pic>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Instruct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Pre-heat your griddle to 375° or heat a nonstick sauté pan or skillet over medium heat. Sift together flour, baking powder, sugar and salt.</a:t>
            </a:r>
          </a:p>
          <a:p>
            <a:pPr>
              <a:buNone/>
            </a:pPr>
            <a:r>
              <a:rPr lang="en-US" dirty="0" smtClean="0"/>
              <a:t/>
            </a:r>
            <a:br>
              <a:rPr lang="en-US" dirty="0" smtClean="0"/>
            </a:br>
            <a:r>
              <a:rPr lang="en-US" dirty="0" smtClean="0"/>
              <a:t>Beat eggs thoroughly. Add the eggs, melted butter and half the milk to the dry ingredients and mix gently until combined. Now stir in the remaining milk until the batter is the desired consistency. Don't </a:t>
            </a:r>
            <a:r>
              <a:rPr lang="en-US" dirty="0" err="1" smtClean="0"/>
              <a:t>overmix</a:t>
            </a:r>
            <a:r>
              <a:rPr lang="en-US" dirty="0" smtClean="0"/>
              <a:t>!</a:t>
            </a:r>
          </a:p>
          <a:p>
            <a:pPr>
              <a:buNone/>
            </a:pPr>
            <a:r>
              <a:rPr lang="en-US" dirty="0" smtClean="0"/>
              <a:t/>
            </a:r>
            <a:br>
              <a:rPr lang="en-US" dirty="0" smtClean="0"/>
            </a:br>
            <a:endParaRPr lang="en-US" dirty="0" smtClean="0"/>
          </a:p>
          <a:p>
            <a:endParaRPr lang="en-US" dirty="0"/>
          </a:p>
        </p:txBody>
      </p:sp>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Goal</a:t>
            </a:r>
            <a:endParaRPr lang="en-US" dirty="0"/>
          </a:p>
        </p:txBody>
      </p:sp>
      <p:sp>
        <p:nvSpPr>
          <p:cNvPr id="3" name="Content Placeholder 2"/>
          <p:cNvSpPr>
            <a:spLocks noGrp="1"/>
          </p:cNvSpPr>
          <p:nvPr>
            <p:ph idx="1"/>
          </p:nvPr>
        </p:nvSpPr>
        <p:spPr/>
        <p:txBody>
          <a:bodyPr/>
          <a:lstStyle/>
          <a:p>
            <a:r>
              <a:rPr lang="en-US" dirty="0" smtClean="0"/>
              <a:t>Today we will learn about an authors point of view in, in order to learn </a:t>
            </a:r>
            <a:r>
              <a:rPr lang="en-US" b="1" dirty="0" smtClean="0"/>
              <a:t>how an author feels about their subject</a:t>
            </a:r>
            <a:endParaRPr lang="en-US" dirty="0" smtClean="0"/>
          </a:p>
          <a:p>
            <a:endParaRPr lang="en-US" dirty="0" smtClean="0"/>
          </a:p>
          <a:p>
            <a:pPr lvl="1">
              <a:buFont typeface="Wingdings" pitchFamily="2" charset="2"/>
              <a:buChar char="q"/>
            </a:pPr>
            <a:r>
              <a:rPr lang="en-US" dirty="0" smtClean="0"/>
              <a:t>LT: Students will be able to determine an authors point of view and how it is conveyed in the text.     </a:t>
            </a:r>
            <a:r>
              <a:rPr lang="en-US" sz="2200" dirty="0" smtClean="0">
                <a:solidFill>
                  <a:schemeClr val="tx2">
                    <a:lumMod val="60000"/>
                    <a:lumOff val="40000"/>
                  </a:schemeClr>
                </a:solidFill>
              </a:rPr>
              <a:t>(CCSS RI.7.6)</a:t>
            </a:r>
          </a:p>
          <a:p>
            <a:endParaRPr lang="en-US" dirty="0"/>
          </a:p>
        </p:txBody>
      </p:sp>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 Point of View</a:t>
            </a:r>
            <a:endParaRPr lang="en-US" dirty="0"/>
          </a:p>
        </p:txBody>
      </p:sp>
      <p:sp>
        <p:nvSpPr>
          <p:cNvPr id="3" name="Content Placeholder 2"/>
          <p:cNvSpPr>
            <a:spLocks noGrp="1"/>
          </p:cNvSpPr>
          <p:nvPr>
            <p:ph idx="1"/>
          </p:nvPr>
        </p:nvSpPr>
        <p:spPr>
          <a:xfrm>
            <a:off x="457200" y="1600200"/>
            <a:ext cx="8229600" cy="4625609"/>
          </a:xfrm>
        </p:spPr>
        <p:txBody>
          <a:bodyPr/>
          <a:lstStyle/>
          <a:p>
            <a:r>
              <a:rPr lang="en-US" dirty="0" smtClean="0"/>
              <a:t>One of the most basic breakdowns is whether their point of view towards their topic is…</a:t>
            </a:r>
          </a:p>
          <a:p>
            <a:endParaRPr lang="en-US" dirty="0"/>
          </a:p>
          <a:p>
            <a:pPr marL="118872" indent="0">
              <a:buNone/>
            </a:pPr>
            <a:endParaRPr lang="en-US" dirty="0" smtClean="0"/>
          </a:p>
          <a:p>
            <a:pPr marL="118872" indent="0">
              <a:buNone/>
            </a:pPr>
            <a:endParaRPr lang="en-US" dirty="0"/>
          </a:p>
        </p:txBody>
      </p:sp>
      <p:sp>
        <p:nvSpPr>
          <p:cNvPr id="5" name="Rectangle 4"/>
          <p:cNvSpPr/>
          <p:nvPr/>
        </p:nvSpPr>
        <p:spPr>
          <a:xfrm>
            <a:off x="907450" y="2514600"/>
            <a:ext cx="7292381"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solidFill>
                  <a:srgbClr val="00B0F0"/>
                </a:solidFill>
                <a:effectLst>
                  <a:outerShdw blurRad="50800" algn="tl" rotWithShape="0">
                    <a:srgbClr val="000000"/>
                  </a:outerShdw>
                </a:effectLst>
              </a:rPr>
              <a:t>Positive </a:t>
            </a:r>
            <a:r>
              <a:rPr lang="en-US" sz="5400" b="1" dirty="0" smtClean="0">
                <a:ln w="17780" cmpd="sng">
                  <a:solidFill>
                    <a:srgbClr val="FFFFFF"/>
                  </a:solidFill>
                  <a:prstDash val="solid"/>
                  <a:miter lim="800000"/>
                </a:ln>
                <a:solidFill>
                  <a:srgbClr val="00B0F0"/>
                </a:solidFill>
                <a:effectLst>
                  <a:outerShdw blurRad="50800" algn="tl" rotWithShape="0">
                    <a:srgbClr val="000000"/>
                  </a:outerShdw>
                </a:effectLst>
              </a:rPr>
              <a:t>+ </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or </a:t>
            </a: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Negative </a:t>
            </a:r>
            <a:r>
              <a:rPr lang="en-US" sz="5400" b="1" dirty="0" smtClean="0">
                <a:ln w="17780" cmpd="sng">
                  <a:solidFill>
                    <a:srgbClr val="FFFFFF"/>
                  </a:solidFill>
                  <a:prstDash val="solid"/>
                  <a:miter lim="800000"/>
                </a:ln>
                <a:solidFill>
                  <a:srgbClr val="FF0000"/>
                </a:solidFill>
                <a:effectLst>
                  <a:outerShdw blurRad="50800" algn="tl" rotWithShape="0">
                    <a:srgbClr val="000000"/>
                  </a:outerShdw>
                </a:effectLst>
              </a:rPr>
              <a:t>-</a:t>
            </a:r>
            <a:endParaRPr lang="en-US" sz="5400" b="1" dirty="0">
              <a:ln w="17780" cmpd="sng">
                <a:solidFill>
                  <a:srgbClr val="FFFFFF"/>
                </a:solidFill>
                <a:prstDash val="solid"/>
                <a:miter lim="800000"/>
              </a:ln>
              <a:solidFill>
                <a:srgbClr val="FF0000"/>
              </a:solidFill>
              <a:effectLst>
                <a:outerShdw blurRad="50800" algn="tl" rotWithShape="0">
                  <a:srgbClr val="000000"/>
                </a:outerShdw>
              </a:effectLst>
            </a:endParaRPr>
          </a:p>
        </p:txBody>
      </p:sp>
      <p:graphicFrame>
        <p:nvGraphicFramePr>
          <p:cNvPr id="6" name="Table 5"/>
          <p:cNvGraphicFramePr>
            <a:graphicFrameLocks noGrp="1"/>
          </p:cNvGraphicFramePr>
          <p:nvPr/>
        </p:nvGraphicFramePr>
        <p:xfrm>
          <a:off x="152400" y="3352800"/>
          <a:ext cx="2362200" cy="3108960"/>
        </p:xfrm>
        <a:graphic>
          <a:graphicData uri="http://schemas.openxmlformats.org/drawingml/2006/table">
            <a:tbl>
              <a:tblPr firstRow="1" bandRow="1">
                <a:tableStyleId>{5C22544A-7EE6-4342-B048-85BDC9FD1C3A}</a:tableStyleId>
              </a:tblPr>
              <a:tblGrid>
                <a:gridCol w="2362200"/>
              </a:tblGrid>
              <a:tr h="375508">
                <a:tc>
                  <a:txBody>
                    <a:bodyPr/>
                    <a:lstStyle/>
                    <a:p>
                      <a:pPr algn="ctr"/>
                      <a:r>
                        <a:rPr lang="en-US" sz="2400" dirty="0" smtClean="0">
                          <a:solidFill>
                            <a:srgbClr val="00B0F0"/>
                          </a:solidFill>
                        </a:rPr>
                        <a:t>For</a:t>
                      </a:r>
                      <a:endParaRPr lang="en-US" sz="2400" dirty="0">
                        <a:solidFill>
                          <a:srgbClr val="00B0F0"/>
                        </a:solidFill>
                      </a:endParaRPr>
                    </a:p>
                  </a:txBody>
                  <a:tcPr>
                    <a:solidFill>
                      <a:schemeClr val="accent1">
                        <a:lumMod val="20000"/>
                        <a:lumOff val="80000"/>
                      </a:schemeClr>
                    </a:solidFill>
                  </a:tcPr>
                </a:tc>
              </a:tr>
              <a:tr h="375508">
                <a:tc>
                  <a:txBody>
                    <a:bodyPr/>
                    <a:lstStyle/>
                    <a:p>
                      <a:pPr algn="ctr"/>
                      <a:r>
                        <a:rPr kumimoji="0" lang="en-US" sz="2400" b="1" kern="1200" dirty="0" smtClean="0">
                          <a:solidFill>
                            <a:srgbClr val="00B0F0"/>
                          </a:solidFill>
                          <a:latin typeface="+mn-lt"/>
                          <a:ea typeface="+mn-ea"/>
                          <a:cs typeface="+mn-cs"/>
                        </a:rPr>
                        <a:t>Should</a:t>
                      </a:r>
                      <a:endParaRPr kumimoji="0" lang="en-US" sz="2400" b="1" kern="1200" dirty="0">
                        <a:solidFill>
                          <a:srgbClr val="00B0F0"/>
                        </a:solidFill>
                        <a:latin typeface="+mn-lt"/>
                        <a:ea typeface="+mn-ea"/>
                        <a:cs typeface="+mn-cs"/>
                      </a:endParaRPr>
                    </a:p>
                  </a:txBody>
                  <a:tcPr/>
                </a:tc>
              </a:tr>
              <a:tr h="375508">
                <a:tc>
                  <a:txBody>
                    <a:bodyPr/>
                    <a:lstStyle/>
                    <a:p>
                      <a:pPr algn="ctr"/>
                      <a:r>
                        <a:rPr kumimoji="0" lang="en-US" sz="2400" b="1" kern="1200" dirty="0" smtClean="0">
                          <a:solidFill>
                            <a:srgbClr val="00B0F0"/>
                          </a:solidFill>
                          <a:latin typeface="+mn-lt"/>
                          <a:ea typeface="+mn-ea"/>
                          <a:cs typeface="+mn-cs"/>
                        </a:rPr>
                        <a:t>Pro</a:t>
                      </a:r>
                      <a:endParaRPr kumimoji="0" lang="en-US" sz="2400" b="1" kern="1200" dirty="0">
                        <a:solidFill>
                          <a:srgbClr val="00B0F0"/>
                        </a:solidFill>
                        <a:latin typeface="+mn-lt"/>
                        <a:ea typeface="+mn-ea"/>
                        <a:cs typeface="+mn-cs"/>
                      </a:endParaRPr>
                    </a:p>
                  </a:txBody>
                  <a:tcPr/>
                </a:tc>
              </a:tr>
              <a:tr h="375508">
                <a:tc>
                  <a:txBody>
                    <a:bodyPr/>
                    <a:lstStyle/>
                    <a:p>
                      <a:pPr algn="ctr"/>
                      <a:r>
                        <a:rPr kumimoji="0" lang="en-US" sz="2400" b="1" kern="1200" dirty="0" smtClean="0">
                          <a:solidFill>
                            <a:srgbClr val="00B0F0"/>
                          </a:solidFill>
                          <a:latin typeface="+mn-lt"/>
                          <a:ea typeface="+mn-ea"/>
                          <a:cs typeface="+mn-cs"/>
                        </a:rPr>
                        <a:t>Supports</a:t>
                      </a:r>
                      <a:endParaRPr kumimoji="0" lang="en-US" sz="2400" b="1" kern="1200" dirty="0">
                        <a:solidFill>
                          <a:srgbClr val="00B0F0"/>
                        </a:solidFill>
                        <a:latin typeface="+mn-lt"/>
                        <a:ea typeface="+mn-ea"/>
                        <a:cs typeface="+mn-cs"/>
                      </a:endParaRPr>
                    </a:p>
                  </a:txBody>
                  <a:tcPr/>
                </a:tc>
              </a:tr>
              <a:tr h="375508">
                <a:tc>
                  <a:txBody>
                    <a:bodyPr/>
                    <a:lstStyle/>
                    <a:p>
                      <a:pPr algn="ctr"/>
                      <a:r>
                        <a:rPr kumimoji="0" lang="en-US" sz="2400" b="1" kern="1200" dirty="0" smtClean="0">
                          <a:solidFill>
                            <a:srgbClr val="00B0F0"/>
                          </a:solidFill>
                          <a:latin typeface="+mn-lt"/>
                          <a:ea typeface="+mn-ea"/>
                          <a:cs typeface="+mn-cs"/>
                        </a:rPr>
                        <a:t>Wants</a:t>
                      </a:r>
                      <a:endParaRPr kumimoji="0" lang="en-US" sz="2400" b="1" kern="1200" dirty="0">
                        <a:solidFill>
                          <a:srgbClr val="00B0F0"/>
                        </a:solidFill>
                        <a:latin typeface="+mn-lt"/>
                        <a:ea typeface="+mn-ea"/>
                        <a:cs typeface="+mn-cs"/>
                      </a:endParaRPr>
                    </a:p>
                  </a:txBody>
                  <a:tcPr/>
                </a:tc>
              </a:tr>
              <a:tr h="300406">
                <a:tc>
                  <a:txBody>
                    <a:bodyPr/>
                    <a:lstStyle/>
                    <a:p>
                      <a:pPr algn="ctr"/>
                      <a:r>
                        <a:rPr kumimoji="0" lang="en-US" sz="2400" b="1" kern="1200" dirty="0" smtClean="0">
                          <a:solidFill>
                            <a:srgbClr val="00B0F0"/>
                          </a:solidFill>
                          <a:latin typeface="+mn-lt"/>
                          <a:ea typeface="+mn-ea"/>
                          <a:cs typeface="+mn-cs"/>
                        </a:rPr>
                        <a:t>Likes</a:t>
                      </a:r>
                      <a:endParaRPr kumimoji="0" lang="en-US" sz="2400" b="1" kern="1200" dirty="0">
                        <a:solidFill>
                          <a:srgbClr val="00B0F0"/>
                        </a:solidFill>
                        <a:latin typeface="+mn-lt"/>
                        <a:ea typeface="+mn-ea"/>
                        <a:cs typeface="+mn-cs"/>
                      </a:endParaRPr>
                    </a:p>
                  </a:txBody>
                  <a:tcPr/>
                </a:tc>
              </a:tr>
              <a:tr h="300406">
                <a:tc>
                  <a:txBody>
                    <a:bodyPr/>
                    <a:lstStyle/>
                    <a:p>
                      <a:endParaRPr lang="en-US" dirty="0"/>
                    </a:p>
                  </a:txBody>
                  <a:tcPr/>
                </a:tc>
              </a:tr>
            </a:tbl>
          </a:graphicData>
        </a:graphic>
      </p:graphicFrame>
      <p:graphicFrame>
        <p:nvGraphicFramePr>
          <p:cNvPr id="7" name="Table 6"/>
          <p:cNvGraphicFramePr>
            <a:graphicFrameLocks noGrp="1"/>
          </p:cNvGraphicFramePr>
          <p:nvPr/>
        </p:nvGraphicFramePr>
        <p:xfrm>
          <a:off x="5181600" y="3429000"/>
          <a:ext cx="2514600" cy="3108960"/>
        </p:xfrm>
        <a:graphic>
          <a:graphicData uri="http://schemas.openxmlformats.org/drawingml/2006/table">
            <a:tbl>
              <a:tblPr firstRow="1" bandRow="1">
                <a:tableStyleId>{5C22544A-7EE6-4342-B048-85BDC9FD1C3A}</a:tableStyleId>
              </a:tblPr>
              <a:tblGrid>
                <a:gridCol w="2514600"/>
              </a:tblGrid>
              <a:tr h="375508">
                <a:tc>
                  <a:txBody>
                    <a:bodyPr/>
                    <a:lstStyle/>
                    <a:p>
                      <a:pPr algn="ctr"/>
                      <a:r>
                        <a:rPr lang="en-US" sz="2400" dirty="0" smtClean="0">
                          <a:solidFill>
                            <a:srgbClr val="FF0000"/>
                          </a:solidFill>
                        </a:rPr>
                        <a:t>Against</a:t>
                      </a:r>
                      <a:endParaRPr lang="en-US" sz="2400" dirty="0">
                        <a:solidFill>
                          <a:srgbClr val="FF0000"/>
                        </a:solidFill>
                      </a:endParaRPr>
                    </a:p>
                  </a:txBody>
                  <a:tcPr>
                    <a:solidFill>
                      <a:schemeClr val="accent1">
                        <a:lumMod val="20000"/>
                        <a:lumOff val="80000"/>
                      </a:schemeClr>
                    </a:solidFill>
                  </a:tcPr>
                </a:tc>
              </a:tr>
              <a:tr h="375508">
                <a:tc>
                  <a:txBody>
                    <a:bodyPr/>
                    <a:lstStyle/>
                    <a:p>
                      <a:pPr algn="ctr"/>
                      <a:r>
                        <a:rPr kumimoji="0" lang="en-US" sz="2400" b="1" kern="1200" dirty="0" smtClean="0">
                          <a:solidFill>
                            <a:srgbClr val="FF0000"/>
                          </a:solidFill>
                          <a:latin typeface="+mn-lt"/>
                          <a:ea typeface="+mn-ea"/>
                          <a:cs typeface="+mn-cs"/>
                        </a:rPr>
                        <a:t>Shouldn’t</a:t>
                      </a:r>
                      <a:endParaRPr kumimoji="0" lang="en-US" sz="2400" b="1" kern="1200" dirty="0">
                        <a:solidFill>
                          <a:srgbClr val="FF0000"/>
                        </a:solidFill>
                        <a:latin typeface="+mn-lt"/>
                        <a:ea typeface="+mn-ea"/>
                        <a:cs typeface="+mn-cs"/>
                      </a:endParaRPr>
                    </a:p>
                  </a:txBody>
                  <a:tcPr/>
                </a:tc>
              </a:tr>
              <a:tr h="375508">
                <a:tc>
                  <a:txBody>
                    <a:bodyPr/>
                    <a:lstStyle/>
                    <a:p>
                      <a:pPr algn="ctr"/>
                      <a:r>
                        <a:rPr kumimoji="0" lang="en-US" sz="2400" b="1" kern="1200" dirty="0" smtClean="0">
                          <a:solidFill>
                            <a:srgbClr val="FF0000"/>
                          </a:solidFill>
                          <a:latin typeface="+mn-lt"/>
                          <a:ea typeface="+mn-ea"/>
                          <a:cs typeface="+mn-cs"/>
                        </a:rPr>
                        <a:t>Con</a:t>
                      </a:r>
                      <a:endParaRPr kumimoji="0" lang="en-US" sz="2400" b="1" kern="1200" dirty="0">
                        <a:solidFill>
                          <a:srgbClr val="FF0000"/>
                        </a:solidFill>
                        <a:latin typeface="+mn-lt"/>
                        <a:ea typeface="+mn-ea"/>
                        <a:cs typeface="+mn-cs"/>
                      </a:endParaRPr>
                    </a:p>
                  </a:txBody>
                  <a:tcPr/>
                </a:tc>
              </a:tr>
              <a:tr h="375508">
                <a:tc>
                  <a:txBody>
                    <a:bodyPr/>
                    <a:lstStyle/>
                    <a:p>
                      <a:pPr algn="ctr"/>
                      <a:r>
                        <a:rPr kumimoji="0" lang="en-US" sz="2400" b="1" kern="1200" dirty="0" smtClean="0">
                          <a:solidFill>
                            <a:srgbClr val="FF0000"/>
                          </a:solidFill>
                          <a:latin typeface="+mn-lt"/>
                          <a:ea typeface="+mn-ea"/>
                          <a:cs typeface="+mn-cs"/>
                        </a:rPr>
                        <a:t>Doesn’t Support</a:t>
                      </a:r>
                      <a:endParaRPr kumimoji="0" lang="en-US" sz="2400" b="1" kern="1200" dirty="0">
                        <a:solidFill>
                          <a:srgbClr val="FF0000"/>
                        </a:solidFill>
                        <a:latin typeface="+mn-lt"/>
                        <a:ea typeface="+mn-ea"/>
                        <a:cs typeface="+mn-cs"/>
                      </a:endParaRPr>
                    </a:p>
                  </a:txBody>
                  <a:tcPr/>
                </a:tc>
              </a:tr>
              <a:tr h="375508">
                <a:tc>
                  <a:txBody>
                    <a:bodyPr/>
                    <a:lstStyle/>
                    <a:p>
                      <a:pPr algn="ctr"/>
                      <a:r>
                        <a:rPr kumimoji="0" lang="en-US" sz="2400" b="1" kern="1200" dirty="0" smtClean="0">
                          <a:solidFill>
                            <a:srgbClr val="FF0000"/>
                          </a:solidFill>
                          <a:latin typeface="+mn-lt"/>
                          <a:ea typeface="+mn-ea"/>
                          <a:cs typeface="+mn-cs"/>
                        </a:rPr>
                        <a:t>Doesn’t Want</a:t>
                      </a:r>
                      <a:endParaRPr kumimoji="0" lang="en-US" sz="2400" b="1" kern="1200" dirty="0">
                        <a:solidFill>
                          <a:srgbClr val="FF0000"/>
                        </a:solidFill>
                        <a:latin typeface="+mn-lt"/>
                        <a:ea typeface="+mn-ea"/>
                        <a:cs typeface="+mn-cs"/>
                      </a:endParaRPr>
                    </a:p>
                  </a:txBody>
                  <a:tcPr/>
                </a:tc>
              </a:tr>
              <a:tr h="300406">
                <a:tc>
                  <a:txBody>
                    <a:bodyPr/>
                    <a:lstStyle/>
                    <a:p>
                      <a:pPr algn="ctr"/>
                      <a:r>
                        <a:rPr kumimoji="0" lang="en-US" sz="2400" b="1" kern="1200" dirty="0" smtClean="0">
                          <a:solidFill>
                            <a:srgbClr val="FF0000"/>
                          </a:solidFill>
                          <a:latin typeface="+mn-lt"/>
                          <a:ea typeface="+mn-ea"/>
                          <a:cs typeface="+mn-cs"/>
                        </a:rPr>
                        <a:t>Dislikes</a:t>
                      </a:r>
                      <a:endParaRPr kumimoji="0" lang="en-US" sz="2400" b="1" kern="1200" dirty="0">
                        <a:solidFill>
                          <a:srgbClr val="FF0000"/>
                        </a:solidFill>
                        <a:latin typeface="+mn-lt"/>
                        <a:ea typeface="+mn-ea"/>
                        <a:cs typeface="+mn-cs"/>
                      </a:endParaRPr>
                    </a:p>
                  </a:txBody>
                  <a:tcPr/>
                </a:tc>
              </a:tr>
              <a:tr h="300406">
                <a:tc>
                  <a:txBody>
                    <a:bodyPr/>
                    <a:lstStyle/>
                    <a:p>
                      <a:endParaRPr lang="en-US" dirty="0"/>
                    </a:p>
                  </a:txBody>
                  <a:tcPr/>
                </a:tc>
              </a:tr>
            </a:tbl>
          </a:graphicData>
        </a:graphic>
      </p:graphicFrame>
      <p:sp>
        <p:nvSpPr>
          <p:cNvPr id="8" name="TextBox 7"/>
          <p:cNvSpPr txBox="1"/>
          <p:nvPr/>
        </p:nvSpPr>
        <p:spPr>
          <a:xfrm>
            <a:off x="1981200" y="6172200"/>
            <a:ext cx="3657600" cy="369332"/>
          </a:xfrm>
          <a:prstGeom prst="rect">
            <a:avLst/>
          </a:prstGeom>
          <a:noFill/>
        </p:spPr>
        <p:txBody>
          <a:bodyPr wrap="square" rtlCol="0">
            <a:spAutoFit/>
          </a:bodyPr>
          <a:lstStyle/>
          <a:p>
            <a:r>
              <a:rPr lang="en-US" b="1" dirty="0" smtClean="0">
                <a:solidFill>
                  <a:srgbClr val="00B050"/>
                </a:solidFill>
              </a:rPr>
              <a:t>Can you think of any others terms?</a:t>
            </a:r>
            <a:endParaRPr lang="en-US" b="1" dirty="0">
              <a:solidFill>
                <a:srgbClr val="00B050"/>
              </a:solidFill>
            </a:endParaRPr>
          </a:p>
        </p:txBody>
      </p:sp>
    </p:spTree>
    <p:extLst>
      <p:ext uri="{BB962C8B-B14F-4D97-AF65-F5344CB8AC3E}">
        <p14:creationId xmlns="" xmlns:p14="http://schemas.microsoft.com/office/powerpoint/2010/main" val="2659591814"/>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 </a:t>
            </a:r>
            <a:r>
              <a:rPr lang="en-US" dirty="0" smtClean="0">
                <a:solidFill>
                  <a:srgbClr val="FF0000"/>
                </a:solidFill>
              </a:rPr>
              <a:t>Point of View</a:t>
            </a:r>
            <a:endParaRPr lang="en-US" dirty="0">
              <a:solidFill>
                <a:srgbClr val="FF0000"/>
              </a:solidFill>
            </a:endParaRPr>
          </a:p>
        </p:txBody>
      </p:sp>
      <p:sp>
        <p:nvSpPr>
          <p:cNvPr id="3" name="Content Placeholder 2"/>
          <p:cNvSpPr>
            <a:spLocks noGrp="1"/>
          </p:cNvSpPr>
          <p:nvPr>
            <p:ph idx="1"/>
          </p:nvPr>
        </p:nvSpPr>
        <p:spPr/>
        <p:txBody>
          <a:bodyPr>
            <a:normAutofit/>
          </a:bodyPr>
          <a:lstStyle/>
          <a:p>
            <a:pPr marL="0"/>
            <a:r>
              <a:rPr lang="en-US" dirty="0" smtClean="0">
                <a:ea typeface="MS Mincho"/>
              </a:rPr>
              <a:t>The author’s own feelings or beliefs reflected in their writing.  </a:t>
            </a:r>
            <a:endParaRPr lang="en-US" sz="2000" dirty="0" smtClean="0">
              <a:ea typeface="MS Mincho"/>
            </a:endParaRPr>
          </a:p>
          <a:p>
            <a:pPr>
              <a:buNone/>
            </a:pPr>
            <a:endParaRPr lang="en-US" dirty="0" smtClean="0"/>
          </a:p>
          <a:p>
            <a:pPr lvl="1"/>
            <a:r>
              <a:rPr lang="en-US" dirty="0" smtClean="0"/>
              <a:t>Look at their choice words</a:t>
            </a:r>
            <a:r>
              <a:rPr lang="en-US" dirty="0"/>
              <a:t>  </a:t>
            </a:r>
            <a:endParaRPr lang="en-US" dirty="0" smtClean="0"/>
          </a:p>
          <a:p>
            <a:endParaRPr lang="en-US" dirty="0"/>
          </a:p>
          <a:p>
            <a:pPr lvl="1"/>
            <a:r>
              <a:rPr lang="en-US" dirty="0"/>
              <a:t>You can look for clues in the author's writing.</a:t>
            </a:r>
          </a:p>
          <a:p>
            <a:endParaRPr lang="en-US" dirty="0"/>
          </a:p>
        </p:txBody>
      </p:sp>
    </p:spTree>
    <p:extLst>
      <p:ext uri="{BB962C8B-B14F-4D97-AF65-F5344CB8AC3E}">
        <p14:creationId xmlns="" xmlns:p14="http://schemas.microsoft.com/office/powerpoint/2010/main" val="392557389"/>
      </p:ext>
    </p:ext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252728"/>
          </a:xfrm>
        </p:spPr>
        <p:txBody>
          <a:bodyPr>
            <a:normAutofit fontScale="90000"/>
          </a:bodyPr>
          <a:lstStyle/>
          <a:p>
            <a:r>
              <a:rPr lang="en-US" dirty="0" smtClean="0"/>
              <a:t> </a:t>
            </a:r>
            <a:r>
              <a:rPr lang="en-US" dirty="0"/>
              <a:t>What is the </a:t>
            </a:r>
            <a:r>
              <a:rPr lang="en-US" dirty="0" smtClean="0"/>
              <a:t>author's P.O.V. on all day kindergarten?</a:t>
            </a:r>
            <a:r>
              <a:rPr lang="en-US" dirty="0"/>
              <a:t>  </a:t>
            </a:r>
            <a:r>
              <a:rPr lang="en-US" dirty="0" smtClean="0"/>
              <a:t>What clues told you?</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 The average school day for kindergarteners is getting longer, and it's paying off in improved reading skills.  Public schoolchildren who attended kindergarten for a full day showed more improvement than those enrolled in half-day programs.  This improvement will be carried on in elementary school and even high school.  These children will be able to get better jobs when they are adults.</a:t>
            </a:r>
          </a:p>
        </p:txBody>
      </p:sp>
    </p:spTree>
    <p:extLst>
      <p:ext uri="{BB962C8B-B14F-4D97-AF65-F5344CB8AC3E}">
        <p14:creationId xmlns="" xmlns:p14="http://schemas.microsoft.com/office/powerpoint/2010/main" val="2045424058"/>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idx="1"/>
          </p:nvPr>
        </p:nvSpPr>
        <p:spPr>
          <a:xfrm>
            <a:off x="304800" y="1775191"/>
            <a:ext cx="8534400" cy="4625609"/>
          </a:xfrm>
        </p:spPr>
        <p:txBody>
          <a:bodyPr>
            <a:normAutofit fontScale="92500" lnSpcReduction="20000"/>
          </a:bodyPr>
          <a:lstStyle/>
          <a:p>
            <a:r>
              <a:rPr lang="en-US" dirty="0" smtClean="0"/>
              <a:t>LT: Students will be able to cite specific textual evidence that strongly supports their inference and analysis of the text. </a:t>
            </a:r>
            <a:r>
              <a:rPr lang="en-US" sz="2600" dirty="0" smtClean="0">
                <a:solidFill>
                  <a:schemeClr val="tx2">
                    <a:lumMod val="60000"/>
                    <a:lumOff val="40000"/>
                  </a:schemeClr>
                </a:solidFill>
              </a:rPr>
              <a:t>(CCSS RI.7.1)</a:t>
            </a:r>
          </a:p>
          <a:p>
            <a:r>
              <a:rPr lang="en-US" dirty="0" smtClean="0"/>
              <a:t>LT: Students will be able to summarize a text using strictly details and facts. </a:t>
            </a:r>
            <a:r>
              <a:rPr lang="en-US" sz="2600" dirty="0" smtClean="0">
                <a:solidFill>
                  <a:schemeClr val="tx2">
                    <a:lumMod val="60000"/>
                    <a:lumOff val="40000"/>
                  </a:schemeClr>
                </a:solidFill>
              </a:rPr>
              <a:t>(CCSS RI 7.2)</a:t>
            </a:r>
          </a:p>
          <a:p>
            <a:r>
              <a:rPr lang="en-US" dirty="0" smtClean="0"/>
              <a:t>LT: Students will be able to determine an authors point of view and purpose and how it is conveyed in the text. </a:t>
            </a:r>
            <a:r>
              <a:rPr lang="en-US" sz="2600" dirty="0" smtClean="0">
                <a:solidFill>
                  <a:schemeClr val="tx2">
                    <a:lumMod val="60000"/>
                    <a:lumOff val="40000"/>
                  </a:schemeClr>
                </a:solidFill>
              </a:rPr>
              <a:t>(CCSS RI 7.6)</a:t>
            </a:r>
          </a:p>
          <a:p>
            <a:r>
              <a:rPr lang="en-US" dirty="0" smtClean="0"/>
              <a:t>LT: Students will be able to evaluate informational arguments for validity based on evidence to support the claims. </a:t>
            </a:r>
            <a:r>
              <a:rPr lang="en-US" sz="2600" dirty="0" smtClean="0">
                <a:solidFill>
                  <a:schemeClr val="tx2">
                    <a:lumMod val="60000"/>
                    <a:lumOff val="40000"/>
                  </a:schemeClr>
                </a:solidFill>
              </a:rPr>
              <a:t>(CCSS RI 7.8)</a:t>
            </a:r>
          </a:p>
          <a:p>
            <a:endParaRPr lang="en-US" dirty="0"/>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 Point of View</a:t>
            </a:r>
            <a:endParaRPr lang="en-US" dirty="0"/>
          </a:p>
        </p:txBody>
      </p:sp>
      <p:sp>
        <p:nvSpPr>
          <p:cNvPr id="3" name="Content Placeholder 2"/>
          <p:cNvSpPr>
            <a:spLocks noGrp="1"/>
          </p:cNvSpPr>
          <p:nvPr>
            <p:ph idx="1"/>
          </p:nvPr>
        </p:nvSpPr>
        <p:spPr/>
        <p:txBody>
          <a:bodyPr/>
          <a:lstStyle/>
          <a:p>
            <a:r>
              <a:rPr lang="en-US" dirty="0" smtClean="0"/>
              <a:t>What is the author’s viewpoint on full day kindergarten?</a:t>
            </a:r>
          </a:p>
          <a:p>
            <a:pPr lvl="1"/>
            <a:r>
              <a:rPr lang="en-US" dirty="0" smtClean="0"/>
              <a:t>It is a positive view point. They are in favor of it. </a:t>
            </a:r>
          </a:p>
          <a:p>
            <a:pPr lvl="0">
              <a:buClr>
                <a:srgbClr val="F0AD00"/>
              </a:buClr>
            </a:pPr>
            <a:r>
              <a:rPr lang="en-US" dirty="0">
                <a:solidFill>
                  <a:prstClr val="black"/>
                </a:solidFill>
              </a:rPr>
              <a:t>What clues did you find</a:t>
            </a:r>
            <a:r>
              <a:rPr lang="en-US" dirty="0" smtClean="0">
                <a:solidFill>
                  <a:prstClr val="black"/>
                </a:solidFill>
              </a:rPr>
              <a:t>?</a:t>
            </a:r>
          </a:p>
          <a:p>
            <a:pPr lvl="1">
              <a:buClr>
                <a:srgbClr val="F0AD00"/>
              </a:buClr>
            </a:pPr>
            <a:r>
              <a:rPr lang="en-US" dirty="0" smtClean="0">
                <a:solidFill>
                  <a:prstClr val="black"/>
                </a:solidFill>
              </a:rPr>
              <a:t>The phrase “paying off”</a:t>
            </a:r>
          </a:p>
          <a:p>
            <a:pPr lvl="1">
              <a:buClr>
                <a:srgbClr val="F0AD00"/>
              </a:buClr>
            </a:pPr>
            <a:r>
              <a:rPr lang="en-US" dirty="0" smtClean="0">
                <a:solidFill>
                  <a:prstClr val="black"/>
                </a:solidFill>
              </a:rPr>
              <a:t>Mentions improved reading skills.</a:t>
            </a:r>
          </a:p>
          <a:p>
            <a:pPr lvl="1">
              <a:buClr>
                <a:srgbClr val="F0AD00"/>
              </a:buClr>
            </a:pPr>
            <a:r>
              <a:rPr lang="en-US" dirty="0" smtClean="0">
                <a:solidFill>
                  <a:prstClr val="black"/>
                </a:solidFill>
              </a:rPr>
              <a:t>Improvement carries on through schools.</a:t>
            </a:r>
          </a:p>
          <a:p>
            <a:pPr lvl="1">
              <a:buClr>
                <a:srgbClr val="F0AD00"/>
              </a:buClr>
            </a:pPr>
            <a:r>
              <a:rPr lang="en-US" dirty="0" smtClean="0">
                <a:solidFill>
                  <a:prstClr val="black"/>
                </a:solidFill>
              </a:rPr>
              <a:t>Can get better paying jobs as adults.</a:t>
            </a:r>
          </a:p>
          <a:p>
            <a:pPr lvl="1">
              <a:buClr>
                <a:srgbClr val="F0AD00"/>
              </a:buClr>
            </a:pPr>
            <a:endParaRPr lang="en-US" dirty="0">
              <a:solidFill>
                <a:prstClr val="black"/>
              </a:solidFill>
            </a:endParaRPr>
          </a:p>
          <a:p>
            <a:pPr lvl="1"/>
            <a:endParaRPr lang="en-US" dirty="0"/>
          </a:p>
        </p:txBody>
      </p:sp>
    </p:spTree>
    <p:extLst>
      <p:ext uri="{BB962C8B-B14F-4D97-AF65-F5344CB8AC3E}">
        <p14:creationId xmlns="" xmlns:p14="http://schemas.microsoft.com/office/powerpoint/2010/main" val="233778976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686800" cy="1252728"/>
          </a:xfrm>
        </p:spPr>
        <p:txBody>
          <a:bodyPr>
            <a:normAutofit fontScale="90000"/>
          </a:bodyPr>
          <a:lstStyle/>
          <a:p>
            <a:r>
              <a:rPr lang="en-US" dirty="0" smtClean="0"/>
              <a:t> What is the author's P.O.V. on all day kindergarten?  What clues told you?</a:t>
            </a:r>
            <a:br>
              <a:rPr lang="en-US" dirty="0" smtClean="0"/>
            </a:b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a:t> The trend toward full day kindergarten   </a:t>
            </a:r>
            <a:br>
              <a:rPr lang="en-US" dirty="0"/>
            </a:br>
            <a:r>
              <a:rPr lang="en-US" dirty="0"/>
              <a:t> </a:t>
            </a:r>
            <a:r>
              <a:rPr lang="en-US" dirty="0" smtClean="0"/>
              <a:t>programs </a:t>
            </a:r>
            <a:r>
              <a:rPr lang="en-US" dirty="0"/>
              <a:t>in public schools is taking its toll on  the young children of today.  Recent studies </a:t>
            </a:r>
            <a:r>
              <a:rPr lang="en-US" dirty="0" smtClean="0"/>
              <a:t>showing </a:t>
            </a:r>
            <a:r>
              <a:rPr lang="en-US" dirty="0"/>
              <a:t>improved reading skills may be </a:t>
            </a:r>
            <a:r>
              <a:rPr lang="en-US" dirty="0" smtClean="0"/>
              <a:t>misleading</a:t>
            </a:r>
            <a:r>
              <a:rPr lang="en-US" dirty="0"/>
              <a:t>. This improvement in reading is </a:t>
            </a:r>
            <a:br>
              <a:rPr lang="en-US" dirty="0"/>
            </a:br>
            <a:r>
              <a:rPr lang="en-US" dirty="0" smtClean="0"/>
              <a:t>unlikely </a:t>
            </a:r>
            <a:r>
              <a:rPr lang="en-US" dirty="0"/>
              <a:t>to carry on as these children progress </a:t>
            </a:r>
            <a:r>
              <a:rPr lang="en-US" dirty="0" smtClean="0"/>
              <a:t>through </a:t>
            </a:r>
            <a:r>
              <a:rPr lang="en-US" dirty="0"/>
              <a:t>elementary school. </a:t>
            </a:r>
          </a:p>
        </p:txBody>
      </p:sp>
    </p:spTree>
    <p:extLst>
      <p:ext uri="{BB962C8B-B14F-4D97-AF65-F5344CB8AC3E}">
        <p14:creationId xmlns="" xmlns:p14="http://schemas.microsoft.com/office/powerpoint/2010/main" val="181010876"/>
      </p:ext>
    </p:extLst>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 Point of View</a:t>
            </a:r>
            <a:endParaRPr lang="en-US" dirty="0"/>
          </a:p>
        </p:txBody>
      </p:sp>
      <p:sp>
        <p:nvSpPr>
          <p:cNvPr id="3" name="Content Placeholder 2"/>
          <p:cNvSpPr>
            <a:spLocks noGrp="1"/>
          </p:cNvSpPr>
          <p:nvPr>
            <p:ph idx="1"/>
          </p:nvPr>
        </p:nvSpPr>
        <p:spPr/>
        <p:txBody>
          <a:bodyPr/>
          <a:lstStyle/>
          <a:p>
            <a:r>
              <a:rPr lang="en-US" dirty="0" smtClean="0"/>
              <a:t>What is the author’s viewpoint on full day kindergarten?</a:t>
            </a:r>
          </a:p>
          <a:p>
            <a:pPr lvl="1"/>
            <a:r>
              <a:rPr lang="en-US" dirty="0" smtClean="0"/>
              <a:t>It is a negative viewpoint. They are against it. </a:t>
            </a:r>
          </a:p>
          <a:p>
            <a:pPr lvl="0">
              <a:buClr>
                <a:srgbClr val="F0AD00"/>
              </a:buClr>
            </a:pPr>
            <a:r>
              <a:rPr lang="en-US" dirty="0">
                <a:solidFill>
                  <a:prstClr val="black"/>
                </a:solidFill>
              </a:rPr>
              <a:t>What clues did you find</a:t>
            </a:r>
            <a:r>
              <a:rPr lang="en-US" dirty="0" smtClean="0">
                <a:solidFill>
                  <a:prstClr val="black"/>
                </a:solidFill>
              </a:rPr>
              <a:t>?</a:t>
            </a:r>
          </a:p>
          <a:p>
            <a:pPr lvl="1">
              <a:buClr>
                <a:srgbClr val="F0AD00"/>
              </a:buClr>
            </a:pPr>
            <a:r>
              <a:rPr lang="en-US" dirty="0" smtClean="0">
                <a:solidFill>
                  <a:prstClr val="black"/>
                </a:solidFill>
              </a:rPr>
              <a:t>Phrase “taking its toll”</a:t>
            </a:r>
          </a:p>
          <a:p>
            <a:pPr lvl="1">
              <a:buClr>
                <a:srgbClr val="F0AD00"/>
              </a:buClr>
            </a:pPr>
            <a:r>
              <a:rPr lang="en-US" dirty="0" smtClean="0">
                <a:solidFill>
                  <a:prstClr val="black"/>
                </a:solidFill>
              </a:rPr>
              <a:t>Recent studies are misleading.</a:t>
            </a:r>
          </a:p>
          <a:p>
            <a:pPr lvl="1">
              <a:buClr>
                <a:srgbClr val="F0AD00"/>
              </a:buClr>
            </a:pPr>
            <a:r>
              <a:rPr lang="en-US" dirty="0" smtClean="0">
                <a:solidFill>
                  <a:prstClr val="black"/>
                </a:solidFill>
              </a:rPr>
              <a:t>Studies show improvements do not carry on.</a:t>
            </a:r>
          </a:p>
          <a:p>
            <a:pPr lvl="1">
              <a:buClr>
                <a:srgbClr val="F0AD00"/>
              </a:buClr>
            </a:pPr>
            <a:endParaRPr lang="en-US" dirty="0">
              <a:solidFill>
                <a:prstClr val="black"/>
              </a:solidFill>
            </a:endParaRPr>
          </a:p>
          <a:p>
            <a:pPr lvl="1"/>
            <a:endParaRPr lang="en-US" dirty="0"/>
          </a:p>
        </p:txBody>
      </p:sp>
    </p:spTree>
    <p:extLst>
      <p:ext uri="{BB962C8B-B14F-4D97-AF65-F5344CB8AC3E}">
        <p14:creationId xmlns="" xmlns:p14="http://schemas.microsoft.com/office/powerpoint/2010/main" val="69418727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534400" cy="1252728"/>
          </a:xfrm>
        </p:spPr>
        <p:txBody>
          <a:bodyPr>
            <a:normAutofit/>
          </a:bodyPr>
          <a:lstStyle/>
          <a:p>
            <a:r>
              <a:rPr lang="en-US" sz="4000" dirty="0" smtClean="0"/>
              <a:t>Learning Target</a:t>
            </a:r>
            <a:endParaRPr lang="en-US" dirty="0"/>
          </a:p>
        </p:txBody>
      </p:sp>
      <p:sp>
        <p:nvSpPr>
          <p:cNvPr id="3" name="Content Placeholder 2"/>
          <p:cNvSpPr>
            <a:spLocks noGrp="1"/>
          </p:cNvSpPr>
          <p:nvPr>
            <p:ph idx="1"/>
          </p:nvPr>
        </p:nvSpPr>
        <p:spPr/>
        <p:txBody>
          <a:bodyPr/>
          <a:lstStyle/>
          <a:p>
            <a:r>
              <a:rPr lang="en-US" dirty="0" smtClean="0"/>
              <a:t>Today we will learn how to summarize, in order to further our understanding of nonfiction and various texts.</a:t>
            </a:r>
            <a:r>
              <a:rPr lang="en-US" sz="2000" dirty="0" smtClean="0"/>
              <a:t> </a:t>
            </a:r>
          </a:p>
          <a:p>
            <a:pPr lvl="1">
              <a:buFont typeface="Wingdings" pitchFamily="2" charset="2"/>
              <a:buChar char="q"/>
            </a:pPr>
            <a:r>
              <a:rPr lang="en-US" dirty="0" smtClean="0"/>
              <a:t>LT: Students will be able to cite specific textual evidence when explaining what the text says to.       </a:t>
            </a:r>
            <a:r>
              <a:rPr lang="en-US" sz="2200" dirty="0" smtClean="0">
                <a:solidFill>
                  <a:schemeClr val="tx2">
                    <a:lumMod val="60000"/>
                    <a:lumOff val="40000"/>
                  </a:schemeClr>
                </a:solidFill>
              </a:rPr>
              <a:t>(CCSS RI 7.1)</a:t>
            </a:r>
          </a:p>
          <a:p>
            <a:pPr lvl="1">
              <a:buFont typeface="Wingdings" pitchFamily="2" charset="2"/>
              <a:buChar char="q"/>
            </a:pPr>
            <a:r>
              <a:rPr lang="en-US" dirty="0" smtClean="0"/>
              <a:t>LT: Students will be able to summarize a text objectively using strictly details and facts. </a:t>
            </a:r>
            <a:r>
              <a:rPr lang="en-US" sz="2200" dirty="0" smtClean="0">
                <a:solidFill>
                  <a:schemeClr val="tx2">
                    <a:lumMod val="60000"/>
                    <a:lumOff val="40000"/>
                  </a:schemeClr>
                </a:solidFill>
              </a:rPr>
              <a:t>(CCSS RI 7.2)</a:t>
            </a:r>
          </a:p>
          <a:p>
            <a:endParaRPr lang="en-US" dirty="0" smtClean="0"/>
          </a:p>
          <a:p>
            <a:pPr>
              <a:buNone/>
            </a:pPr>
            <a:endParaRPr lang="en-US" dirty="0" smtClean="0"/>
          </a:p>
        </p:txBody>
      </p:sp>
    </p:spTree>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Summarize</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To retell information using fewer words.</a:t>
            </a:r>
            <a:endParaRPr lang="en-US" dirty="0"/>
          </a:p>
        </p:txBody>
      </p:sp>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summarizing non-fiction important?</a:t>
            </a:r>
            <a:endParaRPr lang="en-US" dirty="0"/>
          </a:p>
        </p:txBody>
      </p:sp>
      <p:sp>
        <p:nvSpPr>
          <p:cNvPr id="3" name="Content Placeholder 2"/>
          <p:cNvSpPr>
            <a:spLocks noGrp="1"/>
          </p:cNvSpPr>
          <p:nvPr>
            <p:ph idx="1"/>
          </p:nvPr>
        </p:nvSpPr>
        <p:spPr/>
        <p:txBody>
          <a:bodyPr/>
          <a:lstStyle/>
          <a:p>
            <a:r>
              <a:rPr lang="en-US" dirty="0" smtClean="0"/>
              <a:t>It helps us remember what we read.</a:t>
            </a:r>
          </a:p>
          <a:p>
            <a:r>
              <a:rPr lang="en-US" dirty="0" smtClean="0"/>
              <a:t>It helps us share/explain information with other people.</a:t>
            </a:r>
            <a:endParaRPr lang="en-US" dirty="0"/>
          </a:p>
        </p:txBody>
      </p:sp>
      <p:pic>
        <p:nvPicPr>
          <p:cNvPr id="14338" name="Picture 2" descr="http://uaudio.com/media/blog/2012/06/ears_hero.jpg"/>
          <p:cNvPicPr>
            <a:picLocks noChangeAspect="1" noChangeArrowheads="1"/>
          </p:cNvPicPr>
          <p:nvPr/>
        </p:nvPicPr>
        <p:blipFill>
          <a:blip r:embed="rId2" cstate="print"/>
          <a:srcRect/>
          <a:stretch>
            <a:fillRect/>
          </a:stretch>
        </p:blipFill>
        <p:spPr bwMode="auto">
          <a:xfrm>
            <a:off x="1295400" y="3429000"/>
            <a:ext cx="5231675" cy="3086101"/>
          </a:xfrm>
          <a:prstGeom prst="rect">
            <a:avLst/>
          </a:prstGeom>
          <a:noFill/>
          <a:ln w="19050">
            <a:solidFill>
              <a:srgbClr val="00B0F0"/>
            </a:solidFill>
          </a:ln>
          <a:effectLst>
            <a:outerShdw blurRad="292100" dist="228600" dir="2400000" sx="101000" sy="101000" algn="tl" rotWithShape="0">
              <a:prstClr val="black">
                <a:alpha val="40000"/>
              </a:prstClr>
            </a:outerShdw>
          </a:effectLst>
        </p:spPr>
      </p:pic>
    </p:spTree>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1252728"/>
          </a:xfrm>
        </p:spPr>
        <p:txBody>
          <a:bodyPr>
            <a:normAutofit/>
          </a:bodyPr>
          <a:lstStyle/>
          <a:p>
            <a:r>
              <a:rPr lang="en-US" sz="4800" dirty="0" smtClean="0"/>
              <a:t>Summarizing</a:t>
            </a:r>
            <a:endParaRPr lang="en-US" dirty="0"/>
          </a:p>
        </p:txBody>
      </p:sp>
      <p:sp>
        <p:nvSpPr>
          <p:cNvPr id="3" name="Content Placeholder 2"/>
          <p:cNvSpPr>
            <a:spLocks noGrp="1"/>
          </p:cNvSpPr>
          <p:nvPr>
            <p:ph idx="1"/>
          </p:nvPr>
        </p:nvSpPr>
        <p:spPr>
          <a:xfrm>
            <a:off x="457200" y="1600200"/>
            <a:ext cx="8229600" cy="5105399"/>
          </a:xfrm>
        </p:spPr>
        <p:txBody>
          <a:bodyPr>
            <a:normAutofit/>
          </a:bodyPr>
          <a:lstStyle/>
          <a:p>
            <a:r>
              <a:rPr lang="en-US" b="1" dirty="0" smtClean="0"/>
              <a:t>Skill: </a:t>
            </a:r>
            <a:r>
              <a:rPr lang="en-US" dirty="0" smtClean="0"/>
              <a:t>The ability to summarize a text using strictly details and facts. </a:t>
            </a:r>
          </a:p>
          <a:p>
            <a:endParaRPr lang="en-US" dirty="0" smtClean="0"/>
          </a:p>
          <a:p>
            <a:r>
              <a:rPr lang="en-US" b="1" dirty="0" smtClean="0"/>
              <a:t>Strategy: </a:t>
            </a:r>
            <a:r>
              <a:rPr lang="en-US" dirty="0" smtClean="0"/>
              <a:t>I.P.T.</a:t>
            </a:r>
          </a:p>
          <a:p>
            <a:pPr>
              <a:buNone/>
            </a:pPr>
            <a:endParaRPr lang="en-US" dirty="0" smtClean="0"/>
          </a:p>
          <a:p>
            <a:r>
              <a:rPr lang="en-US" b="1" dirty="0" smtClean="0"/>
              <a:t>Process</a:t>
            </a:r>
          </a:p>
          <a:p>
            <a:pPr marL="971550" lvl="1" indent="-514350">
              <a:buFont typeface="+mj-lt"/>
              <a:buAutoNum type="arabicPeriod"/>
            </a:pPr>
            <a:r>
              <a:rPr lang="en-US" b="1" u="sng" dirty="0" smtClean="0"/>
              <a:t>Identify</a:t>
            </a:r>
            <a:r>
              <a:rPr lang="en-US" dirty="0" smtClean="0"/>
              <a:t> what you are talking about.</a:t>
            </a:r>
          </a:p>
          <a:p>
            <a:pPr marL="971550" lvl="1" indent="-514350">
              <a:buFont typeface="+mj-lt"/>
              <a:buAutoNum type="arabicPeriod"/>
            </a:pPr>
            <a:r>
              <a:rPr lang="en-US" dirty="0" smtClean="0"/>
              <a:t>Write the author’s </a:t>
            </a:r>
            <a:r>
              <a:rPr lang="en-US" b="1" u="sng" dirty="0" smtClean="0"/>
              <a:t>purpose</a:t>
            </a:r>
            <a:r>
              <a:rPr lang="en-US" dirty="0" smtClean="0"/>
              <a:t>.</a:t>
            </a:r>
          </a:p>
          <a:p>
            <a:pPr marL="971550" lvl="1" indent="-514350">
              <a:buFont typeface="+mj-lt"/>
              <a:buAutoNum type="arabicPeriod"/>
            </a:pPr>
            <a:r>
              <a:rPr lang="en-US" dirty="0" smtClean="0"/>
              <a:t>Fill in the author’s </a:t>
            </a:r>
            <a:r>
              <a:rPr lang="en-US" b="1" u="sng" dirty="0" smtClean="0"/>
              <a:t>topic</a:t>
            </a:r>
            <a:r>
              <a:rPr lang="en-US" dirty="0" smtClean="0"/>
              <a:t> and </a:t>
            </a:r>
            <a:r>
              <a:rPr lang="en-US" b="1" u="sng" dirty="0" smtClean="0"/>
              <a:t>thesis</a:t>
            </a:r>
            <a:r>
              <a:rPr lang="en-US" dirty="0" smtClean="0"/>
              <a:t>..</a:t>
            </a:r>
            <a:endParaRPr lang="en-US" dirty="0"/>
          </a:p>
        </p:txBody>
      </p:sp>
      <p:sp>
        <p:nvSpPr>
          <p:cNvPr id="4" name="Title 1"/>
          <p:cNvSpPr txBox="1">
            <a:spLocks/>
          </p:cNvSpPr>
          <p:nvPr/>
        </p:nvSpPr>
        <p:spPr>
          <a:xfrm>
            <a:off x="381000" y="381000"/>
            <a:ext cx="8534400" cy="1252728"/>
          </a:xfrm>
          <a:prstGeom prst="rect">
            <a:avLst/>
          </a:prstGeom>
        </p:spPr>
        <p:txBody>
          <a:bodyPr vert="horz" lIns="91440" rIns="45720" rtlCol="0" anchor="ctr">
            <a:normAutofit fontScale="90000" lnSpcReduction="100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satMod val="150000"/>
                  </a:schemeClr>
                </a:solidFill>
                <a:effectLst/>
                <a:uLnTx/>
                <a:uFillTx/>
                <a:latin typeface="+mj-lt"/>
                <a:ea typeface="+mj-ea"/>
                <a:cs typeface="+mj-cs"/>
              </a:rPr>
              <a:t/>
            </a:r>
            <a:br>
              <a:rPr kumimoji="0" lang="en-US" sz="4500" b="1" i="0" u="none" strike="noStrike" kern="1200" cap="none" spc="0" normalizeH="0" baseline="0" noProof="0" dirty="0" smtClean="0">
                <a:ln>
                  <a:noFill/>
                </a:ln>
                <a:solidFill>
                  <a:schemeClr val="accent1">
                    <a:satMod val="150000"/>
                  </a:schemeClr>
                </a:solidFill>
                <a:effectLst/>
                <a:uLnTx/>
                <a:uFillTx/>
                <a:latin typeface="+mj-lt"/>
                <a:ea typeface="+mj-ea"/>
                <a:cs typeface="+mj-cs"/>
              </a:rPr>
            </a:br>
            <a:endParaRPr kumimoji="0" lang="en-US"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Tree>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1252728"/>
          </a:xfrm>
        </p:spPr>
        <p:txBody>
          <a:bodyPr>
            <a:normAutofit fontScale="90000"/>
          </a:bodyPr>
          <a:lstStyle/>
          <a:p>
            <a:r>
              <a:rPr lang="en-US" sz="4800" dirty="0" smtClean="0"/>
              <a:t>Summarizing</a:t>
            </a:r>
            <a:r>
              <a:rPr lang="en-US" dirty="0" smtClean="0"/>
              <a:t/>
            </a:r>
            <a:br>
              <a:rPr lang="en-US" dirty="0" smtClean="0"/>
            </a:br>
            <a:endParaRPr lang="en-US" dirty="0"/>
          </a:p>
        </p:txBody>
      </p:sp>
      <p:sp>
        <p:nvSpPr>
          <p:cNvPr id="3" name="Content Placeholder 2"/>
          <p:cNvSpPr>
            <a:spLocks noGrp="1"/>
          </p:cNvSpPr>
          <p:nvPr>
            <p:ph idx="1"/>
          </p:nvPr>
        </p:nvSpPr>
        <p:spPr>
          <a:xfrm>
            <a:off x="457200" y="1447800"/>
            <a:ext cx="8229600" cy="1349009"/>
          </a:xfrm>
        </p:spPr>
        <p:txBody>
          <a:bodyPr/>
          <a:lstStyle/>
          <a:p>
            <a:pPr>
              <a:buNone/>
            </a:pPr>
            <a:endParaRPr lang="en-US" b="1" dirty="0" smtClean="0"/>
          </a:p>
          <a:p>
            <a:pPr marL="971550" lvl="1" indent="-514350">
              <a:buFont typeface="+mj-lt"/>
              <a:buAutoNum type="arabicPeriod"/>
            </a:pPr>
            <a:r>
              <a:rPr lang="en-US" b="1" u="sng" dirty="0" smtClean="0">
                <a:solidFill>
                  <a:schemeClr val="accent4">
                    <a:lumMod val="50000"/>
                  </a:schemeClr>
                </a:solidFill>
              </a:rPr>
              <a:t>I</a:t>
            </a:r>
            <a:r>
              <a:rPr lang="en-US" u="sng" dirty="0" smtClean="0">
                <a:solidFill>
                  <a:schemeClr val="accent4">
                    <a:lumMod val="50000"/>
                  </a:schemeClr>
                </a:solidFill>
              </a:rPr>
              <a:t>dentify</a:t>
            </a:r>
            <a:r>
              <a:rPr lang="en-US" dirty="0" smtClean="0">
                <a:solidFill>
                  <a:schemeClr val="accent4">
                    <a:lumMod val="50000"/>
                  </a:schemeClr>
                </a:solidFill>
              </a:rPr>
              <a:t> what you are talking about.</a:t>
            </a:r>
          </a:p>
          <a:p>
            <a:endParaRPr lang="en-US" dirty="0"/>
          </a:p>
        </p:txBody>
      </p:sp>
      <p:sp>
        <p:nvSpPr>
          <p:cNvPr id="4" name="TextBox 3"/>
          <p:cNvSpPr txBox="1"/>
          <p:nvPr/>
        </p:nvSpPr>
        <p:spPr>
          <a:xfrm>
            <a:off x="762000" y="3124200"/>
            <a:ext cx="1524000" cy="2616101"/>
          </a:xfrm>
          <a:prstGeom prst="rect">
            <a:avLst/>
          </a:prstGeom>
          <a:noFill/>
          <a:ln w="28575">
            <a:noFill/>
          </a:ln>
        </p:spPr>
        <p:txBody>
          <a:bodyPr wrap="square" rtlCol="0">
            <a:spAutoFit/>
          </a:bodyPr>
          <a:lstStyle/>
          <a:p>
            <a:pPr algn="ctr"/>
            <a:r>
              <a:rPr lang="en-US" sz="2400" b="1" dirty="0" smtClean="0"/>
              <a:t>OK… </a:t>
            </a:r>
            <a:r>
              <a:rPr lang="en-US" sz="2400" b="1" dirty="0" smtClean="0">
                <a:solidFill>
                  <a:srgbClr val="FF0000"/>
                </a:solidFill>
              </a:rPr>
              <a:t>(-_-)</a:t>
            </a:r>
            <a:r>
              <a:rPr lang="en-US" sz="2400" b="1" dirty="0" smtClean="0"/>
              <a:t> </a:t>
            </a:r>
          </a:p>
          <a:p>
            <a:r>
              <a:rPr lang="en-US" sz="2000" b="1" dirty="0" smtClean="0">
                <a:solidFill>
                  <a:schemeClr val="accent2">
                    <a:lumMod val="75000"/>
                  </a:schemeClr>
                </a:solidFill>
              </a:rPr>
              <a:t>The book</a:t>
            </a:r>
          </a:p>
          <a:p>
            <a:endParaRPr lang="en-US" sz="2000" b="1" dirty="0" smtClean="0"/>
          </a:p>
          <a:p>
            <a:endParaRPr lang="en-US" sz="2000" b="1" dirty="0"/>
          </a:p>
          <a:p>
            <a:r>
              <a:rPr lang="en-US" sz="2000" b="1" dirty="0">
                <a:solidFill>
                  <a:schemeClr val="tx2">
                    <a:lumMod val="75000"/>
                  </a:schemeClr>
                </a:solidFill>
              </a:rPr>
              <a:t>The </a:t>
            </a:r>
            <a:r>
              <a:rPr lang="en-US" sz="2000" b="1" dirty="0" smtClean="0">
                <a:solidFill>
                  <a:schemeClr val="tx2">
                    <a:lumMod val="75000"/>
                  </a:schemeClr>
                </a:solidFill>
              </a:rPr>
              <a:t>movie</a:t>
            </a:r>
          </a:p>
          <a:p>
            <a:endParaRPr lang="en-US" sz="2000" b="1" dirty="0" smtClean="0"/>
          </a:p>
          <a:p>
            <a:endParaRPr lang="en-US" sz="2000" b="1" dirty="0"/>
          </a:p>
          <a:p>
            <a:r>
              <a:rPr lang="en-US" sz="2000" b="1" dirty="0">
                <a:solidFill>
                  <a:schemeClr val="accent4">
                    <a:lumMod val="75000"/>
                  </a:schemeClr>
                </a:solidFill>
              </a:rPr>
              <a:t>The </a:t>
            </a:r>
            <a:r>
              <a:rPr lang="en-US" sz="2000" b="1" dirty="0" smtClean="0">
                <a:solidFill>
                  <a:schemeClr val="accent4">
                    <a:lumMod val="75000"/>
                  </a:schemeClr>
                </a:solidFill>
              </a:rPr>
              <a:t>article</a:t>
            </a:r>
            <a:endParaRPr lang="en-US" sz="2000" b="1" dirty="0">
              <a:solidFill>
                <a:schemeClr val="accent4">
                  <a:lumMod val="75000"/>
                </a:schemeClr>
              </a:solidFill>
            </a:endParaRPr>
          </a:p>
        </p:txBody>
      </p:sp>
      <p:sp>
        <p:nvSpPr>
          <p:cNvPr id="5" name="TextBox 4"/>
          <p:cNvSpPr txBox="1"/>
          <p:nvPr/>
        </p:nvSpPr>
        <p:spPr>
          <a:xfrm>
            <a:off x="2971800" y="3124200"/>
            <a:ext cx="2133600" cy="2923877"/>
          </a:xfrm>
          <a:prstGeom prst="rect">
            <a:avLst/>
          </a:prstGeom>
          <a:noFill/>
          <a:ln w="28575">
            <a:noFill/>
          </a:ln>
        </p:spPr>
        <p:txBody>
          <a:bodyPr wrap="square" rtlCol="0">
            <a:spAutoFit/>
          </a:bodyPr>
          <a:lstStyle/>
          <a:p>
            <a:pPr algn="ctr"/>
            <a:r>
              <a:rPr lang="en-US" sz="2400" b="1" dirty="0" smtClean="0"/>
              <a:t>BETTER  </a:t>
            </a:r>
            <a:r>
              <a:rPr lang="en-US" sz="2400" b="1" dirty="0" smtClean="0">
                <a:solidFill>
                  <a:srgbClr val="FF0000"/>
                </a:solidFill>
              </a:rPr>
              <a:t>(*_*)</a:t>
            </a:r>
            <a:endParaRPr lang="en-US" sz="2400" b="1" dirty="0">
              <a:solidFill>
                <a:srgbClr val="FF0000"/>
              </a:solidFill>
            </a:endParaRPr>
          </a:p>
          <a:p>
            <a:r>
              <a:rPr lang="en-US" sz="2000" b="1" dirty="0" smtClean="0">
                <a:solidFill>
                  <a:schemeClr val="accent2">
                    <a:lumMod val="75000"/>
                  </a:schemeClr>
                </a:solidFill>
              </a:rPr>
              <a:t>Hunger </a:t>
            </a:r>
            <a:r>
              <a:rPr lang="en-US" sz="2000" b="1" dirty="0">
                <a:solidFill>
                  <a:schemeClr val="accent2">
                    <a:lumMod val="75000"/>
                  </a:schemeClr>
                </a:solidFill>
              </a:rPr>
              <a:t>Games</a:t>
            </a:r>
          </a:p>
          <a:p>
            <a:endParaRPr lang="en-US" sz="2000" b="1" dirty="0"/>
          </a:p>
          <a:p>
            <a:endParaRPr lang="en-US" sz="2000" b="1" dirty="0"/>
          </a:p>
          <a:p>
            <a:r>
              <a:rPr lang="en-US" sz="2000" b="1" dirty="0">
                <a:solidFill>
                  <a:schemeClr val="tx2">
                    <a:lumMod val="75000"/>
                  </a:schemeClr>
                </a:solidFill>
              </a:rPr>
              <a:t>Star Wars</a:t>
            </a:r>
          </a:p>
          <a:p>
            <a:endParaRPr lang="en-US" sz="2000" b="1" dirty="0"/>
          </a:p>
          <a:p>
            <a:endParaRPr lang="en-US" sz="2000" b="1" dirty="0"/>
          </a:p>
          <a:p>
            <a:r>
              <a:rPr lang="en-US" sz="2000" b="1" dirty="0">
                <a:solidFill>
                  <a:schemeClr val="accent4">
                    <a:lumMod val="75000"/>
                  </a:schemeClr>
                </a:solidFill>
              </a:rPr>
              <a:t>“Going Under the Light”</a:t>
            </a:r>
          </a:p>
        </p:txBody>
      </p:sp>
      <p:sp>
        <p:nvSpPr>
          <p:cNvPr id="6" name="TextBox 5"/>
          <p:cNvSpPr txBox="1"/>
          <p:nvPr/>
        </p:nvSpPr>
        <p:spPr>
          <a:xfrm>
            <a:off x="5791200" y="3124200"/>
            <a:ext cx="3048000" cy="3539430"/>
          </a:xfrm>
          <a:prstGeom prst="rect">
            <a:avLst/>
          </a:prstGeom>
          <a:noFill/>
          <a:ln w="28575">
            <a:noFill/>
          </a:ln>
        </p:spPr>
        <p:txBody>
          <a:bodyPr wrap="square" rtlCol="0">
            <a:spAutoFit/>
          </a:bodyPr>
          <a:lstStyle/>
          <a:p>
            <a:pPr algn="ctr"/>
            <a:r>
              <a:rPr lang="en-US" sz="2400" b="1" dirty="0" smtClean="0"/>
              <a:t>BEST  </a:t>
            </a:r>
            <a:r>
              <a:rPr lang="en-US" sz="2400" b="1" dirty="0" smtClean="0">
                <a:solidFill>
                  <a:srgbClr val="FF0000"/>
                </a:solidFill>
              </a:rPr>
              <a:t>(^_^)</a:t>
            </a:r>
            <a:endParaRPr lang="en-US" sz="2400" b="1" dirty="0">
              <a:solidFill>
                <a:srgbClr val="FF0000"/>
              </a:solidFill>
            </a:endParaRPr>
          </a:p>
          <a:p>
            <a:r>
              <a:rPr lang="en-US" sz="2000" b="1" dirty="0" smtClean="0">
                <a:solidFill>
                  <a:schemeClr val="accent2">
                    <a:lumMod val="75000"/>
                  </a:schemeClr>
                </a:solidFill>
              </a:rPr>
              <a:t>The book, Hunger </a:t>
            </a:r>
            <a:r>
              <a:rPr lang="en-US" sz="2000" b="1" dirty="0">
                <a:solidFill>
                  <a:schemeClr val="accent2">
                    <a:lumMod val="75000"/>
                  </a:schemeClr>
                </a:solidFill>
              </a:rPr>
              <a:t>Games by Suzanne Collins</a:t>
            </a:r>
          </a:p>
          <a:p>
            <a:endParaRPr lang="en-US" sz="2000" b="1" dirty="0"/>
          </a:p>
          <a:p>
            <a:r>
              <a:rPr lang="en-US" sz="2000" b="1" dirty="0">
                <a:solidFill>
                  <a:schemeClr val="tx2">
                    <a:lumMod val="75000"/>
                  </a:schemeClr>
                </a:solidFill>
              </a:rPr>
              <a:t>The </a:t>
            </a:r>
            <a:r>
              <a:rPr lang="en-US" sz="2000" b="1" dirty="0" smtClean="0">
                <a:solidFill>
                  <a:schemeClr val="tx2">
                    <a:lumMod val="75000"/>
                  </a:schemeClr>
                </a:solidFill>
              </a:rPr>
              <a:t>movie </a:t>
            </a:r>
            <a:r>
              <a:rPr lang="en-US" sz="2000" b="1" dirty="0">
                <a:solidFill>
                  <a:schemeClr val="tx2">
                    <a:lumMod val="75000"/>
                  </a:schemeClr>
                </a:solidFill>
              </a:rPr>
              <a:t>Star </a:t>
            </a:r>
            <a:r>
              <a:rPr lang="en-US" sz="2000" b="1" dirty="0" smtClean="0">
                <a:solidFill>
                  <a:schemeClr val="tx2">
                    <a:lumMod val="75000"/>
                  </a:schemeClr>
                </a:solidFill>
              </a:rPr>
              <a:t>Wars directed by George Lucas</a:t>
            </a:r>
            <a:endParaRPr lang="en-US" sz="2000" b="1" dirty="0">
              <a:solidFill>
                <a:schemeClr val="tx2">
                  <a:lumMod val="75000"/>
                </a:schemeClr>
              </a:solidFill>
            </a:endParaRPr>
          </a:p>
          <a:p>
            <a:endParaRPr lang="en-US" sz="2000" b="1" dirty="0"/>
          </a:p>
          <a:p>
            <a:r>
              <a:rPr lang="en-US" sz="2000" b="1" dirty="0" smtClean="0">
                <a:solidFill>
                  <a:schemeClr val="accent4">
                    <a:lumMod val="75000"/>
                  </a:schemeClr>
                </a:solidFill>
              </a:rPr>
              <a:t>The article “Going </a:t>
            </a:r>
            <a:r>
              <a:rPr lang="en-US" sz="2000" b="1" dirty="0">
                <a:solidFill>
                  <a:schemeClr val="accent4">
                    <a:lumMod val="75000"/>
                  </a:schemeClr>
                </a:solidFill>
              </a:rPr>
              <a:t>Under the Light” from Newsweek, October 2, 1995</a:t>
            </a:r>
          </a:p>
        </p:txBody>
      </p:sp>
      <p:sp>
        <p:nvSpPr>
          <p:cNvPr id="7" name="Right Arrow 6"/>
          <p:cNvSpPr/>
          <p:nvPr/>
        </p:nvSpPr>
        <p:spPr>
          <a:xfrm>
            <a:off x="2057400" y="3581400"/>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724400" y="3581400"/>
            <a:ext cx="1066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191000" y="4495800"/>
            <a:ext cx="1600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057400" y="4495800"/>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105400" y="5410200"/>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2057400" y="5410200"/>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This Article</a:t>
            </a:r>
            <a:endParaRPr lang="en-US" dirty="0"/>
          </a:p>
        </p:txBody>
      </p:sp>
      <p:sp>
        <p:nvSpPr>
          <p:cNvPr id="3" name="Content Placeholder 2"/>
          <p:cNvSpPr>
            <a:spLocks noGrp="1"/>
          </p:cNvSpPr>
          <p:nvPr>
            <p:ph idx="1"/>
          </p:nvPr>
        </p:nvSpPr>
        <p:spPr>
          <a:xfrm>
            <a:off x="457200" y="1775191"/>
            <a:ext cx="8229600" cy="4930409"/>
          </a:xfrm>
        </p:spPr>
        <p:txBody>
          <a:bodyPr>
            <a:normAutofit fontScale="92500" lnSpcReduction="20000"/>
          </a:bodyPr>
          <a:lstStyle/>
          <a:p>
            <a:pPr>
              <a:buNone/>
            </a:pPr>
            <a:r>
              <a:rPr lang="en-US" b="1" u="sng" dirty="0" smtClean="0"/>
              <a:t>No Walk in the Park </a:t>
            </a:r>
            <a:r>
              <a:rPr lang="en-US" i="1" dirty="0" smtClean="0"/>
              <a:t>– Globalwarming.com</a:t>
            </a:r>
          </a:p>
          <a:p>
            <a:pPr>
              <a:buNone/>
            </a:pPr>
            <a:r>
              <a:rPr lang="en-US" dirty="0" smtClean="0"/>
              <a:t>“Yellowstone National Park is one of the most environmentally protected parks in the world but we can’t protect the plants and animals from global warming. Yellowstone is plagued by disappearing ponds and lakes due to a decade of drought. Both plant and animal species are running out of suitable habitats and falling prey to insects, disease, and predators. The wildlife is suffering from weather related events such as intense storms, flooding, and excessive heat, which are all due to global warming as well.”</a:t>
            </a:r>
          </a:p>
          <a:p>
            <a:endParaRPr lang="en-US" dirty="0"/>
          </a:p>
        </p:txBody>
      </p:sp>
    </p:spTree>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Summarizing</a:t>
            </a:r>
            <a:endParaRPr lang="en-US" dirty="0"/>
          </a:p>
        </p:txBody>
      </p:sp>
      <p:sp>
        <p:nvSpPr>
          <p:cNvPr id="3" name="Content Placeholder 2"/>
          <p:cNvSpPr>
            <a:spLocks noGrp="1"/>
          </p:cNvSpPr>
          <p:nvPr>
            <p:ph idx="1"/>
          </p:nvPr>
        </p:nvSpPr>
        <p:spPr>
          <a:xfrm>
            <a:off x="457200" y="1524000"/>
            <a:ext cx="8382000" cy="2057400"/>
          </a:xfrm>
        </p:spPr>
        <p:txBody>
          <a:bodyPr>
            <a:normAutofit fontScale="92500" lnSpcReduction="20000"/>
          </a:bodyPr>
          <a:lstStyle/>
          <a:p>
            <a:r>
              <a:rPr lang="en-US" b="1" dirty="0" smtClean="0"/>
              <a:t>I.P.T.</a:t>
            </a:r>
          </a:p>
          <a:p>
            <a:pPr marL="971550" lvl="1" indent="-514350">
              <a:buFont typeface="+mj-lt"/>
              <a:buAutoNum type="arabicPeriod"/>
            </a:pPr>
            <a:r>
              <a:rPr lang="en-US" b="1" u="sng" strike="sngStrike" dirty="0" smtClean="0"/>
              <a:t>I</a:t>
            </a:r>
            <a:r>
              <a:rPr lang="en-US" u="sng" strike="sngStrike" dirty="0" smtClean="0"/>
              <a:t>dentify</a:t>
            </a:r>
            <a:r>
              <a:rPr lang="en-US" strike="sngStrike" dirty="0" smtClean="0"/>
              <a:t> what you are talking about.</a:t>
            </a:r>
          </a:p>
          <a:p>
            <a:pPr marL="1236726" lvl="2" indent="-514350">
              <a:buFont typeface="+mj-lt"/>
              <a:buAutoNum type="arabicPeriod"/>
            </a:pPr>
            <a:r>
              <a:rPr lang="en-US" dirty="0" smtClean="0"/>
              <a:t>The article “No Walk in the Park”, by Globalwarming.com</a:t>
            </a:r>
          </a:p>
          <a:p>
            <a:pPr marL="971550" lvl="1" indent="-514350">
              <a:buFont typeface="+mj-lt"/>
              <a:buAutoNum type="arabicPeriod"/>
            </a:pPr>
            <a:r>
              <a:rPr lang="en-US" dirty="0" smtClean="0"/>
              <a:t>Now that we have identified the text, add the </a:t>
            </a:r>
            <a:r>
              <a:rPr lang="en-US" b="1" dirty="0" smtClean="0"/>
              <a:t>purpose</a:t>
            </a:r>
            <a:r>
              <a:rPr lang="en-US" dirty="0" smtClean="0"/>
              <a:t>.</a:t>
            </a:r>
          </a:p>
          <a:p>
            <a:pPr>
              <a:buNone/>
            </a:pPr>
            <a:endParaRPr lang="en-US" dirty="0"/>
          </a:p>
        </p:txBody>
      </p:sp>
      <p:sp>
        <p:nvSpPr>
          <p:cNvPr id="4" name="TextBox 3"/>
          <p:cNvSpPr txBox="1"/>
          <p:nvPr/>
        </p:nvSpPr>
        <p:spPr>
          <a:xfrm>
            <a:off x="914400" y="3733800"/>
            <a:ext cx="3657600" cy="236988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t" anchorCtr="0">
            <a:spAutoFit/>
          </a:bodyPr>
          <a:lstStyle/>
          <a:p>
            <a:pPr algn="ctr"/>
            <a:r>
              <a:rPr lang="en-US" sz="3600" b="1" u="sng" dirty="0" smtClean="0">
                <a:solidFill>
                  <a:srgbClr val="00B050"/>
                </a:solidFill>
              </a:rPr>
              <a:t>USE </a:t>
            </a:r>
            <a:r>
              <a:rPr lang="en-US" sz="3600" b="1" u="sng" dirty="0" smtClean="0">
                <a:solidFill>
                  <a:srgbClr val="00B050"/>
                </a:solidFill>
                <a:sym typeface="Wingdings" pitchFamily="2" charset="2"/>
              </a:rPr>
              <a:t></a:t>
            </a:r>
            <a:endParaRPr lang="en-US" sz="3600" b="1" u="sng" dirty="0" smtClean="0">
              <a:solidFill>
                <a:srgbClr val="00B050"/>
              </a:solidFill>
            </a:endParaRPr>
          </a:p>
          <a:p>
            <a:pPr algn="ctr"/>
            <a:r>
              <a:rPr lang="en-US" sz="2800" b="1" dirty="0" smtClean="0"/>
              <a:t>Informs</a:t>
            </a:r>
            <a:r>
              <a:rPr lang="en-US" sz="2800" dirty="0" smtClean="0"/>
              <a:t> us about…</a:t>
            </a:r>
          </a:p>
          <a:p>
            <a:pPr algn="ctr"/>
            <a:r>
              <a:rPr lang="en-US" sz="2800" b="1" dirty="0" smtClean="0"/>
              <a:t>Persuades</a:t>
            </a:r>
            <a:r>
              <a:rPr lang="en-US" sz="2800" dirty="0" smtClean="0"/>
              <a:t> us about…</a:t>
            </a:r>
          </a:p>
          <a:p>
            <a:pPr algn="ctr"/>
            <a:r>
              <a:rPr lang="en-US" sz="2800" b="1" dirty="0" smtClean="0"/>
              <a:t>Entertains</a:t>
            </a:r>
            <a:r>
              <a:rPr lang="en-US" sz="2800" dirty="0" smtClean="0"/>
              <a:t> us about…</a:t>
            </a:r>
          </a:p>
          <a:p>
            <a:pPr algn="ctr"/>
            <a:r>
              <a:rPr lang="en-US" sz="2800" b="1" dirty="0" smtClean="0"/>
              <a:t>Instructs</a:t>
            </a:r>
            <a:r>
              <a:rPr lang="en-US" sz="2800" dirty="0" smtClean="0"/>
              <a:t> us about/on…</a:t>
            </a:r>
          </a:p>
        </p:txBody>
      </p:sp>
      <p:sp>
        <p:nvSpPr>
          <p:cNvPr id="5" name="TextBox 4"/>
          <p:cNvSpPr txBox="1"/>
          <p:nvPr/>
        </p:nvSpPr>
        <p:spPr>
          <a:xfrm>
            <a:off x="5105400" y="3733800"/>
            <a:ext cx="2971800" cy="150810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600" b="1" u="sng" dirty="0" smtClean="0">
                <a:solidFill>
                  <a:srgbClr val="FF0000"/>
                </a:solidFill>
              </a:rPr>
              <a:t>DON’T USE </a:t>
            </a:r>
            <a:r>
              <a:rPr lang="en-US" sz="3600" b="1" u="sng" dirty="0" smtClean="0">
                <a:solidFill>
                  <a:srgbClr val="FF0000"/>
                </a:solidFill>
                <a:sym typeface="Wingdings" pitchFamily="2" charset="2"/>
              </a:rPr>
              <a:t></a:t>
            </a:r>
            <a:endParaRPr lang="en-US" sz="3600" b="1" u="sng" dirty="0" smtClean="0">
              <a:solidFill>
                <a:srgbClr val="FF0000"/>
              </a:solidFill>
            </a:endParaRPr>
          </a:p>
          <a:p>
            <a:pPr algn="ctr"/>
            <a:r>
              <a:rPr lang="en-US" sz="2800" dirty="0" smtClean="0"/>
              <a:t>Is about…</a:t>
            </a:r>
          </a:p>
          <a:p>
            <a:pPr algn="ctr"/>
            <a:r>
              <a:rPr lang="en-US" sz="2800" dirty="0" smtClean="0"/>
              <a:t>Was about…</a:t>
            </a:r>
            <a:endParaRPr lang="en-US" sz="2800" dirty="0"/>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Fiction Vs. Nonfiction</a:t>
            </a:r>
            <a:endParaRPr lang="en-US" dirty="0"/>
          </a:p>
        </p:txBody>
      </p:sp>
      <p:sp>
        <p:nvSpPr>
          <p:cNvPr id="5" name="Content Placeholder 4"/>
          <p:cNvSpPr>
            <a:spLocks noGrp="1"/>
          </p:cNvSpPr>
          <p:nvPr>
            <p:ph sz="half" idx="1"/>
          </p:nvPr>
        </p:nvSpPr>
        <p:spPr/>
        <p:txBody>
          <a:bodyPr/>
          <a:lstStyle/>
          <a:p>
            <a:r>
              <a:rPr lang="en-US" dirty="0" smtClean="0"/>
              <a:t>What is the difference between fiction and nonfiction?</a:t>
            </a:r>
          </a:p>
          <a:p>
            <a:endParaRPr lang="en-US" dirty="0" smtClean="0"/>
          </a:p>
          <a:p>
            <a:r>
              <a:rPr lang="en-US" dirty="0" smtClean="0"/>
              <a:t>Only write three differences from each category in your notes.</a:t>
            </a:r>
          </a:p>
          <a:p>
            <a:endParaRPr lang="en-US" dirty="0" smtClean="0"/>
          </a:p>
          <a:p>
            <a:endParaRPr lang="en-US" dirty="0"/>
          </a:p>
        </p:txBody>
      </p:sp>
      <p:graphicFrame>
        <p:nvGraphicFramePr>
          <p:cNvPr id="6" name="Table 5"/>
          <p:cNvGraphicFramePr>
            <a:graphicFrameLocks noGrp="1"/>
          </p:cNvGraphicFramePr>
          <p:nvPr/>
        </p:nvGraphicFramePr>
        <p:xfrm>
          <a:off x="4419600" y="1905000"/>
          <a:ext cx="4541476" cy="4648200"/>
        </p:xfrm>
        <a:graphic>
          <a:graphicData uri="http://schemas.openxmlformats.org/drawingml/2006/table">
            <a:tbl>
              <a:tblPr/>
              <a:tblGrid>
                <a:gridCol w="2263293"/>
                <a:gridCol w="2278183"/>
              </a:tblGrid>
              <a:tr h="620373">
                <a:tc>
                  <a:txBody>
                    <a:bodyPr/>
                    <a:lstStyle/>
                    <a:p>
                      <a:pPr marL="0" marR="0" algn="ctr">
                        <a:lnSpc>
                          <a:spcPct val="115000"/>
                        </a:lnSpc>
                        <a:spcBef>
                          <a:spcPts val="0"/>
                        </a:spcBef>
                        <a:spcAft>
                          <a:spcPts val="0"/>
                        </a:spcAft>
                      </a:pPr>
                      <a:r>
                        <a:rPr lang="en-US" sz="3100" dirty="0">
                          <a:latin typeface="Jester"/>
                          <a:ea typeface="Calibri"/>
                          <a:cs typeface="Times New Roman"/>
                        </a:rPr>
                        <a:t>Fiction</a:t>
                      </a:r>
                      <a:endParaRPr lang="en-US" sz="700" dirty="0">
                        <a:latin typeface="Calibri"/>
                        <a:ea typeface="Calibri"/>
                        <a:cs typeface="Times New Roman"/>
                      </a:endParaRPr>
                    </a:p>
                  </a:txBody>
                  <a:tcPr marL="44670" marR="44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100" dirty="0">
                          <a:latin typeface="Jester"/>
                          <a:ea typeface="Calibri"/>
                          <a:cs typeface="Times New Roman"/>
                        </a:rPr>
                        <a:t>Nonfiction</a:t>
                      </a:r>
                      <a:endParaRPr lang="en-US" sz="700" dirty="0">
                        <a:latin typeface="Calibri"/>
                        <a:ea typeface="Calibri"/>
                        <a:cs typeface="Times New Roman"/>
                      </a:endParaRPr>
                    </a:p>
                  </a:txBody>
                  <a:tcPr marL="44670" marR="44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7827">
                <a:tc>
                  <a:txBody>
                    <a:bodyPr/>
                    <a:lstStyle/>
                    <a:p>
                      <a:pPr marL="0" marR="0" algn="ctr">
                        <a:lnSpc>
                          <a:spcPct val="115000"/>
                        </a:lnSpc>
                        <a:spcBef>
                          <a:spcPts val="0"/>
                        </a:spcBef>
                        <a:spcAft>
                          <a:spcPts val="0"/>
                        </a:spcAft>
                      </a:pPr>
                      <a:r>
                        <a:rPr lang="en-US" sz="1800" dirty="0">
                          <a:latin typeface="Jester"/>
                          <a:ea typeface="Calibri"/>
                          <a:cs typeface="Times New Roman"/>
                        </a:rPr>
                        <a:t>*Not real</a:t>
                      </a:r>
                      <a:endParaRPr lang="en-US" sz="700" dirty="0">
                        <a:latin typeface="Calibri"/>
                        <a:ea typeface="Calibri"/>
                        <a:cs typeface="Times New Roman"/>
                      </a:endParaRPr>
                    </a:p>
                    <a:p>
                      <a:pPr marL="0" marR="0" algn="ctr">
                        <a:lnSpc>
                          <a:spcPct val="115000"/>
                        </a:lnSpc>
                        <a:spcBef>
                          <a:spcPts val="0"/>
                        </a:spcBef>
                        <a:spcAft>
                          <a:spcPts val="0"/>
                        </a:spcAft>
                      </a:pPr>
                      <a:r>
                        <a:rPr lang="en-US" sz="1800" dirty="0">
                          <a:latin typeface="Jester"/>
                          <a:ea typeface="Calibri"/>
                          <a:cs typeface="Times New Roman"/>
                        </a:rPr>
                        <a:t>*Story talk</a:t>
                      </a:r>
                      <a:endParaRPr lang="en-US" sz="700" dirty="0">
                        <a:latin typeface="Calibri"/>
                        <a:ea typeface="Calibri"/>
                        <a:cs typeface="Times New Roman"/>
                      </a:endParaRPr>
                    </a:p>
                    <a:p>
                      <a:pPr marL="0" marR="0" algn="ctr">
                        <a:lnSpc>
                          <a:spcPct val="115000"/>
                        </a:lnSpc>
                        <a:spcBef>
                          <a:spcPts val="0"/>
                        </a:spcBef>
                        <a:spcAft>
                          <a:spcPts val="0"/>
                        </a:spcAft>
                      </a:pPr>
                      <a:r>
                        <a:rPr lang="en-US" sz="1800" dirty="0">
                          <a:latin typeface="Jester"/>
                          <a:ea typeface="Calibri"/>
                          <a:cs typeface="Times New Roman"/>
                        </a:rPr>
                        <a:t>*Read to enjoy</a:t>
                      </a:r>
                      <a:endParaRPr lang="en-US" sz="700" dirty="0">
                        <a:latin typeface="Calibri"/>
                        <a:ea typeface="Calibri"/>
                        <a:cs typeface="Times New Roman"/>
                      </a:endParaRPr>
                    </a:p>
                    <a:p>
                      <a:pPr marL="0" marR="0" algn="ctr">
                        <a:lnSpc>
                          <a:spcPct val="115000"/>
                        </a:lnSpc>
                        <a:spcBef>
                          <a:spcPts val="0"/>
                        </a:spcBef>
                        <a:spcAft>
                          <a:spcPts val="0"/>
                        </a:spcAft>
                      </a:pPr>
                      <a:r>
                        <a:rPr lang="en-US" sz="1800" dirty="0">
                          <a:latin typeface="Jester"/>
                          <a:ea typeface="Calibri"/>
                          <a:cs typeface="Times New Roman"/>
                        </a:rPr>
                        <a:t>*Read in order</a:t>
                      </a:r>
                      <a:endParaRPr lang="en-US" sz="700" dirty="0">
                        <a:latin typeface="Calibri"/>
                        <a:ea typeface="Calibri"/>
                        <a:cs typeface="Times New Roman"/>
                      </a:endParaRPr>
                    </a:p>
                    <a:p>
                      <a:pPr marL="0" marR="0" algn="ctr">
                        <a:lnSpc>
                          <a:spcPct val="115000"/>
                        </a:lnSpc>
                        <a:spcBef>
                          <a:spcPts val="0"/>
                        </a:spcBef>
                        <a:spcAft>
                          <a:spcPts val="0"/>
                        </a:spcAft>
                      </a:pPr>
                      <a:r>
                        <a:rPr lang="en-US" sz="1800" dirty="0">
                          <a:latin typeface="Jester"/>
                          <a:ea typeface="Calibri"/>
                          <a:cs typeface="Times New Roman"/>
                        </a:rPr>
                        <a:t>*Illustrations</a:t>
                      </a:r>
                      <a:endParaRPr lang="en-US" sz="700" dirty="0">
                        <a:latin typeface="Calibri"/>
                        <a:ea typeface="Calibri"/>
                        <a:cs typeface="Times New Roman"/>
                      </a:endParaRPr>
                    </a:p>
                    <a:p>
                      <a:pPr marL="0" marR="0" algn="ctr">
                        <a:lnSpc>
                          <a:spcPct val="115000"/>
                        </a:lnSpc>
                        <a:spcBef>
                          <a:spcPts val="0"/>
                        </a:spcBef>
                        <a:spcAft>
                          <a:spcPts val="0"/>
                        </a:spcAft>
                      </a:pPr>
                      <a:r>
                        <a:rPr lang="en-US" sz="1800" dirty="0">
                          <a:latin typeface="Jester"/>
                          <a:ea typeface="Calibri"/>
                          <a:cs typeface="Times New Roman"/>
                        </a:rPr>
                        <a:t>*Beginning, middle and end</a:t>
                      </a:r>
                      <a:endParaRPr lang="en-US" sz="700" dirty="0">
                        <a:latin typeface="Calibri"/>
                        <a:ea typeface="Calibri"/>
                        <a:cs typeface="Times New Roman"/>
                      </a:endParaRPr>
                    </a:p>
                    <a:p>
                      <a:pPr marL="0" marR="0" algn="ctr">
                        <a:lnSpc>
                          <a:spcPct val="115000"/>
                        </a:lnSpc>
                        <a:spcBef>
                          <a:spcPts val="0"/>
                        </a:spcBef>
                        <a:spcAft>
                          <a:spcPts val="0"/>
                        </a:spcAft>
                      </a:pPr>
                      <a:r>
                        <a:rPr lang="en-US" sz="1800" dirty="0">
                          <a:latin typeface="Jester"/>
                          <a:ea typeface="Calibri"/>
                          <a:cs typeface="Times New Roman"/>
                        </a:rPr>
                        <a:t>*Characters</a:t>
                      </a:r>
                      <a:endParaRPr lang="en-US" sz="700" dirty="0">
                        <a:latin typeface="Calibri"/>
                        <a:ea typeface="Calibri"/>
                        <a:cs typeface="Times New Roman"/>
                      </a:endParaRPr>
                    </a:p>
                    <a:p>
                      <a:pPr marL="0" marR="0" algn="ctr">
                        <a:lnSpc>
                          <a:spcPct val="115000"/>
                        </a:lnSpc>
                        <a:spcBef>
                          <a:spcPts val="0"/>
                        </a:spcBef>
                        <a:spcAft>
                          <a:spcPts val="0"/>
                        </a:spcAft>
                      </a:pPr>
                      <a:r>
                        <a:rPr lang="en-US" sz="1800" dirty="0">
                          <a:latin typeface="Jester"/>
                          <a:ea typeface="Calibri"/>
                          <a:cs typeface="Times New Roman"/>
                        </a:rPr>
                        <a:t>*Setting</a:t>
                      </a:r>
                      <a:endParaRPr lang="en-US" sz="700" dirty="0">
                        <a:latin typeface="Calibri"/>
                        <a:ea typeface="Calibri"/>
                        <a:cs typeface="Times New Roman"/>
                      </a:endParaRPr>
                    </a:p>
                    <a:p>
                      <a:pPr marL="0" marR="0" algn="ctr">
                        <a:lnSpc>
                          <a:spcPct val="115000"/>
                        </a:lnSpc>
                        <a:spcBef>
                          <a:spcPts val="0"/>
                        </a:spcBef>
                        <a:spcAft>
                          <a:spcPts val="0"/>
                        </a:spcAft>
                      </a:pPr>
                      <a:r>
                        <a:rPr lang="en-US" sz="1800" dirty="0">
                          <a:latin typeface="Jester"/>
                          <a:ea typeface="Calibri"/>
                          <a:cs typeface="Times New Roman"/>
                        </a:rPr>
                        <a:t>*Problem and Solution</a:t>
                      </a:r>
                      <a:endParaRPr lang="en-US" sz="700" dirty="0">
                        <a:latin typeface="Calibri"/>
                        <a:ea typeface="Calibri"/>
                        <a:cs typeface="Times New Roman"/>
                      </a:endParaRPr>
                    </a:p>
                  </a:txBody>
                  <a:tcPr marL="44670" marR="44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Jester"/>
                          <a:ea typeface="Calibri"/>
                          <a:cs typeface="Times New Roman"/>
                        </a:rPr>
                        <a:t>*Real</a:t>
                      </a:r>
                      <a:endParaRPr lang="en-US" sz="700" dirty="0">
                        <a:latin typeface="Calibri"/>
                        <a:ea typeface="Calibri"/>
                        <a:cs typeface="Times New Roman"/>
                      </a:endParaRPr>
                    </a:p>
                    <a:p>
                      <a:pPr marL="0" marR="0" algn="ctr">
                        <a:lnSpc>
                          <a:spcPct val="115000"/>
                        </a:lnSpc>
                        <a:spcBef>
                          <a:spcPts val="0"/>
                        </a:spcBef>
                        <a:spcAft>
                          <a:spcPts val="0"/>
                        </a:spcAft>
                      </a:pPr>
                      <a:r>
                        <a:rPr lang="en-US" sz="1800" dirty="0">
                          <a:latin typeface="Jester"/>
                          <a:ea typeface="Calibri"/>
                          <a:cs typeface="Times New Roman"/>
                        </a:rPr>
                        <a:t>*Factual</a:t>
                      </a:r>
                      <a:endParaRPr lang="en-US" sz="700" dirty="0">
                        <a:latin typeface="Calibri"/>
                        <a:ea typeface="Calibri"/>
                        <a:cs typeface="Times New Roman"/>
                      </a:endParaRPr>
                    </a:p>
                    <a:p>
                      <a:pPr marL="0" marR="0" algn="ctr">
                        <a:lnSpc>
                          <a:spcPct val="115000"/>
                        </a:lnSpc>
                        <a:spcBef>
                          <a:spcPts val="0"/>
                        </a:spcBef>
                        <a:spcAft>
                          <a:spcPts val="0"/>
                        </a:spcAft>
                      </a:pPr>
                      <a:r>
                        <a:rPr lang="en-US" sz="1800" dirty="0">
                          <a:latin typeface="Jester"/>
                          <a:ea typeface="Calibri"/>
                          <a:cs typeface="Times New Roman"/>
                        </a:rPr>
                        <a:t>*Read to learn</a:t>
                      </a:r>
                      <a:endParaRPr lang="en-US" sz="700" dirty="0">
                        <a:latin typeface="Calibri"/>
                        <a:ea typeface="Calibri"/>
                        <a:cs typeface="Times New Roman"/>
                      </a:endParaRPr>
                    </a:p>
                    <a:p>
                      <a:pPr marL="0" marR="0" algn="ctr">
                        <a:lnSpc>
                          <a:spcPct val="115000"/>
                        </a:lnSpc>
                        <a:spcBef>
                          <a:spcPts val="0"/>
                        </a:spcBef>
                        <a:spcAft>
                          <a:spcPts val="0"/>
                        </a:spcAft>
                      </a:pPr>
                      <a:r>
                        <a:rPr lang="en-US" sz="1800" dirty="0">
                          <a:latin typeface="Jester"/>
                          <a:ea typeface="Calibri"/>
                          <a:cs typeface="Times New Roman"/>
                        </a:rPr>
                        <a:t>*Can be read in any order</a:t>
                      </a:r>
                      <a:endParaRPr lang="en-US" sz="700" dirty="0">
                        <a:latin typeface="Calibri"/>
                        <a:ea typeface="Calibri"/>
                        <a:cs typeface="Times New Roman"/>
                      </a:endParaRPr>
                    </a:p>
                    <a:p>
                      <a:pPr marL="0" marR="0" algn="ctr">
                        <a:lnSpc>
                          <a:spcPct val="115000"/>
                        </a:lnSpc>
                        <a:spcBef>
                          <a:spcPts val="0"/>
                        </a:spcBef>
                        <a:spcAft>
                          <a:spcPts val="0"/>
                        </a:spcAft>
                      </a:pPr>
                      <a:r>
                        <a:rPr lang="en-US" sz="1800" dirty="0">
                          <a:latin typeface="Jester"/>
                          <a:ea typeface="Calibri"/>
                          <a:cs typeface="Times New Roman"/>
                        </a:rPr>
                        <a:t>*Photos, charts, graphs</a:t>
                      </a:r>
                      <a:endParaRPr lang="en-US" sz="700" dirty="0">
                        <a:latin typeface="Calibri"/>
                        <a:ea typeface="Calibri"/>
                        <a:cs typeface="Times New Roman"/>
                      </a:endParaRPr>
                    </a:p>
                    <a:p>
                      <a:pPr marL="0" marR="0" algn="ctr">
                        <a:lnSpc>
                          <a:spcPct val="115000"/>
                        </a:lnSpc>
                        <a:spcBef>
                          <a:spcPts val="0"/>
                        </a:spcBef>
                        <a:spcAft>
                          <a:spcPts val="0"/>
                        </a:spcAft>
                      </a:pPr>
                      <a:r>
                        <a:rPr lang="en-US" sz="1800" dirty="0">
                          <a:latin typeface="Jester"/>
                          <a:ea typeface="Calibri"/>
                          <a:cs typeface="Times New Roman"/>
                        </a:rPr>
                        <a:t>*Table of Contents, Index, Glossary, words in </a:t>
                      </a:r>
                      <a:r>
                        <a:rPr lang="en-US" sz="1800" b="1" dirty="0">
                          <a:latin typeface="Jester"/>
                          <a:ea typeface="Calibri"/>
                          <a:cs typeface="Times New Roman"/>
                        </a:rPr>
                        <a:t>BOLD</a:t>
                      </a:r>
                      <a:r>
                        <a:rPr lang="en-US" sz="1800" dirty="0">
                          <a:latin typeface="Jester"/>
                          <a:ea typeface="Calibri"/>
                          <a:cs typeface="Times New Roman"/>
                        </a:rPr>
                        <a:t> or </a:t>
                      </a:r>
                      <a:r>
                        <a:rPr lang="en-US" sz="1800" i="1" dirty="0">
                          <a:latin typeface="Jester"/>
                          <a:ea typeface="Calibri"/>
                          <a:cs typeface="Times New Roman"/>
                        </a:rPr>
                        <a:t>Italics</a:t>
                      </a:r>
                      <a:endParaRPr lang="en-US" sz="700" dirty="0">
                        <a:latin typeface="Calibri"/>
                        <a:ea typeface="Calibri"/>
                        <a:cs typeface="Times New Roman"/>
                      </a:endParaRPr>
                    </a:p>
                  </a:txBody>
                  <a:tcPr marL="44670" marR="44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Purpose?</a:t>
            </a:r>
            <a:endParaRPr lang="en-US" dirty="0"/>
          </a:p>
        </p:txBody>
      </p:sp>
      <p:sp>
        <p:nvSpPr>
          <p:cNvPr id="3" name="Content Placeholder 2"/>
          <p:cNvSpPr>
            <a:spLocks noGrp="1"/>
          </p:cNvSpPr>
          <p:nvPr>
            <p:ph idx="1"/>
          </p:nvPr>
        </p:nvSpPr>
        <p:spPr>
          <a:xfrm>
            <a:off x="457200" y="1775191"/>
            <a:ext cx="8229600" cy="4930409"/>
          </a:xfrm>
        </p:spPr>
        <p:txBody>
          <a:bodyPr>
            <a:normAutofit fontScale="92500" lnSpcReduction="20000"/>
          </a:bodyPr>
          <a:lstStyle/>
          <a:p>
            <a:pPr>
              <a:buNone/>
            </a:pPr>
            <a:r>
              <a:rPr lang="en-US" b="1" u="sng" dirty="0" smtClean="0"/>
              <a:t>No walk in the park </a:t>
            </a:r>
            <a:r>
              <a:rPr lang="en-US" i="1" dirty="0" smtClean="0"/>
              <a:t>– Gobalwarming.com</a:t>
            </a:r>
          </a:p>
          <a:p>
            <a:pPr>
              <a:buNone/>
            </a:pPr>
            <a:r>
              <a:rPr lang="en-US" dirty="0" smtClean="0"/>
              <a:t>“Yellowstone National Park is one of the most environmentally protected parks in the world but we can’t protect the plants and animals from global warming. Yellowstone is plagued by disappearing ponds and lakes due to a decade of drought. Both plant and animal species are running out of suitable habitats and falling prey to insects, disease, and predators. The wildlife is suffering from weather related events such as intense storms, flooding, and excessive heat, which are all due to global warming as well.”</a:t>
            </a:r>
          </a:p>
          <a:p>
            <a:endParaRPr lang="en-US" dirty="0"/>
          </a:p>
        </p:txBody>
      </p:sp>
    </p:spTree>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Summarizing</a:t>
            </a:r>
            <a:endParaRPr lang="en-US" dirty="0"/>
          </a:p>
        </p:txBody>
      </p:sp>
      <p:sp>
        <p:nvSpPr>
          <p:cNvPr id="3" name="Content Placeholder 2"/>
          <p:cNvSpPr>
            <a:spLocks noGrp="1"/>
          </p:cNvSpPr>
          <p:nvPr>
            <p:ph idx="1"/>
          </p:nvPr>
        </p:nvSpPr>
        <p:spPr>
          <a:xfrm>
            <a:off x="609600" y="5410200"/>
            <a:ext cx="8229600" cy="914400"/>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marL="438912" lvl="2" indent="-320040">
              <a:spcBef>
                <a:spcPts val="0"/>
              </a:spcBef>
              <a:buClr>
                <a:schemeClr val="accent1"/>
              </a:buClr>
              <a:buSzPct val="80000"/>
              <a:buNone/>
            </a:pPr>
            <a:r>
              <a:rPr lang="en-US" sz="2600" b="1" dirty="0" smtClean="0">
                <a:solidFill>
                  <a:schemeClr val="tx1">
                    <a:lumMod val="95000"/>
                    <a:lumOff val="5000"/>
                  </a:schemeClr>
                </a:solidFill>
                <a:latin typeface="Arial Rounded MT Bold" pitchFamily="34" charset="0"/>
              </a:rPr>
              <a:t>  ____________ and how __________________</a:t>
            </a:r>
          </a:p>
          <a:p>
            <a:pPr>
              <a:buNone/>
            </a:pPr>
            <a:r>
              <a:rPr lang="en-US" dirty="0" smtClean="0"/>
              <a:t>       </a:t>
            </a:r>
            <a:r>
              <a:rPr lang="en-US" sz="2600" b="1" dirty="0" smtClean="0">
                <a:solidFill>
                  <a:schemeClr val="tx1">
                    <a:lumMod val="95000"/>
                    <a:lumOff val="5000"/>
                  </a:schemeClr>
                </a:solidFill>
                <a:latin typeface="Arial Rounded MT Bold" pitchFamily="34" charset="0"/>
              </a:rPr>
              <a:t>(Topic)                                  (Thesis)</a:t>
            </a:r>
            <a:endParaRPr lang="en-US" sz="2600" b="1" dirty="0">
              <a:solidFill>
                <a:schemeClr val="tx1">
                  <a:lumMod val="95000"/>
                  <a:lumOff val="5000"/>
                </a:schemeClr>
              </a:solidFill>
              <a:latin typeface="Arial Rounded MT Bold" pitchFamily="34" charset="0"/>
            </a:endParaRPr>
          </a:p>
        </p:txBody>
      </p:sp>
      <p:pic>
        <p:nvPicPr>
          <p:cNvPr id="4" name="Picture 3" descr="NonFiction 2012.jpg"/>
          <p:cNvPicPr>
            <a:picLocks noChangeAspect="1"/>
          </p:cNvPicPr>
          <p:nvPr/>
        </p:nvPicPr>
        <p:blipFill>
          <a:blip r:embed="rId2" cstate="print"/>
          <a:stretch>
            <a:fillRect/>
          </a:stretch>
        </p:blipFill>
        <p:spPr>
          <a:xfrm>
            <a:off x="533400" y="1676400"/>
            <a:ext cx="3276600" cy="2457450"/>
          </a:xfrm>
          <a:prstGeom prst="rect">
            <a:avLst/>
          </a:prstGeom>
          <a:ln w="47625" cap="rnd" cmpd="sng">
            <a:solidFill>
              <a:srgbClr val="00B0F0">
                <a:alpha val="26000"/>
              </a:srgbClr>
            </a:solidFill>
          </a:ln>
        </p:spPr>
      </p:pic>
      <p:sp>
        <p:nvSpPr>
          <p:cNvPr id="5" name="TextBox 4"/>
          <p:cNvSpPr txBox="1"/>
          <p:nvPr/>
        </p:nvSpPr>
        <p:spPr>
          <a:xfrm>
            <a:off x="4419600" y="1981200"/>
            <a:ext cx="3505200" cy="2246769"/>
          </a:xfrm>
          <a:prstGeom prst="rect">
            <a:avLst/>
          </a:prstGeom>
          <a:noFill/>
        </p:spPr>
        <p:txBody>
          <a:bodyPr wrap="square" rtlCol="0">
            <a:spAutoFit/>
          </a:bodyPr>
          <a:lstStyle/>
          <a:p>
            <a:r>
              <a:rPr lang="en-US" sz="2800" dirty="0" smtClean="0"/>
              <a:t>If you had to boil this article down to the single word/thing that is about, what would it be? That is the </a:t>
            </a:r>
            <a:r>
              <a:rPr lang="en-US" sz="2800" b="1" dirty="0" smtClean="0"/>
              <a:t>TOPIC</a:t>
            </a:r>
            <a:r>
              <a:rPr lang="en-US" sz="2800" dirty="0" smtClean="0"/>
              <a:t>.</a:t>
            </a:r>
            <a:endParaRPr lang="en-US" sz="2800" dirty="0"/>
          </a:p>
        </p:txBody>
      </p:sp>
      <p:sp>
        <p:nvSpPr>
          <p:cNvPr id="6" name="Down Arrow 5"/>
          <p:cNvSpPr/>
          <p:nvPr/>
        </p:nvSpPr>
        <p:spPr>
          <a:xfrm>
            <a:off x="1676400" y="4267200"/>
            <a:ext cx="4572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Brace 7"/>
          <p:cNvSpPr/>
          <p:nvPr/>
        </p:nvSpPr>
        <p:spPr>
          <a:xfrm>
            <a:off x="3962400" y="1905000"/>
            <a:ext cx="838200" cy="2362200"/>
          </a:xfrm>
          <a:prstGeom prst="leftBrace">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Summarizing</a:t>
            </a:r>
            <a:endParaRPr lang="en-US" dirty="0"/>
          </a:p>
        </p:txBody>
      </p:sp>
      <p:pic>
        <p:nvPicPr>
          <p:cNvPr id="4" name="Picture 3" descr="NonFiction 2012.jpg"/>
          <p:cNvPicPr>
            <a:picLocks noChangeAspect="1"/>
          </p:cNvPicPr>
          <p:nvPr/>
        </p:nvPicPr>
        <p:blipFill>
          <a:blip r:embed="rId2" cstate="print"/>
          <a:stretch>
            <a:fillRect/>
          </a:stretch>
        </p:blipFill>
        <p:spPr>
          <a:xfrm>
            <a:off x="5029200" y="1676400"/>
            <a:ext cx="3276600" cy="2457450"/>
          </a:xfrm>
          <a:prstGeom prst="rect">
            <a:avLst/>
          </a:prstGeom>
          <a:ln w="47625" cap="rnd" cmpd="sng">
            <a:solidFill>
              <a:srgbClr val="00B0F0">
                <a:alpha val="26000"/>
              </a:srgbClr>
            </a:solidFill>
          </a:ln>
        </p:spPr>
      </p:pic>
      <p:sp>
        <p:nvSpPr>
          <p:cNvPr id="5" name="TextBox 4"/>
          <p:cNvSpPr txBox="1"/>
          <p:nvPr/>
        </p:nvSpPr>
        <p:spPr>
          <a:xfrm>
            <a:off x="609600" y="1828800"/>
            <a:ext cx="3352800" cy="2677656"/>
          </a:xfrm>
          <a:prstGeom prst="rect">
            <a:avLst/>
          </a:prstGeom>
          <a:noFill/>
        </p:spPr>
        <p:txBody>
          <a:bodyPr wrap="square" rtlCol="0">
            <a:spAutoFit/>
          </a:bodyPr>
          <a:lstStyle/>
          <a:p>
            <a:r>
              <a:rPr lang="en-US" sz="2800" dirty="0" smtClean="0"/>
              <a:t>After reading the entire text what did the writer want you to know or feel about the topic? This is the author’s </a:t>
            </a:r>
            <a:r>
              <a:rPr lang="en-US" sz="2800" b="1" dirty="0" smtClean="0"/>
              <a:t>THESIS</a:t>
            </a:r>
            <a:r>
              <a:rPr lang="en-US" sz="2800" dirty="0" smtClean="0"/>
              <a:t>.</a:t>
            </a:r>
            <a:endParaRPr lang="en-US" sz="2800" dirty="0"/>
          </a:p>
        </p:txBody>
      </p:sp>
      <p:sp>
        <p:nvSpPr>
          <p:cNvPr id="8" name="Left Brace 7"/>
          <p:cNvSpPr/>
          <p:nvPr/>
        </p:nvSpPr>
        <p:spPr>
          <a:xfrm rot="10800000">
            <a:off x="4038600" y="1752600"/>
            <a:ext cx="838200" cy="2362200"/>
          </a:xfrm>
          <a:prstGeom prst="leftBrace">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Content Placeholder 2"/>
          <p:cNvSpPr>
            <a:spLocks noGrp="1"/>
          </p:cNvSpPr>
          <p:nvPr>
            <p:ph idx="1"/>
          </p:nvPr>
        </p:nvSpPr>
        <p:spPr>
          <a:xfrm>
            <a:off x="609600" y="5410200"/>
            <a:ext cx="8229600" cy="914400"/>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marL="438912" lvl="2" indent="-320040">
              <a:spcBef>
                <a:spcPts val="0"/>
              </a:spcBef>
              <a:buClr>
                <a:schemeClr val="accent1"/>
              </a:buClr>
              <a:buSzPct val="80000"/>
              <a:buNone/>
            </a:pPr>
            <a:r>
              <a:rPr lang="en-US" sz="2600" b="1" dirty="0" smtClean="0">
                <a:solidFill>
                  <a:schemeClr val="tx1">
                    <a:lumMod val="95000"/>
                    <a:lumOff val="5000"/>
                  </a:schemeClr>
                </a:solidFill>
                <a:latin typeface="Arial Rounded MT Bold" pitchFamily="34" charset="0"/>
              </a:rPr>
              <a:t>      Global Warming  and how __________________</a:t>
            </a:r>
          </a:p>
          <a:p>
            <a:pPr>
              <a:buNone/>
            </a:pPr>
            <a:r>
              <a:rPr lang="en-US" dirty="0" smtClean="0"/>
              <a:t>             </a:t>
            </a:r>
            <a:r>
              <a:rPr lang="en-US" sz="2600" b="1" dirty="0" smtClean="0">
                <a:solidFill>
                  <a:schemeClr val="tx1">
                    <a:lumMod val="95000"/>
                    <a:lumOff val="5000"/>
                  </a:schemeClr>
                </a:solidFill>
                <a:latin typeface="Arial Rounded MT Bold" pitchFamily="34" charset="0"/>
              </a:rPr>
              <a:t>(Topic)                                       (Thesis)</a:t>
            </a:r>
            <a:endParaRPr lang="en-US" sz="2600" b="1" dirty="0">
              <a:solidFill>
                <a:schemeClr val="tx1">
                  <a:lumMod val="95000"/>
                  <a:lumOff val="5000"/>
                </a:schemeClr>
              </a:solidFill>
              <a:latin typeface="Arial Rounded MT Bold" pitchFamily="34" charset="0"/>
            </a:endParaRPr>
          </a:p>
        </p:txBody>
      </p:sp>
      <p:sp>
        <p:nvSpPr>
          <p:cNvPr id="6" name="Down Arrow 5"/>
          <p:cNvSpPr/>
          <p:nvPr/>
        </p:nvSpPr>
        <p:spPr>
          <a:xfrm>
            <a:off x="5943600" y="4191000"/>
            <a:ext cx="4572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Summarizing</a:t>
            </a:r>
          </a:p>
        </p:txBody>
      </p:sp>
      <p:sp>
        <p:nvSpPr>
          <p:cNvPr id="3" name="Content Placeholder 2"/>
          <p:cNvSpPr>
            <a:spLocks noGrp="1"/>
          </p:cNvSpPr>
          <p:nvPr>
            <p:ph idx="1"/>
          </p:nvPr>
        </p:nvSpPr>
        <p:spPr>
          <a:xfrm>
            <a:off x="457200" y="1524000"/>
            <a:ext cx="8534400" cy="3048000"/>
          </a:xfrm>
        </p:spPr>
        <p:txBody>
          <a:bodyPr>
            <a:normAutofit/>
          </a:bodyPr>
          <a:lstStyle/>
          <a:p>
            <a:pPr marL="971550" lvl="1" indent="-514350">
              <a:buFont typeface="+mj-lt"/>
              <a:buAutoNum type="arabicPeriod"/>
            </a:pPr>
            <a:r>
              <a:rPr lang="en-US" b="1" u="sng" strike="sngStrike" dirty="0" smtClean="0">
                <a:solidFill>
                  <a:schemeClr val="accent4">
                    <a:lumMod val="50000"/>
                  </a:schemeClr>
                </a:solidFill>
              </a:rPr>
              <a:t>I</a:t>
            </a:r>
            <a:r>
              <a:rPr lang="en-US" u="sng" strike="sngStrike" dirty="0" smtClean="0">
                <a:solidFill>
                  <a:schemeClr val="accent4">
                    <a:lumMod val="50000"/>
                  </a:schemeClr>
                </a:solidFill>
              </a:rPr>
              <a:t>dentify</a:t>
            </a:r>
            <a:r>
              <a:rPr lang="en-US" strike="sngStrike" dirty="0" smtClean="0">
                <a:solidFill>
                  <a:schemeClr val="accent4">
                    <a:lumMod val="50000"/>
                  </a:schemeClr>
                </a:solidFill>
              </a:rPr>
              <a:t> what you are talking about.</a:t>
            </a:r>
          </a:p>
          <a:p>
            <a:pPr marL="971550" lvl="1" indent="-514350">
              <a:buFont typeface="+mj-lt"/>
              <a:buAutoNum type="arabicPeriod"/>
            </a:pPr>
            <a:r>
              <a:rPr lang="en-US" strike="sngStrike" dirty="0" smtClean="0">
                <a:solidFill>
                  <a:schemeClr val="accent2">
                    <a:lumMod val="75000"/>
                  </a:schemeClr>
                </a:solidFill>
              </a:rPr>
              <a:t>Add the authors </a:t>
            </a:r>
            <a:r>
              <a:rPr lang="en-US" b="1" u="sng" strike="sngStrike" dirty="0" smtClean="0">
                <a:solidFill>
                  <a:schemeClr val="accent2">
                    <a:lumMod val="75000"/>
                  </a:schemeClr>
                </a:solidFill>
              </a:rPr>
              <a:t>P</a:t>
            </a:r>
            <a:r>
              <a:rPr lang="en-US" u="sng" strike="sngStrike" dirty="0" smtClean="0">
                <a:solidFill>
                  <a:schemeClr val="accent2">
                    <a:lumMod val="75000"/>
                  </a:schemeClr>
                </a:solidFill>
              </a:rPr>
              <a:t>urpose</a:t>
            </a:r>
            <a:r>
              <a:rPr lang="en-US" strike="sngStrike" dirty="0" smtClean="0">
                <a:solidFill>
                  <a:schemeClr val="accent2">
                    <a:lumMod val="75000"/>
                  </a:schemeClr>
                </a:solidFill>
              </a:rPr>
              <a:t>.</a:t>
            </a:r>
          </a:p>
          <a:p>
            <a:pPr marL="1236726" lvl="2" indent="-514350">
              <a:buFont typeface="+mj-lt"/>
              <a:buAutoNum type="arabicPeriod"/>
            </a:pPr>
            <a:r>
              <a:rPr lang="en-US" sz="2000" dirty="0" smtClean="0">
                <a:solidFill>
                  <a:srgbClr val="00B0F0"/>
                </a:solidFill>
              </a:rPr>
              <a:t>The article “No walk in the Park”, by Globalwarming.com </a:t>
            </a:r>
            <a:r>
              <a:rPr lang="en-US" sz="2000" b="1" dirty="0" smtClean="0">
                <a:solidFill>
                  <a:srgbClr val="00B0F0"/>
                </a:solidFill>
              </a:rPr>
              <a:t>Informs us about…</a:t>
            </a:r>
            <a:endParaRPr lang="en-US" sz="2000" strike="sngStrike" dirty="0" smtClean="0">
              <a:solidFill>
                <a:schemeClr val="accent2">
                  <a:lumMod val="75000"/>
                </a:schemeClr>
              </a:solidFill>
            </a:endParaRPr>
          </a:p>
          <a:p>
            <a:pPr marL="971550" lvl="1" indent="-514350">
              <a:buClr>
                <a:srgbClr val="60B5CC"/>
              </a:buClr>
              <a:buFont typeface="+mj-lt"/>
              <a:buAutoNum type="arabicPeriod"/>
            </a:pPr>
            <a:r>
              <a:rPr lang="en-US" dirty="0" smtClean="0">
                <a:solidFill>
                  <a:schemeClr val="accent3">
                    <a:lumMod val="50000"/>
                  </a:schemeClr>
                </a:solidFill>
              </a:rPr>
              <a:t>Finish with the </a:t>
            </a:r>
            <a:r>
              <a:rPr lang="en-US" b="1" u="sng" dirty="0" smtClean="0">
                <a:solidFill>
                  <a:schemeClr val="accent3">
                    <a:lumMod val="50000"/>
                  </a:schemeClr>
                </a:solidFill>
              </a:rPr>
              <a:t>topic</a:t>
            </a:r>
            <a:r>
              <a:rPr lang="en-US" b="1" dirty="0" smtClean="0">
                <a:solidFill>
                  <a:schemeClr val="accent3">
                    <a:lumMod val="50000"/>
                  </a:schemeClr>
                </a:solidFill>
              </a:rPr>
              <a:t> </a:t>
            </a:r>
            <a:r>
              <a:rPr lang="en-US" dirty="0" smtClean="0">
                <a:solidFill>
                  <a:schemeClr val="accent3">
                    <a:lumMod val="50000"/>
                  </a:schemeClr>
                </a:solidFill>
              </a:rPr>
              <a:t>and the </a:t>
            </a:r>
            <a:r>
              <a:rPr lang="en-US" b="1" u="sng" dirty="0" smtClean="0">
                <a:solidFill>
                  <a:schemeClr val="accent3">
                    <a:lumMod val="50000"/>
                  </a:schemeClr>
                </a:solidFill>
              </a:rPr>
              <a:t>thesis</a:t>
            </a:r>
            <a:r>
              <a:rPr lang="en-US" b="1" dirty="0" smtClean="0">
                <a:solidFill>
                  <a:schemeClr val="accent3">
                    <a:lumMod val="50000"/>
                  </a:schemeClr>
                </a:solidFill>
              </a:rPr>
              <a:t>.</a:t>
            </a:r>
            <a:endParaRPr lang="en-US" dirty="0" smtClean="0">
              <a:solidFill>
                <a:schemeClr val="accent3">
                  <a:lumMod val="50000"/>
                </a:schemeClr>
              </a:solidFill>
            </a:endParaRPr>
          </a:p>
          <a:p>
            <a:pPr marL="971550" lvl="1" indent="-514350">
              <a:buClr>
                <a:srgbClr val="60B5CC"/>
              </a:buClr>
              <a:buFont typeface="+mj-lt"/>
              <a:buAutoNum type="arabicPeriod"/>
            </a:pPr>
            <a:endParaRPr lang="en-US" dirty="0" smtClean="0">
              <a:solidFill>
                <a:schemeClr val="accent3">
                  <a:lumMod val="50000"/>
                </a:schemeClr>
              </a:solidFill>
            </a:endParaRPr>
          </a:p>
          <a:p>
            <a:pPr marL="971550" lvl="1" indent="-514350">
              <a:buClr>
                <a:srgbClr val="60B5CC"/>
              </a:buClr>
              <a:buNone/>
            </a:pPr>
            <a:endParaRPr lang="en-US" dirty="0" smtClean="0">
              <a:solidFill>
                <a:prstClr val="black"/>
              </a:solidFill>
            </a:endParaRPr>
          </a:p>
          <a:p>
            <a:pPr marL="971550" lvl="1" indent="-514350">
              <a:buNone/>
            </a:pPr>
            <a:endParaRPr lang="en-US" strike="sngStrike" dirty="0" smtClean="0"/>
          </a:p>
          <a:p>
            <a:pPr>
              <a:buNone/>
            </a:pPr>
            <a:endParaRPr lang="en-US" dirty="0" smtClean="0"/>
          </a:p>
          <a:p>
            <a:pPr>
              <a:buNone/>
            </a:pPr>
            <a:endParaRPr lang="en-US" dirty="0"/>
          </a:p>
        </p:txBody>
      </p:sp>
      <p:sp>
        <p:nvSpPr>
          <p:cNvPr id="5" name="TextBox 4"/>
          <p:cNvSpPr txBox="1"/>
          <p:nvPr/>
        </p:nvSpPr>
        <p:spPr>
          <a:xfrm>
            <a:off x="0" y="4267200"/>
            <a:ext cx="91440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1236726" lvl="2" indent="-514350">
              <a:buNone/>
            </a:pPr>
            <a:r>
              <a:rPr lang="en-US" sz="2400" dirty="0" smtClean="0">
                <a:solidFill>
                  <a:schemeClr val="bg1">
                    <a:lumMod val="50000"/>
                  </a:schemeClr>
                </a:solidFill>
                <a:latin typeface="Arial Rounded MT Bold" pitchFamily="34" charset="0"/>
              </a:rPr>
              <a:t>The article “No Walk in the Park” by Globalwarming.com informs us about</a:t>
            </a:r>
          </a:p>
          <a:p>
            <a:pPr marL="1236726" lvl="2" indent="-514350">
              <a:buNone/>
            </a:pPr>
            <a:r>
              <a:rPr lang="en-US" sz="2400" dirty="0" smtClean="0">
                <a:solidFill>
                  <a:schemeClr val="bg1">
                    <a:lumMod val="50000"/>
                  </a:schemeClr>
                </a:solidFill>
                <a:latin typeface="Arial Rounded MT Bold" pitchFamily="34" charset="0"/>
              </a:rPr>
              <a:t>               </a:t>
            </a:r>
            <a:r>
              <a:rPr lang="en-US" sz="2400" b="1" dirty="0" smtClean="0">
                <a:solidFill>
                  <a:schemeClr val="tx1">
                    <a:lumMod val="95000"/>
                    <a:lumOff val="5000"/>
                  </a:schemeClr>
                </a:solidFill>
                <a:latin typeface="Arial Rounded MT Bold" pitchFamily="34" charset="0"/>
              </a:rPr>
              <a:t>____________ and how _______________</a:t>
            </a:r>
          </a:p>
          <a:p>
            <a:pPr marL="1236726" lvl="2" indent="-514350">
              <a:buNone/>
            </a:pPr>
            <a:r>
              <a:rPr lang="en-US" sz="2400" b="1" dirty="0" smtClean="0">
                <a:solidFill>
                  <a:schemeClr val="tx1">
                    <a:lumMod val="95000"/>
                    <a:lumOff val="5000"/>
                  </a:schemeClr>
                </a:solidFill>
                <a:latin typeface="Arial Rounded MT Bold" pitchFamily="34" charset="0"/>
              </a:rPr>
              <a:t>                    (Topic)                                   (Thesis)</a:t>
            </a:r>
          </a:p>
        </p:txBody>
      </p:sp>
      <p:sp>
        <p:nvSpPr>
          <p:cNvPr id="6" name="TextBox 5"/>
          <p:cNvSpPr txBox="1"/>
          <p:nvPr/>
        </p:nvSpPr>
        <p:spPr>
          <a:xfrm>
            <a:off x="3352800" y="6096000"/>
            <a:ext cx="4038600" cy="646331"/>
          </a:xfrm>
          <a:prstGeom prst="rect">
            <a:avLst/>
          </a:prstGeom>
          <a:noFill/>
        </p:spPr>
        <p:txBody>
          <a:bodyPr wrap="square" rtlCol="0">
            <a:spAutoFit/>
          </a:bodyPr>
          <a:lstStyle/>
          <a:p>
            <a:r>
              <a:rPr lang="en-US" sz="3600" dirty="0" smtClean="0">
                <a:solidFill>
                  <a:srgbClr val="E66C7D">
                    <a:lumMod val="50000"/>
                  </a:srgbClr>
                </a:solidFill>
              </a:rPr>
              <a:t>Use this frame.</a:t>
            </a:r>
            <a:endParaRPr lang="en-US" sz="3600" dirty="0"/>
          </a:p>
        </p:txBody>
      </p:sp>
      <p:sp>
        <p:nvSpPr>
          <p:cNvPr id="7" name="Right Brace 6"/>
          <p:cNvSpPr/>
          <p:nvPr/>
        </p:nvSpPr>
        <p:spPr>
          <a:xfrm rot="5400000">
            <a:off x="4381500" y="2933700"/>
            <a:ext cx="685800" cy="5943600"/>
          </a:xfrm>
          <a:prstGeom prst="rightBrace">
            <a:avLst>
              <a:gd name="adj1" fmla="val 8333"/>
              <a:gd name="adj2" fmla="val 49851"/>
            </a:avLst>
          </a:prstGeom>
          <a:ln w="222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Sentence</a:t>
            </a:r>
          </a:p>
        </p:txBody>
      </p:sp>
      <p:sp>
        <p:nvSpPr>
          <p:cNvPr id="3" name="Content Placeholder 2"/>
          <p:cNvSpPr>
            <a:spLocks noGrp="1"/>
          </p:cNvSpPr>
          <p:nvPr>
            <p:ph idx="1"/>
          </p:nvPr>
        </p:nvSpPr>
        <p:spPr>
          <a:xfrm>
            <a:off x="457200" y="1524000"/>
            <a:ext cx="8229600" cy="2187209"/>
          </a:xfrm>
        </p:spPr>
        <p:txBody>
          <a:bodyPr>
            <a:normAutofit/>
          </a:bodyPr>
          <a:lstStyle/>
          <a:p>
            <a:r>
              <a:rPr lang="en-US" b="1" dirty="0" smtClean="0"/>
              <a:t>I.V.F.</a:t>
            </a:r>
          </a:p>
          <a:p>
            <a:pPr marL="971550" lvl="1" indent="-514350">
              <a:buFont typeface="+mj-lt"/>
              <a:buAutoNum type="arabicPeriod"/>
            </a:pPr>
            <a:r>
              <a:rPr lang="en-US" b="1" u="sng" strike="sngStrike" dirty="0" smtClean="0">
                <a:solidFill>
                  <a:schemeClr val="accent4">
                    <a:lumMod val="50000"/>
                  </a:schemeClr>
                </a:solidFill>
              </a:rPr>
              <a:t>I</a:t>
            </a:r>
            <a:r>
              <a:rPr lang="en-US" u="sng" strike="sngStrike" dirty="0" smtClean="0">
                <a:solidFill>
                  <a:schemeClr val="accent4">
                    <a:lumMod val="50000"/>
                  </a:schemeClr>
                </a:solidFill>
              </a:rPr>
              <a:t>dentify</a:t>
            </a:r>
            <a:r>
              <a:rPr lang="en-US" strike="sngStrike" dirty="0" smtClean="0">
                <a:solidFill>
                  <a:schemeClr val="accent4">
                    <a:lumMod val="50000"/>
                  </a:schemeClr>
                </a:solidFill>
              </a:rPr>
              <a:t> what you are talking about.</a:t>
            </a:r>
          </a:p>
          <a:p>
            <a:pPr marL="971550" lvl="1" indent="-514350">
              <a:buFont typeface="+mj-lt"/>
              <a:buAutoNum type="arabicPeriod"/>
            </a:pPr>
            <a:r>
              <a:rPr lang="en-US" strike="sngStrike" dirty="0" smtClean="0">
                <a:solidFill>
                  <a:schemeClr val="accent2">
                    <a:lumMod val="75000"/>
                  </a:schemeClr>
                </a:solidFill>
              </a:rPr>
              <a:t>Add the </a:t>
            </a:r>
            <a:r>
              <a:rPr lang="en-US" b="1" u="sng" strike="sngStrike" dirty="0" smtClean="0">
                <a:solidFill>
                  <a:schemeClr val="accent2">
                    <a:lumMod val="75000"/>
                  </a:schemeClr>
                </a:solidFill>
              </a:rPr>
              <a:t>purpose</a:t>
            </a:r>
            <a:r>
              <a:rPr lang="en-US" strike="sngStrike" dirty="0" smtClean="0">
                <a:solidFill>
                  <a:schemeClr val="accent2">
                    <a:lumMod val="75000"/>
                  </a:schemeClr>
                </a:solidFill>
              </a:rPr>
              <a:t>.</a:t>
            </a:r>
          </a:p>
          <a:p>
            <a:pPr marL="971550" lvl="1" indent="-514350">
              <a:buClr>
                <a:srgbClr val="60B5CC"/>
              </a:buClr>
              <a:buFont typeface="+mj-lt"/>
              <a:buAutoNum type="arabicPeriod"/>
            </a:pPr>
            <a:r>
              <a:rPr lang="en-US" strike="sngStrike" dirty="0" smtClean="0">
                <a:solidFill>
                  <a:schemeClr val="accent3">
                    <a:lumMod val="50000"/>
                  </a:schemeClr>
                </a:solidFill>
              </a:rPr>
              <a:t>Finish with the </a:t>
            </a:r>
            <a:r>
              <a:rPr lang="en-US" b="1" u="sng" strike="sngStrike" dirty="0" smtClean="0">
                <a:solidFill>
                  <a:schemeClr val="accent3">
                    <a:lumMod val="50000"/>
                  </a:schemeClr>
                </a:solidFill>
              </a:rPr>
              <a:t>topic</a:t>
            </a:r>
            <a:r>
              <a:rPr lang="en-US" strike="sngStrike" dirty="0" smtClean="0">
                <a:solidFill>
                  <a:schemeClr val="accent3">
                    <a:lumMod val="50000"/>
                  </a:schemeClr>
                </a:solidFill>
              </a:rPr>
              <a:t> and </a:t>
            </a:r>
            <a:r>
              <a:rPr lang="en-US" b="1" u="sng" strike="sngStrike" dirty="0" smtClean="0">
                <a:solidFill>
                  <a:schemeClr val="accent3">
                    <a:lumMod val="50000"/>
                  </a:schemeClr>
                </a:solidFill>
              </a:rPr>
              <a:t>thesis</a:t>
            </a:r>
            <a:r>
              <a:rPr lang="en-US" strike="sngStrike" dirty="0" smtClean="0">
                <a:solidFill>
                  <a:schemeClr val="accent3">
                    <a:lumMod val="50000"/>
                  </a:schemeClr>
                </a:solidFill>
              </a:rPr>
              <a:t>.</a:t>
            </a:r>
          </a:p>
          <a:p>
            <a:pPr marL="971550" lvl="1" indent="-514350">
              <a:buClr>
                <a:srgbClr val="60B5CC"/>
              </a:buClr>
              <a:buNone/>
            </a:pPr>
            <a:endParaRPr lang="en-US" dirty="0" smtClean="0">
              <a:solidFill>
                <a:prstClr val="black"/>
              </a:solidFill>
            </a:endParaRPr>
          </a:p>
          <a:p>
            <a:pPr marL="971550" lvl="1" indent="-514350">
              <a:buNone/>
            </a:pPr>
            <a:endParaRPr lang="en-US" strike="sngStrike" dirty="0" smtClean="0"/>
          </a:p>
          <a:p>
            <a:pPr>
              <a:buNone/>
            </a:pPr>
            <a:endParaRPr lang="en-US" dirty="0" smtClean="0"/>
          </a:p>
          <a:p>
            <a:pPr>
              <a:buNone/>
            </a:pPr>
            <a:endParaRPr lang="en-US" dirty="0"/>
          </a:p>
        </p:txBody>
      </p:sp>
      <p:sp>
        <p:nvSpPr>
          <p:cNvPr id="4" name="TextBox 3"/>
          <p:cNvSpPr txBox="1"/>
          <p:nvPr/>
        </p:nvSpPr>
        <p:spPr>
          <a:xfrm>
            <a:off x="228600" y="4191000"/>
            <a:ext cx="8686800"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457200" indent="-457200"/>
            <a:endParaRPr lang="en-US" sz="2400" dirty="0" smtClean="0"/>
          </a:p>
          <a:p>
            <a:pPr marL="457200" indent="-457200"/>
            <a:r>
              <a:rPr lang="en-US" sz="2800" dirty="0" smtClean="0">
                <a:solidFill>
                  <a:schemeClr val="accent4">
                    <a:lumMod val="50000"/>
                  </a:schemeClr>
                </a:solidFill>
              </a:rPr>
              <a:t>The article “No Walk in the Park” by Globalwarming.com</a:t>
            </a:r>
            <a:endParaRPr lang="en-US" sz="2800" dirty="0" smtClean="0"/>
          </a:p>
          <a:p>
            <a:pPr marL="457200" indent="-457200"/>
            <a:r>
              <a:rPr lang="en-US" sz="2800" dirty="0" smtClean="0">
                <a:solidFill>
                  <a:srgbClr val="0070C0"/>
                </a:solidFill>
              </a:rPr>
              <a:t>Informs us about </a:t>
            </a:r>
            <a:r>
              <a:rPr lang="en-US" sz="2800" u="sng" dirty="0" smtClean="0">
                <a:solidFill>
                  <a:schemeClr val="accent3">
                    <a:lumMod val="50000"/>
                  </a:schemeClr>
                </a:solidFill>
              </a:rPr>
              <a:t>global warming </a:t>
            </a:r>
            <a:r>
              <a:rPr lang="en-US" sz="2800" b="1" dirty="0" smtClean="0">
                <a:solidFill>
                  <a:schemeClr val="accent3">
                    <a:lumMod val="50000"/>
                  </a:schemeClr>
                </a:solidFill>
              </a:rPr>
              <a:t>and how </a:t>
            </a:r>
            <a:r>
              <a:rPr lang="en-US" sz="2800" u="sng" dirty="0" smtClean="0">
                <a:solidFill>
                  <a:schemeClr val="accent3">
                    <a:lumMod val="50000"/>
                  </a:schemeClr>
                </a:solidFill>
              </a:rPr>
              <a:t>it is harming Yellow Stone Park.</a:t>
            </a:r>
          </a:p>
        </p:txBody>
      </p:sp>
      <p:sp>
        <p:nvSpPr>
          <p:cNvPr id="5" name="5-Point Star 4"/>
          <p:cNvSpPr/>
          <p:nvPr/>
        </p:nvSpPr>
        <p:spPr>
          <a:xfrm>
            <a:off x="152400" y="4114800"/>
            <a:ext cx="3810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52400" y="5791200"/>
            <a:ext cx="3810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8534400" y="5791200"/>
            <a:ext cx="3810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8534400" y="4114800"/>
            <a:ext cx="3810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Summarizing</a:t>
            </a:r>
            <a:endParaRPr lang="en-US" dirty="0"/>
          </a:p>
        </p:txBody>
      </p:sp>
      <p:sp>
        <p:nvSpPr>
          <p:cNvPr id="3" name="Content Placeholder 2"/>
          <p:cNvSpPr>
            <a:spLocks noGrp="1"/>
          </p:cNvSpPr>
          <p:nvPr>
            <p:ph idx="1"/>
          </p:nvPr>
        </p:nvSpPr>
        <p:spPr>
          <a:xfrm>
            <a:off x="457200" y="1447800"/>
            <a:ext cx="8382000" cy="5257800"/>
          </a:xfrm>
        </p:spPr>
        <p:txBody>
          <a:bodyPr>
            <a:normAutofit fontScale="92500"/>
          </a:bodyPr>
          <a:lstStyle/>
          <a:p>
            <a:r>
              <a:rPr lang="en-US" b="1" dirty="0" smtClean="0"/>
              <a:t>Skill: </a:t>
            </a:r>
            <a:r>
              <a:rPr lang="en-US" dirty="0" smtClean="0"/>
              <a:t>Summarize a text using strictly details and facts. </a:t>
            </a:r>
          </a:p>
          <a:p>
            <a:endParaRPr lang="en-US" dirty="0" smtClean="0"/>
          </a:p>
          <a:p>
            <a:r>
              <a:rPr lang="en-US" b="1" dirty="0" smtClean="0"/>
              <a:t>Strategy: </a:t>
            </a:r>
            <a:r>
              <a:rPr lang="en-US" dirty="0" smtClean="0"/>
              <a:t>Locate sentences and details from the text that support your topic sentence.</a:t>
            </a:r>
          </a:p>
          <a:p>
            <a:endParaRPr lang="en-US" dirty="0" smtClean="0"/>
          </a:p>
          <a:p>
            <a:r>
              <a:rPr lang="en-US" b="1" dirty="0" smtClean="0"/>
              <a:t>Process: </a:t>
            </a:r>
            <a:endParaRPr lang="en-US" dirty="0" smtClean="0"/>
          </a:p>
          <a:p>
            <a:pPr marL="633222" indent="-514350">
              <a:buFont typeface="+mj-lt"/>
              <a:buAutoNum type="arabicPeriod"/>
            </a:pPr>
            <a:r>
              <a:rPr lang="en-US" dirty="0" smtClean="0"/>
              <a:t>Read the </a:t>
            </a:r>
            <a:r>
              <a:rPr lang="en-US" b="1" u="sng" dirty="0" smtClean="0"/>
              <a:t>entire</a:t>
            </a:r>
            <a:r>
              <a:rPr lang="en-US" dirty="0" smtClean="0"/>
              <a:t> article.</a:t>
            </a:r>
          </a:p>
          <a:p>
            <a:pPr marL="633222" indent="-514350">
              <a:buFont typeface="+mj-lt"/>
              <a:buAutoNum type="arabicPeriod"/>
            </a:pPr>
            <a:r>
              <a:rPr lang="en-US" dirty="0" smtClean="0"/>
              <a:t>Copy down the  sections that support the thesis.</a:t>
            </a:r>
          </a:p>
          <a:p>
            <a:pPr marL="633222" indent="-514350">
              <a:buFont typeface="+mj-lt"/>
              <a:buAutoNum type="arabicPeriod"/>
            </a:pPr>
            <a:r>
              <a:rPr lang="en-US" dirty="0" smtClean="0"/>
              <a:t>Paraphrase or shorten the supports into your own words.</a:t>
            </a:r>
          </a:p>
          <a:p>
            <a:pPr marL="633222" indent="-514350">
              <a:buFont typeface="+mj-lt"/>
              <a:buAutoNum type="arabicPeriod"/>
            </a:pPr>
            <a:endParaRPr lang="en-US" dirty="0" smtClean="0"/>
          </a:p>
          <a:p>
            <a:pPr marL="633222" indent="-514350">
              <a:buFont typeface="+mj-lt"/>
              <a:buAutoNum type="arabicPeriod"/>
            </a:pPr>
            <a:endParaRPr lang="en-US" dirty="0" smtClean="0"/>
          </a:p>
          <a:p>
            <a:pPr marL="633222" indent="-514350">
              <a:buFont typeface="+mj-lt"/>
              <a:buAutoNum type="arabicPeriod"/>
            </a:pPr>
            <a:endParaRPr lang="en-US" dirty="0"/>
          </a:p>
        </p:txBody>
      </p:sp>
    </p:spTree>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633222" indent="-514350"/>
            <a:r>
              <a:rPr lang="en-US" sz="3200" dirty="0" smtClean="0"/>
              <a:t>Highlight or write down sections that support the thesis.</a:t>
            </a:r>
          </a:p>
        </p:txBody>
      </p:sp>
      <p:sp>
        <p:nvSpPr>
          <p:cNvPr id="3" name="Content Placeholder 2"/>
          <p:cNvSpPr>
            <a:spLocks noGrp="1"/>
          </p:cNvSpPr>
          <p:nvPr>
            <p:ph idx="1"/>
          </p:nvPr>
        </p:nvSpPr>
        <p:spPr>
          <a:xfrm>
            <a:off x="457200" y="1775191"/>
            <a:ext cx="8229600" cy="4930409"/>
          </a:xfrm>
        </p:spPr>
        <p:txBody>
          <a:bodyPr>
            <a:normAutofit fontScale="92500" lnSpcReduction="20000"/>
          </a:bodyPr>
          <a:lstStyle/>
          <a:p>
            <a:pPr>
              <a:buNone/>
            </a:pPr>
            <a:r>
              <a:rPr lang="en-US" b="1" u="sng" dirty="0" smtClean="0"/>
              <a:t>No walk in the park </a:t>
            </a:r>
            <a:r>
              <a:rPr lang="en-US" i="1" dirty="0" smtClean="0"/>
              <a:t>– Gobalwarming.com</a:t>
            </a:r>
          </a:p>
          <a:p>
            <a:pPr>
              <a:buNone/>
            </a:pPr>
            <a:r>
              <a:rPr lang="en-US" dirty="0" smtClean="0"/>
              <a:t>“Yellowstone National Park is one of the most environmentally protected parks in the world but we can’t protect the plants and animals from global warming. Yellowstone is plagued by disappearing ponds and lakes due to a decade of drought. Both plant and animal species are running out of suitable habitats and falling prey to insects, disease, and predators. The wildlife is suffering from weather related events such as intense storms, flooding, and excessive heat, which are all due to global warming as well.”</a:t>
            </a:r>
          </a:p>
          <a:p>
            <a:endParaRPr lang="en-US" dirty="0"/>
          </a:p>
        </p:txBody>
      </p:sp>
    </p:spTree>
  </p:cSld>
  <p:clrMapOvr>
    <a:masterClrMapping/>
  </p:clrMapOvr>
  <p:transition spd="slow">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Summarizing</a:t>
            </a:r>
            <a:endParaRPr lang="en-US" dirty="0"/>
          </a:p>
        </p:txBody>
      </p:sp>
      <p:sp>
        <p:nvSpPr>
          <p:cNvPr id="3" name="Content Placeholder 2"/>
          <p:cNvSpPr>
            <a:spLocks noGrp="1"/>
          </p:cNvSpPr>
          <p:nvPr>
            <p:ph idx="1"/>
          </p:nvPr>
        </p:nvSpPr>
        <p:spPr>
          <a:xfrm>
            <a:off x="457200" y="1775191"/>
            <a:ext cx="8229600" cy="3101609"/>
          </a:xfrm>
        </p:spPr>
        <p:txBody>
          <a:bodyPr/>
          <a:lstStyle/>
          <a:p>
            <a:r>
              <a:rPr lang="en-US" dirty="0" smtClean="0"/>
              <a:t>The article “No Walk in the Park” by Globalwarming.com informs us about global warming and how it is harming Yellow Stone Park. Global warming leads to lakes and ponds drying up. Also, plant and animal species are running out of places to live.</a:t>
            </a:r>
          </a:p>
          <a:p>
            <a:endParaRPr lang="en-US" dirty="0"/>
          </a:p>
        </p:txBody>
      </p:sp>
      <p:sp>
        <p:nvSpPr>
          <p:cNvPr id="4" name="Rectangle 3"/>
          <p:cNvSpPr/>
          <p:nvPr/>
        </p:nvSpPr>
        <p:spPr>
          <a:xfrm>
            <a:off x="2362200" y="5105400"/>
            <a:ext cx="4176144"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Summarized!</a:t>
            </a:r>
            <a:endParaRPr lang="en-US" sz="5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a:t>
            </a:r>
            <a:endParaRPr lang="en-US" dirty="0"/>
          </a:p>
        </p:txBody>
      </p:sp>
      <p:sp>
        <p:nvSpPr>
          <p:cNvPr id="3" name="Content Placeholder 2"/>
          <p:cNvSpPr>
            <a:spLocks noGrp="1"/>
          </p:cNvSpPr>
          <p:nvPr>
            <p:ph idx="1"/>
          </p:nvPr>
        </p:nvSpPr>
        <p:spPr/>
        <p:txBody>
          <a:bodyPr/>
          <a:lstStyle/>
          <a:p>
            <a:r>
              <a:rPr lang="en-US" dirty="0" smtClean="0"/>
              <a:t>Today we will learn the various text features that can be found in nonfiction, in order to better understand content.</a:t>
            </a:r>
            <a:endParaRPr lang="en-US" dirty="0"/>
          </a:p>
        </p:txBody>
      </p:sp>
    </p:spTree>
  </p:cSld>
  <p:clrMapOvr>
    <a:masterClrMapping/>
  </p:clrMapOvr>
  <p:transition spd="slow">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Titles and Subheadings</a:t>
            </a:r>
            <a:endParaRPr lang="en-US" dirty="0"/>
          </a:p>
        </p:txBody>
      </p:sp>
      <p:sp>
        <p:nvSpPr>
          <p:cNvPr id="3" name="Content Placeholder 2"/>
          <p:cNvSpPr>
            <a:spLocks noGrp="1"/>
          </p:cNvSpPr>
          <p:nvPr>
            <p:ph idx="1"/>
          </p:nvPr>
        </p:nvSpPr>
        <p:spPr>
          <a:xfrm>
            <a:off x="304800" y="1775191"/>
            <a:ext cx="2819400" cy="4854209"/>
          </a:xfrm>
        </p:spPr>
        <p:txBody>
          <a:bodyPr>
            <a:normAutofit fontScale="92500" lnSpcReduction="10000"/>
          </a:bodyPr>
          <a:lstStyle/>
          <a:p>
            <a:r>
              <a:rPr lang="en-US" b="1" dirty="0" smtClean="0">
                <a:solidFill>
                  <a:schemeClr val="accent4">
                    <a:lumMod val="50000"/>
                  </a:schemeClr>
                </a:solidFill>
              </a:rPr>
              <a:t>Titles</a:t>
            </a:r>
            <a:r>
              <a:rPr lang="en-US" dirty="0" smtClean="0"/>
              <a:t>- Identifies main topic of the entire text.</a:t>
            </a:r>
          </a:p>
          <a:p>
            <a:r>
              <a:rPr lang="en-US" b="1" dirty="0" smtClean="0">
                <a:solidFill>
                  <a:schemeClr val="accent2">
                    <a:lumMod val="50000"/>
                  </a:schemeClr>
                </a:solidFill>
              </a:rPr>
              <a:t>Subheading</a:t>
            </a:r>
            <a:r>
              <a:rPr lang="en-US" dirty="0" smtClean="0"/>
              <a:t> - Identifies additional sections about the main topic.</a:t>
            </a:r>
            <a:endParaRPr lang="en-US" dirty="0"/>
          </a:p>
        </p:txBody>
      </p:sp>
      <p:sp>
        <p:nvSpPr>
          <p:cNvPr id="4" name="Content Placeholder 2"/>
          <p:cNvSpPr txBox="1">
            <a:spLocks/>
          </p:cNvSpPr>
          <p:nvPr/>
        </p:nvSpPr>
        <p:spPr>
          <a:xfrm>
            <a:off x="4495800" y="1828800"/>
            <a:ext cx="4114800" cy="4625609"/>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5"/>
          <p:cNvSpPr txBox="1">
            <a:spLocks noChangeArrowheads="1"/>
          </p:cNvSpPr>
          <p:nvPr/>
        </p:nvSpPr>
        <p:spPr bwMode="auto">
          <a:xfrm>
            <a:off x="4267200" y="1600200"/>
            <a:ext cx="4572000" cy="5078313"/>
          </a:xfrm>
          <a:prstGeom prst="rect">
            <a:avLst/>
          </a:prstGeom>
          <a:blipFill>
            <a:blip r:embed="rId2" cstate="print"/>
            <a:tile tx="0" ty="0" sx="100000" sy="100000" flip="none" algn="tl"/>
          </a:blipFill>
          <a:ln w="9525">
            <a:noFill/>
            <a:miter lim="800000"/>
            <a:headEnd/>
            <a:tailEnd/>
          </a:ln>
        </p:spPr>
        <p:txBody>
          <a:bodyPr wrap="square">
            <a:spAutoFit/>
          </a:bodyPr>
          <a:lstStyle/>
          <a:p>
            <a:r>
              <a:rPr lang="en-US" sz="3600" b="1" dirty="0" smtClean="0">
                <a:cs typeface="Angsana New" pitchFamily="18" charset="-34"/>
              </a:rPr>
              <a:t>Ants In The World</a:t>
            </a:r>
          </a:p>
          <a:p>
            <a:endParaRPr lang="en-US" sz="2400" b="1" dirty="0" smtClean="0">
              <a:latin typeface="Angsana New" pitchFamily="18" charset="-34"/>
              <a:cs typeface="Angsana New" pitchFamily="18" charset="-34"/>
            </a:endParaRPr>
          </a:p>
          <a:p>
            <a:r>
              <a:rPr lang="en-US" sz="2400" b="1" dirty="0" smtClean="0">
                <a:latin typeface="Angsana New" pitchFamily="18" charset="-34"/>
                <a:cs typeface="Angsana New" pitchFamily="18" charset="-34"/>
              </a:rPr>
              <a:t>Helpful </a:t>
            </a:r>
            <a:r>
              <a:rPr lang="en-US" sz="2400" b="1" dirty="0">
                <a:latin typeface="Angsana New" pitchFamily="18" charset="-34"/>
                <a:cs typeface="Angsana New" pitchFamily="18" charset="-34"/>
              </a:rPr>
              <a:t>Ants</a:t>
            </a:r>
          </a:p>
          <a:p>
            <a:r>
              <a:rPr lang="en-US" sz="2400" dirty="0">
                <a:latin typeface="Angsana New" pitchFamily="18" charset="-34"/>
                <a:cs typeface="Angsana New" pitchFamily="18" charset="-34"/>
              </a:rPr>
              <a:t>Although ants are frustrating when they get in homes, ants do help the environment. They help control the population of damaging pests such as termites.</a:t>
            </a:r>
          </a:p>
          <a:p>
            <a:endParaRPr lang="en-US" sz="2400" dirty="0">
              <a:latin typeface="Angsana New" pitchFamily="18" charset="-34"/>
              <a:cs typeface="Angsana New" pitchFamily="18" charset="-34"/>
            </a:endParaRPr>
          </a:p>
          <a:p>
            <a:r>
              <a:rPr lang="en-US" sz="2400" b="1" dirty="0">
                <a:latin typeface="Angsana New" pitchFamily="18" charset="-34"/>
                <a:cs typeface="Angsana New" pitchFamily="18" charset="-34"/>
              </a:rPr>
              <a:t>Types of Ants</a:t>
            </a:r>
          </a:p>
          <a:p>
            <a:r>
              <a:rPr lang="en-US" sz="2400" dirty="0">
                <a:latin typeface="Angsana New" pitchFamily="18" charset="-34"/>
                <a:cs typeface="Angsana New" pitchFamily="18" charset="-34"/>
              </a:rPr>
              <a:t>Types of ants include fire ants, which cause a painful sting, and carpenter ants, which damage wood structures while nest building. Other types of ants include honey, pharaoh, house, Argentine, and the thief ant.</a:t>
            </a:r>
          </a:p>
        </p:txBody>
      </p:sp>
      <p:sp>
        <p:nvSpPr>
          <p:cNvPr id="9" name="Rounded Rectangle 8"/>
          <p:cNvSpPr/>
          <p:nvPr/>
        </p:nvSpPr>
        <p:spPr>
          <a:xfrm>
            <a:off x="4191000" y="1600200"/>
            <a:ext cx="3810000" cy="685800"/>
          </a:xfrm>
          <a:prstGeom prst="roundRect">
            <a:avLst/>
          </a:prstGeom>
          <a:noFill/>
          <a:ln w="539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0" name="Rounded Rectangle 9"/>
          <p:cNvSpPr/>
          <p:nvPr/>
        </p:nvSpPr>
        <p:spPr>
          <a:xfrm>
            <a:off x="4191000" y="2590800"/>
            <a:ext cx="1447800" cy="304800"/>
          </a:xfrm>
          <a:prstGeom prst="roundRect">
            <a:avLst/>
          </a:prstGeom>
          <a:noFill/>
          <a:ln w="539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Rounded Rectangle 10"/>
          <p:cNvSpPr/>
          <p:nvPr/>
        </p:nvSpPr>
        <p:spPr>
          <a:xfrm>
            <a:off x="4267200" y="4419600"/>
            <a:ext cx="1447800" cy="304800"/>
          </a:xfrm>
          <a:prstGeom prst="roundRect">
            <a:avLst/>
          </a:prstGeom>
          <a:noFill/>
          <a:ln w="539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0"/>
                                        </p:tgtEl>
                                      </p:cBhvr>
                                    </p:animEffect>
                                  </p:childTnLst>
                                </p:cTn>
                              </p:par>
                              <p:par>
                                <p:cTn id="27" presetID="25"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smtClean="0">
                <a:solidFill>
                  <a:srgbClr val="FF0000"/>
                </a:solidFill>
              </a:rPr>
              <a:t>Nonfiction</a:t>
            </a:r>
            <a:r>
              <a:rPr lang="en-US" dirty="0" smtClean="0"/>
              <a:t>? </a:t>
            </a:r>
            <a:endParaRPr lang="en-US" dirty="0"/>
          </a:p>
        </p:txBody>
      </p:sp>
      <p:sp>
        <p:nvSpPr>
          <p:cNvPr id="3" name="Content Placeholder 2"/>
          <p:cNvSpPr>
            <a:spLocks noGrp="1"/>
          </p:cNvSpPr>
          <p:nvPr>
            <p:ph idx="1"/>
          </p:nvPr>
        </p:nvSpPr>
        <p:spPr>
          <a:xfrm>
            <a:off x="457200" y="1775191"/>
            <a:ext cx="8229600" cy="2568209"/>
          </a:xfrm>
        </p:spPr>
        <p:txBody>
          <a:bodyPr>
            <a:normAutofit fontScale="85000" lnSpcReduction="20000"/>
          </a:bodyPr>
          <a:lstStyle/>
          <a:p>
            <a:pPr lvl="0" fontAlgn="ctr"/>
            <a:r>
              <a:rPr lang="en-US" dirty="0" smtClean="0"/>
              <a:t>The people, events, places, and ideas presented in nonfiction are real, not invented.</a:t>
            </a:r>
          </a:p>
          <a:p>
            <a:pPr lvl="0" fontAlgn="ctr">
              <a:buNone/>
            </a:pPr>
            <a:endParaRPr lang="en-US" dirty="0" smtClean="0"/>
          </a:p>
          <a:p>
            <a:pPr lvl="0" fontAlgn="ctr"/>
            <a:r>
              <a:rPr lang="en-US" dirty="0" smtClean="0"/>
              <a:t>Nonfiction is written for a specific audience, or group of readers. </a:t>
            </a:r>
          </a:p>
          <a:p>
            <a:pPr lvl="0" fontAlgn="ctr">
              <a:buNone/>
            </a:pPr>
            <a:endParaRPr lang="en-US" dirty="0" smtClean="0"/>
          </a:p>
          <a:p>
            <a:pPr lvl="0" fontAlgn="ctr"/>
            <a:r>
              <a:rPr lang="en-US" dirty="0" smtClean="0"/>
              <a:t>It has a clear purpose, or reason for writing. </a:t>
            </a:r>
          </a:p>
          <a:p>
            <a:pPr lvl="0" fontAlgn="ctr"/>
            <a:endParaRPr lang="en-US" dirty="0" smtClean="0"/>
          </a:p>
          <a:p>
            <a:endParaRPr lang="en-US" dirty="0"/>
          </a:p>
        </p:txBody>
      </p:sp>
      <p:pic>
        <p:nvPicPr>
          <p:cNvPr id="28676" name="Picture 4" descr="http://createmorecustomersblog.com/wp-content/uploads/2008/11/folded-newspaper1.jpg"/>
          <p:cNvPicPr>
            <a:picLocks noChangeAspect="1" noChangeArrowheads="1"/>
          </p:cNvPicPr>
          <p:nvPr/>
        </p:nvPicPr>
        <p:blipFill>
          <a:blip r:embed="rId2" cstate="print"/>
          <a:srcRect/>
          <a:stretch>
            <a:fillRect/>
          </a:stretch>
        </p:blipFill>
        <p:spPr bwMode="auto">
          <a:xfrm>
            <a:off x="2133600" y="4267200"/>
            <a:ext cx="2590800" cy="2447926"/>
          </a:xfrm>
          <a:prstGeom prst="rect">
            <a:avLst/>
          </a:prstGeom>
          <a:noFill/>
        </p:spPr>
      </p:pic>
      <p:pic>
        <p:nvPicPr>
          <p:cNvPr id="28678" name="Picture 6" descr="http://www.textbooknbeyond.com/images/Book_Textbooks_5/1583713514a.jpg"/>
          <p:cNvPicPr>
            <a:picLocks noChangeAspect="1" noChangeArrowheads="1"/>
          </p:cNvPicPr>
          <p:nvPr/>
        </p:nvPicPr>
        <p:blipFill>
          <a:blip r:embed="rId3" cstate="print"/>
          <a:srcRect/>
          <a:stretch>
            <a:fillRect/>
          </a:stretch>
        </p:blipFill>
        <p:spPr bwMode="auto">
          <a:xfrm>
            <a:off x="304800" y="4343400"/>
            <a:ext cx="1771650" cy="2362200"/>
          </a:xfrm>
          <a:prstGeom prst="rect">
            <a:avLst/>
          </a:prstGeom>
          <a:noFill/>
        </p:spPr>
      </p:pic>
      <p:pic>
        <p:nvPicPr>
          <p:cNvPr id="28680" name="Picture 8" descr="http://img155.imageshack.us/img155/2631/nintendopowermagsmallgx5.jpg"/>
          <p:cNvPicPr>
            <a:picLocks noChangeAspect="1" noChangeArrowheads="1"/>
          </p:cNvPicPr>
          <p:nvPr/>
        </p:nvPicPr>
        <p:blipFill>
          <a:blip r:embed="rId4" cstate="print"/>
          <a:srcRect/>
          <a:stretch>
            <a:fillRect/>
          </a:stretch>
        </p:blipFill>
        <p:spPr bwMode="auto">
          <a:xfrm>
            <a:off x="4800600" y="4267200"/>
            <a:ext cx="1866028" cy="2438400"/>
          </a:xfrm>
          <a:prstGeom prst="rect">
            <a:avLst/>
          </a:prstGeom>
          <a:noFill/>
        </p:spPr>
      </p:pic>
      <p:pic>
        <p:nvPicPr>
          <p:cNvPr id="28681" name="Picture 9"/>
          <p:cNvPicPr>
            <a:picLocks noChangeAspect="1" noChangeArrowheads="1"/>
          </p:cNvPicPr>
          <p:nvPr/>
        </p:nvPicPr>
        <p:blipFill>
          <a:blip r:embed="rId5" cstate="print"/>
          <a:srcRect/>
          <a:stretch>
            <a:fillRect/>
          </a:stretch>
        </p:blipFill>
        <p:spPr bwMode="auto">
          <a:xfrm>
            <a:off x="6781800" y="4267200"/>
            <a:ext cx="2190750" cy="2438400"/>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Captions</a:t>
            </a:r>
            <a:endParaRPr lang="en-US" dirty="0"/>
          </a:p>
        </p:txBody>
      </p:sp>
      <p:sp>
        <p:nvSpPr>
          <p:cNvPr id="3" name="Content Placeholder 2"/>
          <p:cNvSpPr>
            <a:spLocks noGrp="1"/>
          </p:cNvSpPr>
          <p:nvPr>
            <p:ph idx="1"/>
          </p:nvPr>
        </p:nvSpPr>
        <p:spPr>
          <a:xfrm>
            <a:off x="228600" y="1775191"/>
            <a:ext cx="3200400" cy="4625609"/>
          </a:xfrm>
        </p:spPr>
        <p:txBody>
          <a:bodyPr/>
          <a:lstStyle/>
          <a:p>
            <a:r>
              <a:rPr lang="en-US" b="1" dirty="0" smtClean="0"/>
              <a:t>Caption -  </a:t>
            </a:r>
            <a:r>
              <a:rPr lang="en-US" b="1" dirty="0" smtClean="0">
                <a:solidFill>
                  <a:srgbClr val="0070C0"/>
                </a:solidFill>
              </a:rPr>
              <a:t>explains what is shown </a:t>
            </a:r>
            <a:r>
              <a:rPr lang="en-US" dirty="0" smtClean="0"/>
              <a:t>in a picture or illustration.</a:t>
            </a:r>
          </a:p>
          <a:p>
            <a:endParaRPr lang="en-US" dirty="0"/>
          </a:p>
        </p:txBody>
      </p:sp>
      <p:pic>
        <p:nvPicPr>
          <p:cNvPr id="4098" name="Picture 2" descr="http://www.ufosnw.com/history_of_ufo/phoenixlights1997/usatodayheadline06181997.jpg"/>
          <p:cNvPicPr>
            <a:picLocks noChangeAspect="1" noChangeArrowheads="1"/>
          </p:cNvPicPr>
          <p:nvPr/>
        </p:nvPicPr>
        <p:blipFill>
          <a:blip r:embed="rId2" cstate="print"/>
          <a:srcRect/>
          <a:stretch>
            <a:fillRect/>
          </a:stretch>
        </p:blipFill>
        <p:spPr bwMode="auto">
          <a:xfrm>
            <a:off x="3505200" y="1752600"/>
            <a:ext cx="5009901" cy="4267200"/>
          </a:xfrm>
          <a:prstGeom prst="rect">
            <a:avLst/>
          </a:prstGeom>
          <a:noFill/>
        </p:spPr>
      </p:pic>
      <p:sp>
        <p:nvSpPr>
          <p:cNvPr id="5" name="Rounded Rectangle 4"/>
          <p:cNvSpPr/>
          <p:nvPr/>
        </p:nvSpPr>
        <p:spPr>
          <a:xfrm>
            <a:off x="3352800" y="5181600"/>
            <a:ext cx="5410200" cy="990600"/>
          </a:xfrm>
          <a:prstGeom prst="roundRect">
            <a:avLst/>
          </a:prstGeom>
          <a:noFill/>
          <a:ln w="539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normAutofit/>
          </a:bodyPr>
          <a:lstStyle/>
          <a:p>
            <a:r>
              <a:rPr lang="en-US" b="0" dirty="0" smtClean="0"/>
              <a:t>Text (</a:t>
            </a:r>
            <a:r>
              <a:rPr lang="en-US" dirty="0" smtClean="0"/>
              <a:t>Bold</a:t>
            </a:r>
            <a:r>
              <a:rPr lang="en-US" b="0" dirty="0" smtClean="0"/>
              <a:t>, </a:t>
            </a:r>
            <a:r>
              <a:rPr lang="en-US" b="0" dirty="0" smtClean="0">
                <a:solidFill>
                  <a:srgbClr val="FF0000"/>
                </a:solidFill>
              </a:rPr>
              <a:t>Color</a:t>
            </a:r>
            <a:r>
              <a:rPr lang="en-US" b="0" dirty="0" smtClean="0"/>
              <a:t>, &amp; </a:t>
            </a:r>
            <a:r>
              <a:rPr lang="en-US" b="0" i="1" dirty="0" smtClean="0"/>
              <a:t>Italics</a:t>
            </a:r>
            <a:r>
              <a:rPr lang="en-US" b="0" dirty="0" smtClean="0"/>
              <a:t>)</a:t>
            </a:r>
          </a:p>
        </p:txBody>
      </p:sp>
      <p:sp>
        <p:nvSpPr>
          <p:cNvPr id="10244" name="Content Placeholder 2"/>
          <p:cNvSpPr>
            <a:spLocks noGrp="1"/>
          </p:cNvSpPr>
          <p:nvPr>
            <p:ph idx="1"/>
          </p:nvPr>
        </p:nvSpPr>
        <p:spPr>
          <a:xfrm>
            <a:off x="228600" y="1828800"/>
            <a:ext cx="3810000" cy="4343400"/>
          </a:xfrm>
        </p:spPr>
        <p:txBody>
          <a:bodyPr>
            <a:normAutofit fontScale="92500" lnSpcReduction="10000"/>
          </a:bodyPr>
          <a:lstStyle/>
          <a:p>
            <a:r>
              <a:rPr lang="en-US" dirty="0" smtClean="0"/>
              <a:t>The style and color of the text sends the reader </a:t>
            </a:r>
            <a:r>
              <a:rPr lang="en-US" sz="3500" b="1" dirty="0" smtClean="0">
                <a:solidFill>
                  <a:srgbClr val="0070C0"/>
                </a:solidFill>
              </a:rPr>
              <a:t>signals about how to read </a:t>
            </a:r>
            <a:r>
              <a:rPr lang="en-US" dirty="0" smtClean="0"/>
              <a:t>the content.</a:t>
            </a:r>
          </a:p>
          <a:p>
            <a:r>
              <a:rPr lang="en-US" dirty="0" smtClean="0"/>
              <a:t>Text in </a:t>
            </a:r>
            <a:r>
              <a:rPr lang="en-US" b="1" dirty="0" smtClean="0"/>
              <a:t>bold</a:t>
            </a:r>
            <a:r>
              <a:rPr lang="en-US" dirty="0" smtClean="0"/>
              <a:t>, </a:t>
            </a:r>
            <a:r>
              <a:rPr lang="en-US" dirty="0" smtClean="0">
                <a:solidFill>
                  <a:srgbClr val="FF0000"/>
                </a:solidFill>
              </a:rPr>
              <a:t>color</a:t>
            </a:r>
            <a:r>
              <a:rPr lang="en-US" dirty="0" smtClean="0"/>
              <a:t>, or </a:t>
            </a:r>
            <a:r>
              <a:rPr lang="en-US" i="1" dirty="0" smtClean="0"/>
              <a:t>italics</a:t>
            </a:r>
            <a:r>
              <a:rPr lang="en-US" dirty="0" smtClean="0"/>
              <a:t> draw the readers attention to important information.</a:t>
            </a:r>
          </a:p>
          <a:p>
            <a:endParaRPr lang="en-US" dirty="0" smtClean="0"/>
          </a:p>
        </p:txBody>
      </p:sp>
      <p:sp>
        <p:nvSpPr>
          <p:cNvPr id="10246" name="TextBox 5"/>
          <p:cNvSpPr txBox="1">
            <a:spLocks noChangeArrowheads="1"/>
          </p:cNvSpPr>
          <p:nvPr/>
        </p:nvSpPr>
        <p:spPr bwMode="auto">
          <a:xfrm>
            <a:off x="4800600" y="2209800"/>
            <a:ext cx="3810000" cy="300082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100" b="1" dirty="0">
                <a:cs typeface="Arabic Transparent" pitchFamily="2" charset="-78"/>
              </a:rPr>
              <a:t>The Wetlands of the South</a:t>
            </a:r>
          </a:p>
          <a:p>
            <a:r>
              <a:rPr lang="en-US" sz="2100" i="1" dirty="0">
                <a:cs typeface="Arabic Transparent" pitchFamily="2" charset="-78"/>
              </a:rPr>
              <a:t>Why are the South’s wetlands so important?</a:t>
            </a:r>
            <a:endParaRPr lang="en-US" sz="2100" dirty="0">
              <a:cs typeface="Arabic Transparent" pitchFamily="2" charset="-78"/>
            </a:endParaRPr>
          </a:p>
          <a:p>
            <a:r>
              <a:rPr lang="en-US" sz="2100" dirty="0">
                <a:cs typeface="Arabic Transparent" pitchFamily="2" charset="-78"/>
              </a:rPr>
              <a:t>The </a:t>
            </a:r>
            <a:r>
              <a:rPr lang="en-US" sz="2100" dirty="0">
                <a:solidFill>
                  <a:srgbClr val="FF0000"/>
                </a:solidFill>
                <a:cs typeface="Arabic Transparent" pitchFamily="2" charset="-78"/>
              </a:rPr>
              <a:t>Okefenokee</a:t>
            </a:r>
            <a:r>
              <a:rPr lang="en-US" sz="2100" dirty="0">
                <a:cs typeface="Arabic Transparent" pitchFamily="2" charset="-78"/>
              </a:rPr>
              <a:t> (oh </a:t>
            </a:r>
            <a:r>
              <a:rPr lang="en-US" sz="2100" dirty="0" err="1">
                <a:cs typeface="Arabic Transparent" pitchFamily="2" charset="-78"/>
              </a:rPr>
              <a:t>kuh</a:t>
            </a:r>
            <a:r>
              <a:rPr lang="en-US" sz="2100" dirty="0">
                <a:cs typeface="Arabic Transparent" pitchFamily="2" charset="-78"/>
              </a:rPr>
              <a:t> </a:t>
            </a:r>
            <a:r>
              <a:rPr lang="en-US" sz="2100" dirty="0" err="1">
                <a:cs typeface="Arabic Transparent" pitchFamily="2" charset="-78"/>
              </a:rPr>
              <a:t>fuh</a:t>
            </a:r>
            <a:r>
              <a:rPr lang="en-US" sz="2100" dirty="0">
                <a:cs typeface="Arabic Transparent" pitchFamily="2" charset="-78"/>
              </a:rPr>
              <a:t> NOH </a:t>
            </a:r>
            <a:r>
              <a:rPr lang="en-US" sz="2100" dirty="0" err="1">
                <a:cs typeface="Arabic Transparent" pitchFamily="2" charset="-78"/>
              </a:rPr>
              <a:t>kee</a:t>
            </a:r>
            <a:r>
              <a:rPr lang="en-US" sz="2100" dirty="0">
                <a:cs typeface="Arabic Transparent" pitchFamily="2" charset="-78"/>
              </a:rPr>
              <a:t>) Swamp is a large wetland in the South.  A </a:t>
            </a:r>
            <a:r>
              <a:rPr lang="en-US" sz="2100" b="1" dirty="0">
                <a:cs typeface="Arabic Transparent" pitchFamily="2" charset="-78"/>
              </a:rPr>
              <a:t>wetland </a:t>
            </a:r>
            <a:r>
              <a:rPr lang="en-US" sz="2100" dirty="0">
                <a:cs typeface="Arabic Transparent" pitchFamily="2" charset="-78"/>
              </a:rPr>
              <a:t>is a place where the ground is soaked with water for at least part of the year.</a:t>
            </a:r>
          </a:p>
        </p:txBody>
      </p:sp>
    </p:spTree>
  </p:cSld>
  <p:clrMapOvr>
    <a:masterClrMapping/>
  </p:clrMapOvr>
  <p:transition spd="slow">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normAutofit/>
          </a:bodyPr>
          <a:lstStyle/>
          <a:p>
            <a:r>
              <a:rPr lang="en-US" dirty="0"/>
              <a:t>Table of Contents</a:t>
            </a:r>
          </a:p>
        </p:txBody>
      </p:sp>
      <p:sp>
        <p:nvSpPr>
          <p:cNvPr id="5124" name="Content Placeholder 2"/>
          <p:cNvSpPr>
            <a:spLocks noGrp="1"/>
          </p:cNvSpPr>
          <p:nvPr>
            <p:ph idx="1"/>
          </p:nvPr>
        </p:nvSpPr>
        <p:spPr>
          <a:xfrm>
            <a:off x="4800600" y="2286000"/>
            <a:ext cx="3352800" cy="4114800"/>
          </a:xfrm>
        </p:spPr>
        <p:txBody>
          <a:bodyPr>
            <a:normAutofit/>
          </a:bodyPr>
          <a:lstStyle/>
          <a:p>
            <a:r>
              <a:rPr lang="en-US" b="1" dirty="0" smtClean="0"/>
              <a:t>Lists the major parts of a book with </a:t>
            </a:r>
            <a:r>
              <a:rPr lang="en-US" b="1" dirty="0">
                <a:solidFill>
                  <a:srgbClr val="0070C0"/>
                </a:solidFill>
              </a:rPr>
              <a:t>page numbers</a:t>
            </a:r>
            <a:r>
              <a:rPr lang="en-US" b="1" dirty="0" smtClean="0"/>
              <a:t>. It outlines the main topics or </a:t>
            </a:r>
            <a:r>
              <a:rPr lang="en-US" b="1" dirty="0">
                <a:solidFill>
                  <a:srgbClr val="0070C0"/>
                </a:solidFill>
              </a:rPr>
              <a:t>main points</a:t>
            </a:r>
            <a:r>
              <a:rPr lang="en-US" b="1" dirty="0" smtClean="0"/>
              <a:t>.</a:t>
            </a:r>
          </a:p>
        </p:txBody>
      </p:sp>
      <p:sp>
        <p:nvSpPr>
          <p:cNvPr id="5126" name="TextBox 5"/>
          <p:cNvSpPr txBox="1">
            <a:spLocks noChangeArrowheads="1"/>
          </p:cNvSpPr>
          <p:nvPr/>
        </p:nvSpPr>
        <p:spPr bwMode="auto">
          <a:xfrm>
            <a:off x="990600" y="2286000"/>
            <a:ext cx="3810000" cy="273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prstClr val="black"/>
                </a:solidFill>
              </a:rPr>
              <a:t>Table of Contents</a:t>
            </a:r>
          </a:p>
          <a:p>
            <a:pPr eaLnBrk="1" hangingPunct="1"/>
            <a:r>
              <a:rPr lang="en-US" sz="2000" b="1">
                <a:solidFill>
                  <a:prstClr val="black"/>
                </a:solidFill>
              </a:rPr>
              <a:t>Chapter 1:  All About Animals</a:t>
            </a:r>
            <a:endParaRPr lang="en-US" sz="2000">
              <a:solidFill>
                <a:prstClr val="black"/>
              </a:solidFill>
            </a:endParaRPr>
          </a:p>
          <a:p>
            <a:pPr eaLnBrk="1" hangingPunct="1"/>
            <a:r>
              <a:rPr lang="en-US">
                <a:solidFill>
                  <a:prstClr val="black"/>
                </a:solidFill>
              </a:rPr>
              <a:t>Animal Adaptations ……..Page 1</a:t>
            </a:r>
          </a:p>
          <a:p>
            <a:pPr eaLnBrk="1" hangingPunct="1"/>
            <a:r>
              <a:rPr lang="en-US">
                <a:solidFill>
                  <a:prstClr val="black"/>
                </a:solidFill>
              </a:rPr>
              <a:t>Animal Food……….……..Page 2</a:t>
            </a:r>
          </a:p>
          <a:p>
            <a:pPr eaLnBrk="1" hangingPunct="1"/>
            <a:r>
              <a:rPr lang="en-US">
                <a:solidFill>
                  <a:prstClr val="black"/>
                </a:solidFill>
              </a:rPr>
              <a:t>Animal Habitats  . ………..Page 3</a:t>
            </a:r>
          </a:p>
          <a:p>
            <a:pPr eaLnBrk="1" hangingPunct="1"/>
            <a:r>
              <a:rPr lang="en-US">
                <a:solidFill>
                  <a:prstClr val="black"/>
                </a:solidFill>
              </a:rPr>
              <a:t>Animal Homes ..……….…Page 4</a:t>
            </a:r>
          </a:p>
          <a:p>
            <a:pPr eaLnBrk="1" hangingPunct="1"/>
            <a:r>
              <a:rPr lang="en-US" sz="2000" b="1">
                <a:solidFill>
                  <a:prstClr val="black"/>
                </a:solidFill>
              </a:rPr>
              <a:t>Chapter 2:  All About Plants</a:t>
            </a:r>
          </a:p>
          <a:p>
            <a:pPr eaLnBrk="1" hangingPunct="1"/>
            <a:r>
              <a:rPr lang="en-US">
                <a:solidFill>
                  <a:prstClr val="black"/>
                </a:solidFill>
              </a:rPr>
              <a:t>Photosynthesis ………….Page 5</a:t>
            </a:r>
          </a:p>
          <a:p>
            <a:pPr eaLnBrk="1" hangingPunct="1"/>
            <a:r>
              <a:rPr lang="en-US">
                <a:solidFill>
                  <a:prstClr val="black"/>
                </a:solidFill>
              </a:rPr>
              <a:t>Types of Plants ………….Page 6</a:t>
            </a:r>
          </a:p>
        </p:txBody>
      </p:sp>
      <p:sp>
        <p:nvSpPr>
          <p:cNvPr id="5127" name="TextBox 6"/>
          <p:cNvSpPr txBox="1">
            <a:spLocks noChangeArrowheads="1"/>
          </p:cNvSpPr>
          <p:nvPr/>
        </p:nvSpPr>
        <p:spPr bwMode="auto">
          <a:xfrm>
            <a:off x="1066800" y="5029200"/>
            <a:ext cx="33528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Where would a reader find information about where an animal lives?</a:t>
            </a:r>
          </a:p>
        </p:txBody>
      </p:sp>
    </p:spTree>
    <p:extLst>
      <p:ext uri="{BB962C8B-B14F-4D97-AF65-F5344CB8AC3E}">
        <p14:creationId xmlns:p14="http://schemas.microsoft.com/office/powerpoint/2010/main" xmlns="" val="2687856013"/>
      </p:ext>
    </p:extLst>
  </p:cSld>
  <p:clrMapOvr>
    <a:masterClrMapping/>
  </p:clrMapOvr>
  <p:transition spd="slow">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228600" y="152400"/>
            <a:ext cx="8229600" cy="1252728"/>
          </a:xfrm>
        </p:spPr>
        <p:txBody>
          <a:bodyPr/>
          <a:lstStyle/>
          <a:p>
            <a:r>
              <a:rPr lang="en-US" dirty="0"/>
              <a:t>Maps</a:t>
            </a:r>
          </a:p>
        </p:txBody>
      </p:sp>
      <p:sp>
        <p:nvSpPr>
          <p:cNvPr id="14340" name="Content Placeholder 2"/>
          <p:cNvSpPr>
            <a:spLocks noGrp="1"/>
          </p:cNvSpPr>
          <p:nvPr>
            <p:ph idx="1"/>
          </p:nvPr>
        </p:nvSpPr>
        <p:spPr>
          <a:xfrm>
            <a:off x="4495800" y="2133600"/>
            <a:ext cx="4038600" cy="4267200"/>
          </a:xfrm>
        </p:spPr>
        <p:txBody>
          <a:bodyPr>
            <a:normAutofit/>
          </a:bodyPr>
          <a:lstStyle/>
          <a:p>
            <a:r>
              <a:rPr lang="en-US" b="1" dirty="0" smtClean="0"/>
              <a:t>Maps are drawings that show the </a:t>
            </a:r>
            <a:r>
              <a:rPr lang="en-US" b="1" dirty="0" smtClean="0">
                <a:solidFill>
                  <a:srgbClr val="0070C0"/>
                </a:solidFill>
              </a:rPr>
              <a:t>basic shape of an area and the names of places. </a:t>
            </a:r>
            <a:r>
              <a:rPr lang="en-US" b="1" dirty="0" smtClean="0"/>
              <a:t>Help reader </a:t>
            </a:r>
            <a:r>
              <a:rPr lang="en-US" b="1" dirty="0" smtClean="0">
                <a:solidFill>
                  <a:srgbClr val="0070C0"/>
                </a:solidFill>
              </a:rPr>
              <a:t>picture or visualize</a:t>
            </a:r>
            <a:r>
              <a:rPr lang="en-US" b="1" dirty="0" smtClean="0"/>
              <a:t> where things are.</a:t>
            </a:r>
          </a:p>
        </p:txBody>
      </p:sp>
      <p:pic>
        <p:nvPicPr>
          <p:cNvPr id="14342" name="Picture 2" descr="http://www.worldproutassembly.org/united-states-map.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847088"/>
            <a:ext cx="4114800" cy="386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84088421"/>
      </p:ext>
    </p:extLst>
  </p:cSld>
  <p:clrMapOvr>
    <a:masterClrMapping/>
  </p:clrMapOvr>
  <p:transition spd="slow">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p:txBody>
          <a:bodyPr/>
          <a:lstStyle/>
          <a:p>
            <a:r>
              <a:rPr lang="en-US" dirty="0"/>
              <a:t>Diagrams</a:t>
            </a:r>
          </a:p>
        </p:txBody>
      </p:sp>
      <p:sp>
        <p:nvSpPr>
          <p:cNvPr id="15364" name="Content Placeholder 2"/>
          <p:cNvSpPr>
            <a:spLocks noGrp="1"/>
          </p:cNvSpPr>
          <p:nvPr>
            <p:ph idx="1"/>
          </p:nvPr>
        </p:nvSpPr>
        <p:spPr>
          <a:xfrm>
            <a:off x="4572000" y="2286000"/>
            <a:ext cx="3581400" cy="4114800"/>
          </a:xfrm>
        </p:spPr>
        <p:txBody>
          <a:bodyPr>
            <a:normAutofit/>
          </a:bodyPr>
          <a:lstStyle/>
          <a:p>
            <a:r>
              <a:rPr lang="en-US" b="1" dirty="0" smtClean="0"/>
              <a:t>A diagram is a </a:t>
            </a:r>
            <a:r>
              <a:rPr lang="en-US" b="1" dirty="0" smtClean="0">
                <a:solidFill>
                  <a:srgbClr val="0070C0"/>
                </a:solidFill>
              </a:rPr>
              <a:t>drawing that shows or explains the </a:t>
            </a:r>
            <a:r>
              <a:rPr lang="en-US" b="1" smtClean="0">
                <a:solidFill>
                  <a:srgbClr val="0070C0"/>
                </a:solidFill>
              </a:rPr>
              <a:t>parts of something</a:t>
            </a:r>
            <a:r>
              <a:rPr lang="en-US" b="1" dirty="0" smtClean="0">
                <a:solidFill>
                  <a:srgbClr val="0070C0"/>
                </a:solidFill>
              </a:rPr>
              <a:t>.</a:t>
            </a:r>
          </a:p>
        </p:txBody>
      </p:sp>
      <p:sp>
        <p:nvSpPr>
          <p:cNvPr id="15367" name="TextBox 6"/>
          <p:cNvSpPr txBox="1">
            <a:spLocks noChangeArrowheads="1"/>
          </p:cNvSpPr>
          <p:nvPr/>
        </p:nvSpPr>
        <p:spPr bwMode="auto">
          <a:xfrm>
            <a:off x="387928" y="5885656"/>
            <a:ext cx="38862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FF0000"/>
                </a:solidFill>
              </a:rPr>
              <a:t>What are some of the benefits of using a diagram instead of text?</a:t>
            </a:r>
          </a:p>
        </p:txBody>
      </p:sp>
      <p:sp>
        <p:nvSpPr>
          <p:cNvPr id="2" name="AutoShape 2" descr="http://upload.wikimedia.org/wikipedia/commons/e/e5/Diagram_of_the_human_heart_%28cropped%29.svg"/>
          <p:cNvSpPr>
            <a:spLocks noChangeAspect="1" noChangeArrowheads="1"/>
          </p:cNvSpPr>
          <p:nvPr/>
        </p:nvSpPr>
        <p:spPr bwMode="auto">
          <a:xfrm>
            <a:off x="155575" y="-2528888"/>
            <a:ext cx="5276850" cy="52768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AutoShape 4" descr="http://upload.wikimedia.org/wikipedia/commons/e/e5/Diagram_of_the_human_heart_%28cropped%29.svg"/>
          <p:cNvSpPr>
            <a:spLocks noChangeAspect="1" noChangeArrowheads="1"/>
          </p:cNvSpPr>
          <p:nvPr/>
        </p:nvSpPr>
        <p:spPr bwMode="auto">
          <a:xfrm>
            <a:off x="307975" y="-2376488"/>
            <a:ext cx="5276850" cy="52768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 name="AutoShape 6" descr="http://upload.wikimedia.org/wikipedia/commons/e/e5/Diagram_of_the_human_heart_%28cropped%29.svg"/>
          <p:cNvSpPr>
            <a:spLocks noChangeAspect="1" noChangeArrowheads="1"/>
          </p:cNvSpPr>
          <p:nvPr/>
        </p:nvSpPr>
        <p:spPr bwMode="auto">
          <a:xfrm>
            <a:off x="460375" y="-2224088"/>
            <a:ext cx="5276850" cy="52768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6151"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1830" y="1685059"/>
            <a:ext cx="4108450" cy="410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35859062"/>
      </p:ext>
    </p:extLst>
  </p:cSld>
  <p:clrMapOvr>
    <a:masterClrMapping/>
  </p:clrMapOvr>
  <p:transition spd="slow">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p:txBody>
          <a:bodyPr/>
          <a:lstStyle/>
          <a:p>
            <a:r>
              <a:rPr lang="en-US" dirty="0"/>
              <a:t>Tables</a:t>
            </a:r>
          </a:p>
        </p:txBody>
      </p:sp>
      <p:sp>
        <p:nvSpPr>
          <p:cNvPr id="16388" name="Content Placeholder 2"/>
          <p:cNvSpPr>
            <a:spLocks noGrp="1"/>
          </p:cNvSpPr>
          <p:nvPr>
            <p:ph idx="1"/>
          </p:nvPr>
        </p:nvSpPr>
        <p:spPr>
          <a:xfrm>
            <a:off x="5638800" y="2219325"/>
            <a:ext cx="3352800" cy="4114800"/>
          </a:xfrm>
        </p:spPr>
        <p:txBody>
          <a:bodyPr>
            <a:normAutofit/>
          </a:bodyPr>
          <a:lstStyle/>
          <a:p>
            <a:r>
              <a:rPr lang="en-US" b="1" dirty="0" smtClean="0"/>
              <a:t>Tables </a:t>
            </a:r>
            <a:r>
              <a:rPr lang="en-US" b="1" dirty="0" smtClean="0">
                <a:solidFill>
                  <a:srgbClr val="0070C0"/>
                </a:solidFill>
              </a:rPr>
              <a:t>organize</a:t>
            </a:r>
            <a:r>
              <a:rPr lang="en-US" b="1" dirty="0" smtClean="0"/>
              <a:t> large amounts of information to </a:t>
            </a:r>
            <a:r>
              <a:rPr lang="en-US" b="1" dirty="0" smtClean="0">
                <a:solidFill>
                  <a:srgbClr val="0070C0"/>
                </a:solidFill>
              </a:rPr>
              <a:t>help the reader compare </a:t>
            </a:r>
            <a:r>
              <a:rPr lang="en-US" b="1" dirty="0" smtClean="0"/>
              <a:t>information in the text.</a:t>
            </a:r>
          </a:p>
          <a:p>
            <a:endParaRPr lang="en-US" dirty="0" smtClean="0"/>
          </a:p>
        </p:txBody>
      </p:sp>
      <p:sp>
        <p:nvSpPr>
          <p:cNvPr id="16391" name="TextBox 6"/>
          <p:cNvSpPr txBox="1">
            <a:spLocks noChangeArrowheads="1"/>
          </p:cNvSpPr>
          <p:nvPr/>
        </p:nvSpPr>
        <p:spPr bwMode="auto">
          <a:xfrm>
            <a:off x="914400" y="5202382"/>
            <a:ext cx="4572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FF0000"/>
                </a:solidFill>
              </a:rPr>
              <a:t>Which country has the highest life expectancy? The lowest?</a:t>
            </a:r>
          </a:p>
        </p:txBody>
      </p:sp>
      <p:pic>
        <p:nvPicPr>
          <p:cNvPr id="4098" name="Picture 2" descr="http://ritter.tea.state.tx.us/student.assessment/resources/online/2009/taks_g11_ss/images/47graphicaa.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9550" y="1905000"/>
            <a:ext cx="5581650" cy="3276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01595625"/>
      </p:ext>
    </p:extLst>
  </p:cSld>
  <p:clrMapOvr>
    <a:masterClrMapping/>
  </p:clrMapOvr>
  <p:transition spd="slow">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n-US" dirty="0"/>
              <a:t>Timelines</a:t>
            </a:r>
          </a:p>
        </p:txBody>
      </p:sp>
      <p:sp>
        <p:nvSpPr>
          <p:cNvPr id="17412" name="Content Placeholder 2"/>
          <p:cNvSpPr>
            <a:spLocks noGrp="1"/>
          </p:cNvSpPr>
          <p:nvPr>
            <p:ph idx="1"/>
          </p:nvPr>
        </p:nvSpPr>
        <p:spPr>
          <a:xfrm>
            <a:off x="6172200" y="1752600"/>
            <a:ext cx="3124200" cy="4114800"/>
          </a:xfrm>
        </p:spPr>
        <p:txBody>
          <a:bodyPr>
            <a:normAutofit/>
          </a:bodyPr>
          <a:lstStyle/>
          <a:p>
            <a:r>
              <a:rPr lang="en-US" b="1" dirty="0" smtClean="0"/>
              <a:t>Timelines show important events in </a:t>
            </a:r>
            <a:r>
              <a:rPr lang="en-US" b="1" dirty="0" smtClean="0">
                <a:solidFill>
                  <a:srgbClr val="0070C0"/>
                </a:solidFill>
              </a:rPr>
              <a:t>chronological order </a:t>
            </a:r>
            <a:r>
              <a:rPr lang="en-US" b="1" dirty="0" smtClean="0"/>
              <a:t>or </a:t>
            </a:r>
            <a:r>
              <a:rPr lang="en-US" b="1" dirty="0" smtClean="0">
                <a:solidFill>
                  <a:srgbClr val="0070C0"/>
                </a:solidFill>
              </a:rPr>
              <a:t>time order</a:t>
            </a:r>
            <a:r>
              <a:rPr lang="en-US" b="1" dirty="0" smtClean="0"/>
              <a:t>.</a:t>
            </a:r>
          </a:p>
        </p:txBody>
      </p:sp>
      <p:sp>
        <p:nvSpPr>
          <p:cNvPr id="17415" name="TextBox 7"/>
          <p:cNvSpPr txBox="1">
            <a:spLocks noChangeArrowheads="1"/>
          </p:cNvSpPr>
          <p:nvPr/>
        </p:nvSpPr>
        <p:spPr bwMode="auto">
          <a:xfrm>
            <a:off x="838200" y="5181600"/>
            <a:ext cx="45720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FF0000"/>
                </a:solidFill>
              </a:rPr>
              <a:t>According to this timeline </a:t>
            </a:r>
            <a:r>
              <a:rPr lang="en-US" b="1" dirty="0" smtClean="0">
                <a:solidFill>
                  <a:srgbClr val="FF0000"/>
                </a:solidFill>
              </a:rPr>
              <a:t>how many Mario games have come out since the year 2000?</a:t>
            </a:r>
            <a:endParaRPr lang="en-US" b="1" dirty="0">
              <a:solidFill>
                <a:srgbClr val="FF0000"/>
              </a:solidFill>
            </a:endParaRPr>
          </a:p>
        </p:txBody>
      </p:sp>
      <p:pic>
        <p:nvPicPr>
          <p:cNvPr id="6" name="Picture 5" descr="mario timeline.jpg"/>
          <p:cNvPicPr>
            <a:picLocks noChangeAspect="1"/>
          </p:cNvPicPr>
          <p:nvPr/>
        </p:nvPicPr>
        <p:blipFill>
          <a:blip r:embed="rId3" cstate="print"/>
          <a:stretch>
            <a:fillRect/>
          </a:stretch>
        </p:blipFill>
        <p:spPr>
          <a:xfrm>
            <a:off x="0" y="1828800"/>
            <a:ext cx="6324600" cy="3200400"/>
          </a:xfrm>
          <a:prstGeom prst="rect">
            <a:avLst/>
          </a:prstGeom>
        </p:spPr>
      </p:pic>
    </p:spTree>
    <p:extLst>
      <p:ext uri="{BB962C8B-B14F-4D97-AF65-F5344CB8AC3E}">
        <p14:creationId xmlns:p14="http://schemas.microsoft.com/office/powerpoint/2010/main" xmlns="" val="2874040573"/>
      </p:ext>
    </p:extLst>
  </p:cSld>
  <p:clrMapOvr>
    <a:masterClrMapping/>
  </p:clrMapOvr>
  <p:transition spd="slow">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p:txBody>
          <a:bodyPr/>
          <a:lstStyle/>
          <a:p>
            <a:r>
              <a:rPr lang="en-US" dirty="0"/>
              <a:t>Glossary</a:t>
            </a:r>
          </a:p>
        </p:txBody>
      </p:sp>
      <p:sp>
        <p:nvSpPr>
          <p:cNvPr id="7172" name="Content Placeholder 2"/>
          <p:cNvSpPr>
            <a:spLocks noGrp="1"/>
          </p:cNvSpPr>
          <p:nvPr>
            <p:ph idx="1"/>
          </p:nvPr>
        </p:nvSpPr>
        <p:spPr>
          <a:xfrm>
            <a:off x="4572000" y="2286000"/>
            <a:ext cx="3733800" cy="4114800"/>
          </a:xfrm>
        </p:spPr>
        <p:txBody>
          <a:bodyPr>
            <a:normAutofit/>
          </a:bodyPr>
          <a:lstStyle/>
          <a:p>
            <a:r>
              <a:rPr lang="en-US" b="1" dirty="0" smtClean="0"/>
              <a:t>A </a:t>
            </a:r>
            <a:r>
              <a:rPr lang="en-US" b="1" dirty="0" smtClean="0">
                <a:solidFill>
                  <a:srgbClr val="0070C0"/>
                </a:solidFill>
              </a:rPr>
              <a:t>mini dictionary </a:t>
            </a:r>
            <a:r>
              <a:rPr lang="en-US" b="1" dirty="0" smtClean="0"/>
              <a:t>that is made for words specifically in that text or book.</a:t>
            </a:r>
          </a:p>
        </p:txBody>
      </p:sp>
      <p:sp>
        <p:nvSpPr>
          <p:cNvPr id="7174" name="TextBox 5"/>
          <p:cNvSpPr txBox="1">
            <a:spLocks noChangeArrowheads="1"/>
          </p:cNvSpPr>
          <p:nvPr/>
        </p:nvSpPr>
        <p:spPr bwMode="auto">
          <a:xfrm>
            <a:off x="533400" y="1828799"/>
            <a:ext cx="3505200" cy="2677656"/>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rgbClr val="00B0F0"/>
                </a:solidFill>
                <a:latin typeface="Baskerville Old Face" pitchFamily="18" charset="0"/>
              </a:rPr>
              <a:t>A</a:t>
            </a:r>
          </a:p>
          <a:p>
            <a:pPr eaLnBrk="1" hangingPunct="1"/>
            <a:r>
              <a:rPr lang="en-US" sz="2400" b="1" dirty="0">
                <a:solidFill>
                  <a:prstClr val="black"/>
                </a:solidFill>
                <a:latin typeface="Baskerville Old Face" pitchFamily="18" charset="0"/>
              </a:rPr>
              <a:t>Acid rain </a:t>
            </a:r>
            <a:r>
              <a:rPr lang="en-US" sz="2400" dirty="0">
                <a:solidFill>
                  <a:prstClr val="black"/>
                </a:solidFill>
                <a:latin typeface="Baskerville Old Face" pitchFamily="18" charset="0"/>
              </a:rPr>
              <a:t>(AS </a:t>
            </a:r>
            <a:r>
              <a:rPr lang="en-US" sz="2400" dirty="0" err="1">
                <a:solidFill>
                  <a:prstClr val="black"/>
                </a:solidFill>
                <a:latin typeface="Baskerville Old Face" pitchFamily="18" charset="0"/>
              </a:rPr>
              <a:t>ihd</a:t>
            </a:r>
            <a:r>
              <a:rPr lang="en-US" sz="2400" dirty="0">
                <a:solidFill>
                  <a:prstClr val="black"/>
                </a:solidFill>
                <a:latin typeface="Baskerville Old Face" pitchFamily="18" charset="0"/>
              </a:rPr>
              <a:t> </a:t>
            </a:r>
            <a:r>
              <a:rPr lang="en-US" sz="2400" dirty="0" err="1">
                <a:solidFill>
                  <a:prstClr val="black"/>
                </a:solidFill>
                <a:latin typeface="Baskerville Old Face" pitchFamily="18" charset="0"/>
              </a:rPr>
              <a:t>rayn</a:t>
            </a:r>
            <a:r>
              <a:rPr lang="en-US" sz="2400" dirty="0">
                <a:solidFill>
                  <a:prstClr val="black"/>
                </a:solidFill>
                <a:latin typeface="Baskerville Old Face" pitchFamily="18" charset="0"/>
              </a:rPr>
              <a:t>) rain that carries certain kind of pollution.</a:t>
            </a:r>
          </a:p>
          <a:p>
            <a:pPr eaLnBrk="1" hangingPunct="1"/>
            <a:r>
              <a:rPr lang="en-US" sz="2400" b="1" dirty="0">
                <a:solidFill>
                  <a:prstClr val="black"/>
                </a:solidFill>
                <a:latin typeface="Baskerville Old Face" pitchFamily="18" charset="0"/>
              </a:rPr>
              <a:t>Adapt</a:t>
            </a:r>
            <a:r>
              <a:rPr lang="en-US" sz="2400" dirty="0">
                <a:solidFill>
                  <a:prstClr val="black"/>
                </a:solidFill>
                <a:latin typeface="Baskerville Old Face" pitchFamily="18" charset="0"/>
              </a:rPr>
              <a:t> (uh DAPT) to change in order to survive in new environments</a:t>
            </a:r>
            <a:endParaRPr lang="en-US" sz="2400" b="1" dirty="0">
              <a:solidFill>
                <a:prstClr val="black"/>
              </a:solidFill>
              <a:latin typeface="Baskerville Old Face" pitchFamily="18" charset="0"/>
            </a:endParaRPr>
          </a:p>
        </p:txBody>
      </p:sp>
      <p:sp>
        <p:nvSpPr>
          <p:cNvPr id="7175" name="TextBox 6"/>
          <p:cNvSpPr txBox="1">
            <a:spLocks noChangeArrowheads="1"/>
          </p:cNvSpPr>
          <p:nvPr/>
        </p:nvSpPr>
        <p:spPr bwMode="auto">
          <a:xfrm>
            <a:off x="533400" y="4648199"/>
            <a:ext cx="35052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FF0000"/>
                </a:solidFill>
              </a:rPr>
              <a:t>How would the glossary help the reader understand text about animal adaptations?</a:t>
            </a:r>
          </a:p>
        </p:txBody>
      </p:sp>
    </p:spTree>
    <p:extLst>
      <p:ext uri="{BB962C8B-B14F-4D97-AF65-F5344CB8AC3E}">
        <p14:creationId xmlns:p14="http://schemas.microsoft.com/office/powerpoint/2010/main" xmlns="" val="3012639064"/>
      </p:ext>
    </p:extLst>
  </p:cSld>
  <p:clrMapOvr>
    <a:masterClrMapping/>
  </p:clrMapOvr>
  <p:transition spd="slow">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r>
              <a:rPr lang="en-US" dirty="0"/>
              <a:t>Index</a:t>
            </a:r>
          </a:p>
        </p:txBody>
      </p:sp>
      <p:sp>
        <p:nvSpPr>
          <p:cNvPr id="6148" name="Content Placeholder 2"/>
          <p:cNvSpPr>
            <a:spLocks noGrp="1"/>
          </p:cNvSpPr>
          <p:nvPr>
            <p:ph idx="1"/>
          </p:nvPr>
        </p:nvSpPr>
        <p:spPr>
          <a:xfrm>
            <a:off x="5029200" y="1752600"/>
            <a:ext cx="3429000" cy="4495800"/>
          </a:xfrm>
        </p:spPr>
        <p:txBody>
          <a:bodyPr>
            <a:normAutofit fontScale="92500" lnSpcReduction="10000"/>
          </a:bodyPr>
          <a:lstStyle/>
          <a:p>
            <a:r>
              <a:rPr lang="en-US" b="1" dirty="0" smtClean="0"/>
              <a:t>An </a:t>
            </a:r>
            <a:r>
              <a:rPr lang="en-US" sz="3500" b="1" dirty="0" smtClean="0">
                <a:solidFill>
                  <a:srgbClr val="0070C0"/>
                </a:solidFill>
              </a:rPr>
              <a:t>alphabetical listing </a:t>
            </a:r>
            <a:r>
              <a:rPr lang="en-US" b="1" dirty="0" smtClean="0"/>
              <a:t>of important words, terms, or ideas and which page you can find them. Usually </a:t>
            </a:r>
            <a:r>
              <a:rPr lang="en-US" sz="3500" b="1" dirty="0" smtClean="0">
                <a:solidFill>
                  <a:srgbClr val="0070C0"/>
                </a:solidFill>
              </a:rPr>
              <a:t>found at the back </a:t>
            </a:r>
            <a:r>
              <a:rPr lang="en-US" b="1" dirty="0" smtClean="0"/>
              <a:t>of a book</a:t>
            </a:r>
          </a:p>
        </p:txBody>
      </p:sp>
      <p:sp>
        <p:nvSpPr>
          <p:cNvPr id="6150" name="TextBox 5"/>
          <p:cNvSpPr txBox="1">
            <a:spLocks noChangeArrowheads="1"/>
          </p:cNvSpPr>
          <p:nvPr/>
        </p:nvSpPr>
        <p:spPr bwMode="auto">
          <a:xfrm>
            <a:off x="609600" y="1752600"/>
            <a:ext cx="4163291" cy="3016210"/>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solidFill>
                  <a:srgbClr val="00B0F0"/>
                </a:solidFill>
              </a:rPr>
              <a:t>A</a:t>
            </a:r>
          </a:p>
          <a:p>
            <a:pPr eaLnBrk="1" hangingPunct="1"/>
            <a:r>
              <a:rPr lang="en-US" sz="2000" dirty="0">
                <a:solidFill>
                  <a:prstClr val="black"/>
                </a:solidFill>
              </a:rPr>
              <a:t>Abu Simbel, temple of, </a:t>
            </a:r>
            <a:r>
              <a:rPr lang="en-US" sz="2000" i="1" dirty="0">
                <a:solidFill>
                  <a:prstClr val="black"/>
                </a:solidFill>
              </a:rPr>
              <a:t>p73</a:t>
            </a:r>
          </a:p>
          <a:p>
            <a:pPr eaLnBrk="1" hangingPunct="1"/>
            <a:r>
              <a:rPr lang="en-US" sz="2000" dirty="0">
                <a:solidFill>
                  <a:prstClr val="black"/>
                </a:solidFill>
              </a:rPr>
              <a:t>Acadia, Canada, p212-213</a:t>
            </a:r>
          </a:p>
          <a:p>
            <a:pPr eaLnBrk="1" hangingPunct="1"/>
            <a:r>
              <a:rPr lang="en-US" sz="2000" dirty="0">
                <a:solidFill>
                  <a:prstClr val="black"/>
                </a:solidFill>
              </a:rPr>
              <a:t>Acid rain, p393, p396-397</a:t>
            </a:r>
          </a:p>
          <a:p>
            <a:pPr eaLnBrk="1" hangingPunct="1"/>
            <a:r>
              <a:rPr lang="en-US" sz="2000" dirty="0">
                <a:solidFill>
                  <a:prstClr val="black"/>
                </a:solidFill>
              </a:rPr>
              <a:t>Animal Adaptations </a:t>
            </a:r>
            <a:r>
              <a:rPr lang="en-US" sz="2000" i="1" dirty="0">
                <a:solidFill>
                  <a:prstClr val="black"/>
                </a:solidFill>
              </a:rPr>
              <a:t>p1</a:t>
            </a:r>
          </a:p>
          <a:p>
            <a:pPr eaLnBrk="1" hangingPunct="1"/>
            <a:r>
              <a:rPr lang="en-US" sz="2000" dirty="0">
                <a:solidFill>
                  <a:prstClr val="black"/>
                </a:solidFill>
              </a:rPr>
              <a:t>Animal Food </a:t>
            </a:r>
            <a:r>
              <a:rPr lang="en-US" sz="2000" i="1" dirty="0">
                <a:solidFill>
                  <a:prstClr val="black"/>
                </a:solidFill>
              </a:rPr>
              <a:t>p2</a:t>
            </a:r>
          </a:p>
          <a:p>
            <a:pPr eaLnBrk="1" hangingPunct="1"/>
            <a:r>
              <a:rPr lang="en-US" sz="2000" dirty="0">
                <a:solidFill>
                  <a:prstClr val="black"/>
                </a:solidFill>
              </a:rPr>
              <a:t>Animal Habitats </a:t>
            </a:r>
            <a:r>
              <a:rPr lang="en-US" sz="2000" i="1" dirty="0">
                <a:solidFill>
                  <a:prstClr val="black"/>
                </a:solidFill>
              </a:rPr>
              <a:t>p3</a:t>
            </a:r>
          </a:p>
          <a:p>
            <a:pPr eaLnBrk="1" hangingPunct="1"/>
            <a:r>
              <a:rPr lang="en-US" sz="2000" dirty="0">
                <a:solidFill>
                  <a:prstClr val="black"/>
                </a:solidFill>
              </a:rPr>
              <a:t>Animal Homes </a:t>
            </a:r>
            <a:r>
              <a:rPr lang="en-US" sz="2000" i="1" dirty="0">
                <a:solidFill>
                  <a:prstClr val="black"/>
                </a:solidFill>
              </a:rPr>
              <a:t>p5</a:t>
            </a:r>
          </a:p>
          <a:p>
            <a:pPr eaLnBrk="1" hangingPunct="1"/>
            <a:endParaRPr lang="en-US" dirty="0">
              <a:solidFill>
                <a:prstClr val="black"/>
              </a:solidFill>
            </a:endParaRPr>
          </a:p>
        </p:txBody>
      </p:sp>
      <p:sp>
        <p:nvSpPr>
          <p:cNvPr id="6151" name="TextBox 6"/>
          <p:cNvSpPr txBox="1">
            <a:spLocks noChangeArrowheads="1"/>
          </p:cNvSpPr>
          <p:nvPr/>
        </p:nvSpPr>
        <p:spPr bwMode="auto">
          <a:xfrm>
            <a:off x="609600" y="4876800"/>
            <a:ext cx="36576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FF0000"/>
                </a:solidFill>
              </a:rPr>
              <a:t>Where would a reader find information in the text about acid rain?</a:t>
            </a:r>
          </a:p>
        </p:txBody>
      </p:sp>
    </p:spTree>
    <p:extLst>
      <p:ext uri="{BB962C8B-B14F-4D97-AF65-F5344CB8AC3E}">
        <p14:creationId xmlns:p14="http://schemas.microsoft.com/office/powerpoint/2010/main" xmlns="" val="414478204"/>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Goal</a:t>
            </a:r>
            <a:endParaRPr lang="en-US" dirty="0"/>
          </a:p>
        </p:txBody>
      </p:sp>
      <p:sp>
        <p:nvSpPr>
          <p:cNvPr id="3" name="Content Placeholder 2"/>
          <p:cNvSpPr>
            <a:spLocks noGrp="1"/>
          </p:cNvSpPr>
          <p:nvPr>
            <p:ph idx="1"/>
          </p:nvPr>
        </p:nvSpPr>
        <p:spPr/>
        <p:txBody>
          <a:bodyPr/>
          <a:lstStyle/>
          <a:p>
            <a:r>
              <a:rPr lang="en-US" dirty="0" smtClean="0"/>
              <a:t>Today we will learn about authors purpose in, in order to learn </a:t>
            </a:r>
            <a:r>
              <a:rPr lang="en-US" b="1" dirty="0" smtClean="0"/>
              <a:t>why</a:t>
            </a:r>
            <a:r>
              <a:rPr lang="en-US" dirty="0" smtClean="0"/>
              <a:t> people write nonfiction.</a:t>
            </a:r>
          </a:p>
          <a:p>
            <a:endParaRPr lang="en-US" dirty="0" smtClean="0"/>
          </a:p>
          <a:p>
            <a:pPr lvl="1">
              <a:buFont typeface="Wingdings" pitchFamily="2" charset="2"/>
              <a:buChar char="q"/>
            </a:pPr>
            <a:r>
              <a:rPr lang="en-US" dirty="0" smtClean="0"/>
              <a:t>LT: Students will be able to determine an authors point of view and purpose and how it is conveyed in the text.     </a:t>
            </a:r>
            <a:r>
              <a:rPr lang="en-US" sz="2400" dirty="0" smtClean="0">
                <a:solidFill>
                  <a:schemeClr val="tx2">
                    <a:lumMod val="60000"/>
                    <a:lumOff val="40000"/>
                  </a:schemeClr>
                </a:solidFill>
              </a:rPr>
              <a:t>(CCSS RI 7.6)</a:t>
            </a:r>
          </a:p>
          <a:p>
            <a:pPr lvl="1">
              <a:buFont typeface="Wingdings" pitchFamily="2" charset="2"/>
              <a:buChar char="q"/>
            </a:pPr>
            <a:endParaRPr lang="en-US" sz="2200" dirty="0" smtClean="0">
              <a:solidFill>
                <a:schemeClr val="tx2">
                  <a:lumMod val="60000"/>
                  <a:lumOff val="40000"/>
                </a:schemeClr>
              </a:solidFill>
            </a:endParaRPr>
          </a:p>
          <a:p>
            <a:endParaRPr lang="en-US" dirty="0"/>
          </a:p>
        </p:txBody>
      </p:sp>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 Purpose</a:t>
            </a:r>
            <a:endParaRPr lang="en-US" dirty="0"/>
          </a:p>
        </p:txBody>
      </p:sp>
      <p:sp>
        <p:nvSpPr>
          <p:cNvPr id="3" name="Content Placeholder 2"/>
          <p:cNvSpPr>
            <a:spLocks noGrp="1"/>
          </p:cNvSpPr>
          <p:nvPr>
            <p:ph idx="1"/>
          </p:nvPr>
        </p:nvSpPr>
        <p:spPr/>
        <p:txBody>
          <a:bodyPr/>
          <a:lstStyle/>
          <a:p>
            <a:r>
              <a:rPr lang="en-US" dirty="0" smtClean="0"/>
              <a:t>Question: Do you like PIE?</a:t>
            </a:r>
          </a:p>
          <a:p>
            <a:endParaRPr lang="en-US" dirty="0" smtClean="0"/>
          </a:p>
          <a:p>
            <a:endParaRPr lang="en-US" dirty="0" smtClean="0"/>
          </a:p>
          <a:p>
            <a:endParaRPr lang="en-US" dirty="0" smtClean="0"/>
          </a:p>
          <a:p>
            <a:endParaRPr lang="en-US" dirty="0" smtClean="0"/>
          </a:p>
          <a:p>
            <a:pPr>
              <a:buNone/>
            </a:pPr>
            <a:endParaRPr lang="en-US" dirty="0" smtClean="0"/>
          </a:p>
        </p:txBody>
      </p:sp>
      <p:pic>
        <p:nvPicPr>
          <p:cNvPr id="1026" name="Picture 2" descr="http://www.travelandleisure.com/images/amexpub/0017/7409/201010-w-pies-aroma.jpg?1286384534"/>
          <p:cNvPicPr>
            <a:picLocks noChangeAspect="1" noChangeArrowheads="1"/>
          </p:cNvPicPr>
          <p:nvPr/>
        </p:nvPicPr>
        <p:blipFill>
          <a:blip r:embed="rId2" cstate="print"/>
          <a:srcRect/>
          <a:stretch>
            <a:fillRect/>
          </a:stretch>
        </p:blipFill>
        <p:spPr bwMode="auto">
          <a:xfrm>
            <a:off x="2667000" y="2514600"/>
            <a:ext cx="2443163" cy="2057401"/>
          </a:xfrm>
          <a:prstGeom prst="rect">
            <a:avLst/>
          </a:prstGeom>
          <a:noFill/>
        </p:spPr>
      </p:pic>
      <p:pic>
        <p:nvPicPr>
          <p:cNvPr id="1028" name="Picture 4" descr="http://images.meredith.com/dlv/images/recipe/ss_R118728.jpg"/>
          <p:cNvPicPr>
            <a:picLocks noChangeAspect="1" noChangeArrowheads="1"/>
          </p:cNvPicPr>
          <p:nvPr/>
        </p:nvPicPr>
        <p:blipFill>
          <a:blip r:embed="rId3" cstate="print"/>
          <a:srcRect/>
          <a:stretch>
            <a:fillRect/>
          </a:stretch>
        </p:blipFill>
        <p:spPr bwMode="auto">
          <a:xfrm>
            <a:off x="609600" y="2514600"/>
            <a:ext cx="2095500" cy="2095500"/>
          </a:xfrm>
          <a:prstGeom prst="rect">
            <a:avLst/>
          </a:prstGeom>
          <a:noFill/>
        </p:spPr>
      </p:pic>
      <p:pic>
        <p:nvPicPr>
          <p:cNvPr id="1030" name="Picture 6" descr="http://www.wizardrecipes.com/wp-content/uploads/recipesoriginal/Magic%20apple%20pie.jpg"/>
          <p:cNvPicPr>
            <a:picLocks noChangeAspect="1" noChangeArrowheads="1"/>
          </p:cNvPicPr>
          <p:nvPr/>
        </p:nvPicPr>
        <p:blipFill>
          <a:blip r:embed="rId4" cstate="print"/>
          <a:srcRect/>
          <a:stretch>
            <a:fillRect/>
          </a:stretch>
        </p:blipFill>
        <p:spPr bwMode="auto">
          <a:xfrm>
            <a:off x="5105400" y="2514600"/>
            <a:ext cx="1752600" cy="2074083"/>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 Purpose</a:t>
            </a:r>
            <a:endParaRPr lang="en-US" dirty="0"/>
          </a:p>
        </p:txBody>
      </p:sp>
      <p:sp>
        <p:nvSpPr>
          <p:cNvPr id="3" name="Content Placeholder 2"/>
          <p:cNvSpPr>
            <a:spLocks noGrp="1"/>
          </p:cNvSpPr>
          <p:nvPr>
            <p:ph idx="1"/>
          </p:nvPr>
        </p:nvSpPr>
        <p:spPr>
          <a:xfrm>
            <a:off x="152400" y="1524000"/>
            <a:ext cx="8839200" cy="5105400"/>
          </a:xfrm>
        </p:spPr>
        <p:txBody>
          <a:bodyPr>
            <a:normAutofit fontScale="92500" lnSpcReduction="10000"/>
          </a:bodyPr>
          <a:lstStyle/>
          <a:p>
            <a:r>
              <a:rPr lang="en-US" dirty="0" smtClean="0"/>
              <a:t>P.I.E. are the three main purposes of nonfiction.</a:t>
            </a:r>
          </a:p>
          <a:p>
            <a:pPr lvl="1"/>
            <a:r>
              <a:rPr lang="en-US" dirty="0" smtClean="0"/>
              <a:t>To </a:t>
            </a:r>
            <a:r>
              <a:rPr lang="en-US" b="1" dirty="0" smtClean="0"/>
              <a:t>Persuade</a:t>
            </a:r>
          </a:p>
          <a:p>
            <a:pPr lvl="2"/>
            <a:r>
              <a:rPr lang="en-US" dirty="0" smtClean="0"/>
              <a:t>Text that </a:t>
            </a:r>
            <a:r>
              <a:rPr lang="en-US" b="1" u="sng" dirty="0" smtClean="0"/>
              <a:t>convinces</a:t>
            </a:r>
            <a:r>
              <a:rPr lang="en-US" dirty="0" smtClean="0"/>
              <a:t> you about a certain topic that has two sides.</a:t>
            </a:r>
          </a:p>
          <a:p>
            <a:pPr lvl="3">
              <a:buNone/>
            </a:pPr>
            <a:endParaRPr lang="en-US" dirty="0" smtClean="0"/>
          </a:p>
          <a:p>
            <a:pPr lvl="2"/>
            <a:r>
              <a:rPr lang="en-US" dirty="0" smtClean="0"/>
              <a:t>In school, this is called an argumentative essay.</a:t>
            </a:r>
          </a:p>
          <a:p>
            <a:pPr lvl="3">
              <a:buNone/>
            </a:pPr>
            <a:endParaRPr lang="en-US" dirty="0" smtClean="0"/>
          </a:p>
          <a:p>
            <a:pPr lvl="2"/>
            <a:endParaRPr lang="en-US" dirty="0" smtClean="0"/>
          </a:p>
          <a:p>
            <a:pPr lvl="1"/>
            <a:r>
              <a:rPr lang="en-US" dirty="0" smtClean="0"/>
              <a:t>To </a:t>
            </a:r>
            <a:r>
              <a:rPr lang="en-US" b="1" dirty="0" smtClean="0"/>
              <a:t>Inform</a:t>
            </a:r>
          </a:p>
          <a:p>
            <a:pPr lvl="2"/>
            <a:r>
              <a:rPr lang="en-US" dirty="0" smtClean="0"/>
              <a:t>Text that </a:t>
            </a:r>
            <a:r>
              <a:rPr lang="en-US" b="1" u="sng" dirty="0" smtClean="0"/>
              <a:t>teaches</a:t>
            </a:r>
            <a:r>
              <a:rPr lang="en-US" dirty="0" smtClean="0"/>
              <a:t>  you about </a:t>
            </a:r>
            <a:r>
              <a:rPr lang="en-US" b="1" u="sng" dirty="0" smtClean="0"/>
              <a:t>history, nature, or science.</a:t>
            </a:r>
          </a:p>
          <a:p>
            <a:pPr lvl="2"/>
            <a:endParaRPr lang="en-US" dirty="0" smtClean="0"/>
          </a:p>
          <a:p>
            <a:pPr lvl="1"/>
            <a:r>
              <a:rPr lang="en-US" dirty="0" smtClean="0"/>
              <a:t>To </a:t>
            </a:r>
            <a:r>
              <a:rPr lang="en-US" b="1" dirty="0" smtClean="0"/>
              <a:t>Entertain</a:t>
            </a:r>
          </a:p>
          <a:p>
            <a:pPr lvl="2"/>
            <a:r>
              <a:rPr lang="en-US" dirty="0" smtClean="0"/>
              <a:t>Text that is easy to </a:t>
            </a:r>
            <a:r>
              <a:rPr lang="en-US" b="1" u="sng" dirty="0" smtClean="0"/>
              <a:t>enjoy</a:t>
            </a:r>
            <a:r>
              <a:rPr lang="en-US" dirty="0" smtClean="0"/>
              <a:t> and understand that is about something people do for fun. Usually the </a:t>
            </a:r>
            <a:r>
              <a:rPr lang="en-US" b="1" u="sng" dirty="0" smtClean="0"/>
              <a:t>topic is a hobby</a:t>
            </a:r>
            <a:r>
              <a:rPr lang="en-US" dirty="0" smtClean="0"/>
              <a:t>.</a:t>
            </a:r>
            <a:endParaRPr lang="en-US" dirty="0"/>
          </a:p>
        </p:txBody>
      </p:sp>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Pop Quiz #1</a:t>
            </a:r>
            <a:endParaRPr lang="en-US" dirty="0"/>
          </a:p>
        </p:txBody>
      </p:sp>
      <p:sp>
        <p:nvSpPr>
          <p:cNvPr id="3" name="Content Placeholder 2"/>
          <p:cNvSpPr>
            <a:spLocks noGrp="1"/>
          </p:cNvSpPr>
          <p:nvPr>
            <p:ph idx="1"/>
          </p:nvPr>
        </p:nvSpPr>
        <p:spPr/>
        <p:txBody>
          <a:bodyPr>
            <a:normAutofit/>
          </a:bodyPr>
          <a:lstStyle/>
          <a:p>
            <a:pPr>
              <a:buNone/>
            </a:pPr>
            <a:r>
              <a:rPr lang="en-US" dirty="0" smtClean="0"/>
              <a:t>“Dinosaurs had adaptations which helped make them successful. They had an upright posture, with the legs underneath the body. This transformed their whole life-style. There were other features. Some of the smaller dinosaurs had feathers, and were probably warm-blooded.”</a:t>
            </a:r>
          </a:p>
          <a:p>
            <a:endParaRPr lang="en-US" dirty="0" smtClean="0"/>
          </a:p>
          <a:p>
            <a:endParaRPr lang="en-US" dirty="0"/>
          </a:p>
        </p:txBody>
      </p:sp>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Persuade – Inform – Entertain? </a:t>
            </a:r>
            <a:endParaRPr lang="en-US" dirty="0"/>
          </a:p>
        </p:txBody>
      </p:sp>
      <p:pic>
        <p:nvPicPr>
          <p:cNvPr id="4" name="Content Placeholder 3" descr="dinoskel.gif"/>
          <p:cNvPicPr>
            <a:picLocks noGrp="1" noChangeAspect="1"/>
          </p:cNvPicPr>
          <p:nvPr>
            <p:ph idx="1"/>
          </p:nvPr>
        </p:nvPicPr>
        <p:blipFill>
          <a:blip r:embed="rId2" cstate="print"/>
          <a:stretch>
            <a:fillRect/>
          </a:stretch>
        </p:blipFill>
        <p:spPr>
          <a:xfrm>
            <a:off x="304800" y="2133600"/>
            <a:ext cx="4182618" cy="4625975"/>
          </a:xfrm>
          <a:scene3d>
            <a:camera prst="orthographicFront">
              <a:rot lat="0" lon="10799999" rev="0"/>
            </a:camera>
            <a:lightRig rig="threePt" dir="t"/>
          </a:scene3d>
        </p:spPr>
      </p:pic>
      <p:sp>
        <p:nvSpPr>
          <p:cNvPr id="5" name="Rounded Rectangular Callout 4"/>
          <p:cNvSpPr/>
          <p:nvPr/>
        </p:nvSpPr>
        <p:spPr>
          <a:xfrm>
            <a:off x="4953000" y="2209800"/>
            <a:ext cx="3429000" cy="1524000"/>
          </a:xfrm>
          <a:prstGeom prst="wedgeRoundRectCallout">
            <a:avLst>
              <a:gd name="adj1" fmla="val -68823"/>
              <a:gd name="adj2" fmla="val -2140"/>
              <a:gd name="adj3" fmla="val 16667"/>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7200" dirty="0" smtClean="0"/>
              <a:t>Inform.</a:t>
            </a:r>
            <a:endParaRPr lang="en-US" sz="7200"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3876</TotalTime>
  <Words>2444</Words>
  <Application>Microsoft Office PowerPoint</Application>
  <PresentationFormat>On-screen Show (4:3)</PresentationFormat>
  <Paragraphs>299</Paragraphs>
  <Slides>48</Slides>
  <Notes>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Module</vt:lpstr>
      <vt:lpstr>Reading: Nonfiction</vt:lpstr>
      <vt:lpstr>Learning Targets</vt:lpstr>
      <vt:lpstr>Fiction Vs. Nonfiction</vt:lpstr>
      <vt:lpstr>What is Nonfiction? </vt:lpstr>
      <vt:lpstr>Today’s Goal</vt:lpstr>
      <vt:lpstr>Author’s Purpose</vt:lpstr>
      <vt:lpstr>Author’s Purpose</vt:lpstr>
      <vt:lpstr>P.I.E Pop Quiz #1</vt:lpstr>
      <vt:lpstr>Persuade – Inform – Entertain? </vt:lpstr>
      <vt:lpstr>P.I.E Pop Quiz #2</vt:lpstr>
      <vt:lpstr>Persuade – Inform – Entertain? </vt:lpstr>
      <vt:lpstr>P.I.E Pop Quiz #3</vt:lpstr>
      <vt:lpstr>Persuade – Inform – Entertain? </vt:lpstr>
      <vt:lpstr>More P.I.E.?</vt:lpstr>
      <vt:lpstr>Example: Instruct</vt:lpstr>
      <vt:lpstr>Today’s Goal</vt:lpstr>
      <vt:lpstr>Author’s Point of View</vt:lpstr>
      <vt:lpstr>Author’s Point of View</vt:lpstr>
      <vt:lpstr> What is the author's P.O.V. on all day kindergarten?  What clues told you? </vt:lpstr>
      <vt:lpstr>Author’s Point of View</vt:lpstr>
      <vt:lpstr> What is the author's P.O.V. on all day kindergarten?  What clues told you?  </vt:lpstr>
      <vt:lpstr>Author’s Point of View</vt:lpstr>
      <vt:lpstr>Learning Target</vt:lpstr>
      <vt:lpstr>Summarize</vt:lpstr>
      <vt:lpstr>Why is summarizing non-fiction important?</vt:lpstr>
      <vt:lpstr>Summarizing</vt:lpstr>
      <vt:lpstr>Summarizing </vt:lpstr>
      <vt:lpstr>Identify This Article</vt:lpstr>
      <vt:lpstr>Summarizing</vt:lpstr>
      <vt:lpstr>What is the Purpose?</vt:lpstr>
      <vt:lpstr>Summarizing</vt:lpstr>
      <vt:lpstr>Summarizing</vt:lpstr>
      <vt:lpstr>Summarizing</vt:lpstr>
      <vt:lpstr>Topic Sentence</vt:lpstr>
      <vt:lpstr>Summarizing</vt:lpstr>
      <vt:lpstr>Highlight or write down sections that support the thesis.</vt:lpstr>
      <vt:lpstr>Summarizing</vt:lpstr>
      <vt:lpstr>Learning Target</vt:lpstr>
      <vt:lpstr>Titles and Subheadings</vt:lpstr>
      <vt:lpstr>Captions</vt:lpstr>
      <vt:lpstr>Text (Bold, Color, &amp; Italics)</vt:lpstr>
      <vt:lpstr>Table of Contents</vt:lpstr>
      <vt:lpstr>Maps</vt:lpstr>
      <vt:lpstr>Diagrams</vt:lpstr>
      <vt:lpstr>Tables</vt:lpstr>
      <vt:lpstr>Timelines</vt:lpstr>
      <vt:lpstr>Glossary</vt:lpstr>
      <vt:lpstr>Index</vt:lpstr>
    </vt:vector>
  </TitlesOfParts>
  <Company>Seattle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Nonfiction</dc:title>
  <dc:creator>SSD</dc:creator>
  <cp:lastModifiedBy>DefaultUser</cp:lastModifiedBy>
  <cp:revision>276</cp:revision>
  <dcterms:created xsi:type="dcterms:W3CDTF">2012-12-02T21:13:33Z</dcterms:created>
  <dcterms:modified xsi:type="dcterms:W3CDTF">2015-09-15T14:06:22Z</dcterms:modified>
</cp:coreProperties>
</file>