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10"/>
  </p:handoutMasterIdLst>
  <p:sldIdLst>
    <p:sldId id="256" r:id="rId2"/>
    <p:sldId id="257" r:id="rId3"/>
    <p:sldId id="258" r:id="rId4"/>
    <p:sldId id="259" r:id="rId5"/>
    <p:sldId id="261" r:id="rId6"/>
    <p:sldId id="262" r:id="rId7"/>
    <p:sldId id="264"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105" d="100"/>
          <a:sy n="105" d="100"/>
        </p:scale>
        <p:origin x="120" y="2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9BA2220-FD60-4DF5-A83C-7966E0F9FC9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1C8CF4D2-4270-42B5-9940-CCF11CE0E81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5862B28-55A8-4E9A-9A66-8F3432402779}" type="datetimeFigureOut">
              <a:rPr lang="en-US" smtClean="0"/>
              <a:t>12/11/2017</a:t>
            </a:fld>
            <a:endParaRPr lang="en-US"/>
          </a:p>
        </p:txBody>
      </p:sp>
      <p:sp>
        <p:nvSpPr>
          <p:cNvPr id="4" name="Footer Placeholder 3">
            <a:extLst>
              <a:ext uri="{FF2B5EF4-FFF2-40B4-BE49-F238E27FC236}">
                <a16:creationId xmlns:a16="http://schemas.microsoft.com/office/drawing/2014/main" id="{DF409B76-B925-49D1-9B21-2D8D6303CD3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E8963281-144B-47E0-83FF-9E9DBE2F11F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CA2AA4D-140A-4359-9433-95BCFE0629C2}" type="slidenum">
              <a:rPr lang="en-US" smtClean="0"/>
              <a:t>‹#›</a:t>
            </a:fld>
            <a:endParaRPr lang="en-US"/>
          </a:p>
        </p:txBody>
      </p:sp>
    </p:spTree>
    <p:extLst>
      <p:ext uri="{BB962C8B-B14F-4D97-AF65-F5344CB8AC3E}">
        <p14:creationId xmlns:p14="http://schemas.microsoft.com/office/powerpoint/2010/main" val="349142086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12/11/2017</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12/11/2017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12/11/2017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12/11/2017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12/11/2017</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12/11/2017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12/11/2017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12/11/2017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12/11/2017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12/11/2017</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12/11/2017</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12/11/2017</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800" dirty="0"/>
              <a:t>Activity 2.9: Gathering evidence– Bringing it all together</a:t>
            </a:r>
          </a:p>
        </p:txBody>
      </p:sp>
      <p:sp>
        <p:nvSpPr>
          <p:cNvPr id="3" name="Subtitle 2"/>
          <p:cNvSpPr>
            <a:spLocks noGrp="1"/>
          </p:cNvSpPr>
          <p:nvPr>
            <p:ph type="subTitle" idx="1"/>
          </p:nvPr>
        </p:nvSpPr>
        <p:spPr/>
        <p:txBody>
          <a:bodyPr/>
          <a:lstStyle/>
          <a:p>
            <a:r>
              <a:rPr lang="en-US" dirty="0"/>
              <a:t>7</a:t>
            </a:r>
            <a:r>
              <a:rPr lang="en-US" baseline="30000" dirty="0"/>
              <a:t>th</a:t>
            </a:r>
            <a:r>
              <a:rPr lang="en-US" dirty="0"/>
              <a:t> Grade Springboard</a:t>
            </a:r>
          </a:p>
        </p:txBody>
      </p:sp>
    </p:spTree>
    <p:extLst>
      <p:ext uri="{BB962C8B-B14F-4D97-AF65-F5344CB8AC3E}">
        <p14:creationId xmlns:p14="http://schemas.microsoft.com/office/powerpoint/2010/main" val="1270126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targets</a:t>
            </a:r>
          </a:p>
        </p:txBody>
      </p:sp>
      <p:sp>
        <p:nvSpPr>
          <p:cNvPr id="3" name="Content Placeholder 2"/>
          <p:cNvSpPr>
            <a:spLocks noGrp="1"/>
          </p:cNvSpPr>
          <p:nvPr>
            <p:ph idx="1"/>
          </p:nvPr>
        </p:nvSpPr>
        <p:spPr/>
        <p:txBody>
          <a:bodyPr/>
          <a:lstStyle/>
          <a:p>
            <a:r>
              <a:rPr lang="en-US" sz="3200" dirty="0"/>
              <a:t>I can apply planning and organization to ensure purpose and audience are addressed in writing. </a:t>
            </a:r>
          </a:p>
          <a:p>
            <a:pPr marL="0" indent="0">
              <a:buNone/>
            </a:pPr>
            <a:endParaRPr lang="en-US" sz="3200" dirty="0"/>
          </a:p>
          <a:p>
            <a:r>
              <a:rPr lang="en-US" sz="3200" strike="sngStrike" dirty="0"/>
              <a:t>I can write a conclusion for an explanatory essay.</a:t>
            </a:r>
          </a:p>
          <a:p>
            <a:endParaRPr lang="en-US" dirty="0"/>
          </a:p>
        </p:txBody>
      </p:sp>
    </p:spTree>
    <p:extLst>
      <p:ext uri="{BB962C8B-B14F-4D97-AF65-F5344CB8AC3E}">
        <p14:creationId xmlns:p14="http://schemas.microsoft.com/office/powerpoint/2010/main" val="2272698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1248" y="382385"/>
            <a:ext cx="10853928" cy="870343"/>
          </a:xfrm>
        </p:spPr>
        <p:txBody>
          <a:bodyPr>
            <a:normAutofit/>
          </a:bodyPr>
          <a:lstStyle/>
          <a:p>
            <a:r>
              <a:rPr lang="en-US" sz="4400" dirty="0"/>
              <a:t>Characteristics of expository writing</a:t>
            </a:r>
          </a:p>
        </p:txBody>
      </p:sp>
      <p:sp>
        <p:nvSpPr>
          <p:cNvPr id="3" name="Content Placeholder 2"/>
          <p:cNvSpPr>
            <a:spLocks noGrp="1"/>
          </p:cNvSpPr>
          <p:nvPr>
            <p:ph idx="1"/>
          </p:nvPr>
        </p:nvSpPr>
        <p:spPr>
          <a:xfrm>
            <a:off x="960120" y="1033273"/>
            <a:ext cx="10881360" cy="5678424"/>
          </a:xfrm>
        </p:spPr>
        <p:txBody>
          <a:bodyPr/>
          <a:lstStyle/>
          <a:p>
            <a:pPr marL="0" indent="0">
              <a:buNone/>
            </a:pPr>
            <a:r>
              <a:rPr lang="en-US" sz="2400" dirty="0"/>
              <a:t>You</a:t>
            </a:r>
            <a:r>
              <a:rPr lang="en-US" dirty="0"/>
              <a:t> </a:t>
            </a:r>
            <a:r>
              <a:rPr lang="en-US" sz="2400" dirty="0"/>
              <a:t>learned about the structure of an expository paragraph in Activities 2.4 and 2.5. The characteristics of this writing mode must be expanded to create an expository essay so that each paragraph contains the following:</a:t>
            </a:r>
          </a:p>
          <a:p>
            <a:pPr marL="0" indent="0">
              <a:buNone/>
            </a:pPr>
            <a:endParaRPr lang="en-US" sz="2400" dirty="0"/>
          </a:p>
          <a:p>
            <a:r>
              <a:rPr lang="en-US" sz="2400" b="1" dirty="0"/>
              <a:t>Topic Sentence </a:t>
            </a:r>
            <a:r>
              <a:rPr lang="en-US" sz="2400" dirty="0"/>
              <a:t>that presents a topic and the writer’s claim or position about the topic in relation to the thesis.</a:t>
            </a:r>
          </a:p>
          <a:p>
            <a:r>
              <a:rPr lang="en-US" sz="2400" b="1" dirty="0"/>
              <a:t>Transitions</a:t>
            </a:r>
            <a:r>
              <a:rPr lang="en-US" sz="2400" dirty="0"/>
              <a:t> to connect ideas (see green handout).</a:t>
            </a:r>
          </a:p>
          <a:p>
            <a:r>
              <a:rPr lang="en-US" sz="2400" b="1" dirty="0"/>
              <a:t>Supporting information </a:t>
            </a:r>
            <a:r>
              <a:rPr lang="en-US" sz="2400" dirty="0"/>
              <a:t>that includes specific and relevant to the  facts and details that are </a:t>
            </a:r>
            <a:r>
              <a:rPr lang="en-US" sz="2400" b="1" dirty="0"/>
              <a:t>valid </a:t>
            </a:r>
            <a:r>
              <a:rPr lang="en-US" sz="2400" dirty="0"/>
              <a:t>for the topic.</a:t>
            </a:r>
          </a:p>
          <a:p>
            <a:r>
              <a:rPr lang="en-US" sz="2400" b="1" dirty="0"/>
              <a:t>Commentary </a:t>
            </a:r>
            <a:r>
              <a:rPr lang="en-US" sz="2400" dirty="0"/>
              <a:t>that explains how the detail is relevant to the topic sentence.</a:t>
            </a:r>
          </a:p>
          <a:p>
            <a:r>
              <a:rPr lang="en-US" sz="2400" b="1" dirty="0"/>
              <a:t>Concluding Statement, </a:t>
            </a:r>
            <a:r>
              <a:rPr lang="en-US" sz="2400" dirty="0"/>
              <a:t>a final piece of commentary (</a:t>
            </a:r>
            <a:r>
              <a:rPr lang="en-US" sz="2400" i="1" dirty="0"/>
              <a:t>as a result, overall, in conclusion</a:t>
            </a:r>
            <a:r>
              <a:rPr lang="en-US" sz="2400" dirty="0"/>
              <a:t>), that supports the explanation. The concluding sentence bring a sense of closure to the paragraph and essay.</a:t>
            </a:r>
            <a:endParaRPr lang="en-US" sz="2400" b="1" dirty="0"/>
          </a:p>
        </p:txBody>
      </p:sp>
    </p:spTree>
    <p:extLst>
      <p:ext uri="{BB962C8B-B14F-4D97-AF65-F5344CB8AC3E}">
        <p14:creationId xmlns:p14="http://schemas.microsoft.com/office/powerpoint/2010/main" val="7021820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Outlining ideas</a:t>
            </a:r>
          </a:p>
        </p:txBody>
      </p:sp>
      <p:sp>
        <p:nvSpPr>
          <p:cNvPr id="3" name="Content Placeholder 2"/>
          <p:cNvSpPr>
            <a:spLocks noGrp="1"/>
          </p:cNvSpPr>
          <p:nvPr>
            <p:ph idx="1"/>
          </p:nvPr>
        </p:nvSpPr>
        <p:spPr>
          <a:xfrm>
            <a:off x="960120" y="1271016"/>
            <a:ext cx="10469880" cy="5449823"/>
          </a:xfrm>
        </p:spPr>
        <p:txBody>
          <a:bodyPr>
            <a:normAutofit/>
          </a:bodyPr>
          <a:lstStyle/>
          <a:p>
            <a:pPr marL="0" indent="0">
              <a:buNone/>
            </a:pPr>
            <a:r>
              <a:rPr lang="en-US" sz="2800" dirty="0"/>
              <a:t>Many writers find it helpful to create an outline of their ideas prior to drafting an essay. You might use the following format to outline your ideas to share the information from your research question(s): </a:t>
            </a:r>
          </a:p>
          <a:p>
            <a:pPr marL="0" indent="0">
              <a:buNone/>
            </a:pPr>
            <a:endParaRPr lang="en-US" sz="2800" dirty="0"/>
          </a:p>
          <a:p>
            <a:pPr marL="0" indent="0">
              <a:buNone/>
            </a:pPr>
            <a:r>
              <a:rPr lang="en-US" sz="2800" dirty="0"/>
              <a:t>Marketing to Youth</a:t>
            </a:r>
          </a:p>
          <a:p>
            <a:pPr marL="0" indent="0">
              <a:buNone/>
            </a:pPr>
            <a:r>
              <a:rPr lang="en-US" sz="2800" dirty="0"/>
              <a:t>I: Introduction/Thesis Statement That Answers the Prompt</a:t>
            </a:r>
          </a:p>
          <a:p>
            <a:pPr marL="0" indent="0">
              <a:buNone/>
            </a:pPr>
            <a:r>
              <a:rPr lang="en-US" sz="2800" dirty="0"/>
              <a:t>II: Body Paragraphs (with examples and information to support the main idea of the thesis) that includes the following</a:t>
            </a:r>
          </a:p>
          <a:p>
            <a:pPr marL="0" indent="0">
              <a:buNone/>
            </a:pPr>
            <a:r>
              <a:rPr lang="en-US" sz="2800" dirty="0"/>
              <a:t>	a. Evidence and Commentary in Each Paragraph</a:t>
            </a:r>
          </a:p>
          <a:p>
            <a:pPr marL="0" indent="0">
              <a:buNone/>
            </a:pPr>
            <a:r>
              <a:rPr lang="en-US" sz="2800" dirty="0"/>
              <a:t>III: Concluding Statement</a:t>
            </a:r>
          </a:p>
        </p:txBody>
      </p:sp>
    </p:spTree>
    <p:extLst>
      <p:ext uri="{BB962C8B-B14F-4D97-AF65-F5344CB8AC3E}">
        <p14:creationId xmlns:p14="http://schemas.microsoft.com/office/powerpoint/2010/main" val="25969211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8680" y="278296"/>
            <a:ext cx="11005268" cy="6433399"/>
          </a:xfrm>
        </p:spPr>
        <p:txBody>
          <a:bodyPr/>
          <a:lstStyle/>
          <a:p>
            <a:pPr marL="0" indent="0">
              <a:buNone/>
            </a:pPr>
            <a:r>
              <a:rPr lang="en-US" dirty="0"/>
              <a:t>1.) In this part of the unit, you have read several texts on marketing to young people, viewed a documentary film, and had numerous discussions about the topic. Using the information from these sources, create an outline for an expository essay about this topic.</a:t>
            </a:r>
          </a:p>
          <a:p>
            <a:pPr marL="0" indent="0">
              <a:buNone/>
            </a:pPr>
            <a:r>
              <a:rPr lang="en-US" b="1" dirty="0"/>
              <a:t>I. Introduction</a:t>
            </a:r>
          </a:p>
          <a:p>
            <a:pPr marL="800100" lvl="1" indent="-342900">
              <a:buAutoNum type="alphaLcPeriod"/>
            </a:pPr>
            <a:r>
              <a:rPr lang="en-US" dirty="0"/>
              <a:t>Hook</a:t>
            </a:r>
          </a:p>
          <a:p>
            <a:pPr marL="800100" lvl="1" indent="-342900">
              <a:buAutoNum type="alphaLcPeriod"/>
            </a:pPr>
            <a:r>
              <a:rPr lang="en-US" dirty="0"/>
              <a:t>Bridge</a:t>
            </a:r>
          </a:p>
          <a:p>
            <a:pPr marL="457200" lvl="1" indent="0">
              <a:buNone/>
            </a:pPr>
            <a:r>
              <a:rPr lang="en-US" dirty="0"/>
              <a:t>b. Thesis (one sentence summary of your body paragraphs)</a:t>
            </a:r>
          </a:p>
          <a:p>
            <a:pPr marL="457200" lvl="1" indent="0">
              <a:buNone/>
            </a:pPr>
            <a:r>
              <a:rPr lang="en-US" dirty="0"/>
              <a:t>	- Marketing influences the lives of youth because ____________, ______________, and ___________. </a:t>
            </a:r>
          </a:p>
          <a:p>
            <a:pPr marL="0" indent="0">
              <a:buNone/>
            </a:pPr>
            <a:r>
              <a:rPr lang="en-US" b="1" dirty="0"/>
              <a:t>II. Body Paragraphs</a:t>
            </a:r>
          </a:p>
          <a:p>
            <a:pPr marL="800100" lvl="1" indent="-342900">
              <a:buAutoNum type="alphaLcPeriod"/>
            </a:pPr>
            <a:r>
              <a:rPr lang="en-US" dirty="0"/>
              <a:t>Topic Sentence (introduces the topic of the paragraph)</a:t>
            </a:r>
          </a:p>
          <a:p>
            <a:pPr marL="800100" lvl="1" indent="-342900">
              <a:buAutoNum type="alphaLcPeriod"/>
            </a:pPr>
            <a:r>
              <a:rPr lang="en-US" dirty="0"/>
              <a:t>Evidence</a:t>
            </a:r>
          </a:p>
          <a:p>
            <a:pPr marL="800100" lvl="1" indent="-342900">
              <a:buAutoNum type="alphaLcPeriod"/>
            </a:pPr>
            <a:r>
              <a:rPr lang="en-US" dirty="0"/>
              <a:t>Commentary</a:t>
            </a:r>
          </a:p>
          <a:p>
            <a:pPr marL="800100" lvl="1" indent="-342900">
              <a:buAutoNum type="alphaLcPeriod"/>
            </a:pPr>
            <a:r>
              <a:rPr lang="en-US" dirty="0"/>
              <a:t>Concluding Sentence</a:t>
            </a:r>
          </a:p>
          <a:p>
            <a:pPr marL="0" indent="0">
              <a:buNone/>
            </a:pPr>
            <a:r>
              <a:rPr lang="en-US" b="1" dirty="0"/>
              <a:t>III. Conclusion</a:t>
            </a:r>
          </a:p>
          <a:p>
            <a:pPr marL="800100" lvl="1" indent="-342900">
              <a:buAutoNum type="alphaLcPeriod"/>
            </a:pPr>
            <a:r>
              <a:rPr lang="en-US" dirty="0"/>
              <a:t>Do not introduce new information</a:t>
            </a:r>
          </a:p>
          <a:p>
            <a:pPr marL="800100" lvl="1" indent="-342900">
              <a:buAutoNum type="alphaLcPeriod"/>
            </a:pPr>
            <a:r>
              <a:rPr lang="en-US" dirty="0"/>
              <a:t>Connect the larger ideas presented in the essay</a:t>
            </a:r>
          </a:p>
          <a:p>
            <a:pPr marL="1428750" lvl="2" indent="-514350">
              <a:buAutoNum type="romanUcPeriod"/>
            </a:pPr>
            <a:endParaRPr lang="en-US" dirty="0"/>
          </a:p>
          <a:p>
            <a:pPr marL="0" indent="0">
              <a:buNone/>
            </a:pPr>
            <a:endParaRPr lang="en-US" dirty="0"/>
          </a:p>
        </p:txBody>
      </p:sp>
    </p:spTree>
    <p:extLst>
      <p:ext uri="{BB962C8B-B14F-4D97-AF65-F5344CB8AC3E}">
        <p14:creationId xmlns:p14="http://schemas.microsoft.com/office/powerpoint/2010/main" val="4681299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Thesis</a:t>
            </a:r>
          </a:p>
        </p:txBody>
      </p:sp>
      <p:sp>
        <p:nvSpPr>
          <p:cNvPr id="3" name="Content Placeholder 2"/>
          <p:cNvSpPr>
            <a:spLocks noGrp="1"/>
          </p:cNvSpPr>
          <p:nvPr>
            <p:ph idx="1"/>
          </p:nvPr>
        </p:nvSpPr>
        <p:spPr>
          <a:xfrm>
            <a:off x="874643" y="2286001"/>
            <a:ext cx="11105322" cy="3593591"/>
          </a:xfrm>
        </p:spPr>
        <p:txBody>
          <a:bodyPr/>
          <a:lstStyle/>
          <a:p>
            <a:pPr marL="0" indent="0">
              <a:buNone/>
            </a:pPr>
            <a:r>
              <a:rPr lang="en-US" sz="2800" dirty="0"/>
              <a:t>Advertising influences the lives of youth by ____________, ______________, and ___________. </a:t>
            </a:r>
          </a:p>
          <a:p>
            <a:pPr marL="0" indent="0">
              <a:buNone/>
            </a:pPr>
            <a:endParaRPr lang="en-US" sz="2800" dirty="0"/>
          </a:p>
          <a:p>
            <a:pPr marL="0" indent="0">
              <a:buNone/>
            </a:pPr>
            <a:r>
              <a:rPr lang="en-US" sz="2800" dirty="0"/>
              <a:t>** The three reasons listed are what your body paragraphs will be about.</a:t>
            </a:r>
          </a:p>
          <a:p>
            <a:endParaRPr lang="en-US" dirty="0"/>
          </a:p>
        </p:txBody>
      </p:sp>
    </p:spTree>
    <p:extLst>
      <p:ext uri="{BB962C8B-B14F-4D97-AF65-F5344CB8AC3E}">
        <p14:creationId xmlns:p14="http://schemas.microsoft.com/office/powerpoint/2010/main" val="4363504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0F850-6FF7-4728-97F2-BCE58136665B}"/>
              </a:ext>
            </a:extLst>
          </p:cNvPr>
          <p:cNvSpPr>
            <a:spLocks noGrp="1"/>
          </p:cNvSpPr>
          <p:nvPr>
            <p:ph type="title"/>
          </p:nvPr>
        </p:nvSpPr>
        <p:spPr/>
        <p:txBody>
          <a:bodyPr/>
          <a:lstStyle/>
          <a:p>
            <a:r>
              <a:rPr lang="en-US" dirty="0"/>
              <a:t>Notebook</a:t>
            </a:r>
          </a:p>
        </p:txBody>
      </p:sp>
      <p:sp>
        <p:nvSpPr>
          <p:cNvPr id="3" name="Content Placeholder 2">
            <a:extLst>
              <a:ext uri="{FF2B5EF4-FFF2-40B4-BE49-F238E27FC236}">
                <a16:creationId xmlns:a16="http://schemas.microsoft.com/office/drawing/2014/main" id="{C5BC0DD0-2575-478C-B70C-EA482874B801}"/>
              </a:ext>
            </a:extLst>
          </p:cNvPr>
          <p:cNvSpPr>
            <a:spLocks noGrp="1"/>
          </p:cNvSpPr>
          <p:nvPr>
            <p:ph idx="1"/>
          </p:nvPr>
        </p:nvSpPr>
        <p:spPr/>
        <p:txBody>
          <a:bodyPr>
            <a:normAutofit/>
          </a:bodyPr>
          <a:lstStyle/>
          <a:p>
            <a:pPr marL="0" indent="0">
              <a:buNone/>
            </a:pPr>
            <a:r>
              <a:rPr lang="en-US" sz="2800" dirty="0"/>
              <a:t>Date		Top 10 Conclusions About Advertising		pg.</a:t>
            </a:r>
          </a:p>
        </p:txBody>
      </p:sp>
      <p:sp>
        <p:nvSpPr>
          <p:cNvPr id="4" name="Star: 5 Points 3">
            <a:extLst>
              <a:ext uri="{FF2B5EF4-FFF2-40B4-BE49-F238E27FC236}">
                <a16:creationId xmlns:a16="http://schemas.microsoft.com/office/drawing/2014/main" id="{FE85E7A6-AF4F-4DBC-9BF9-04C0373A884F}"/>
              </a:ext>
            </a:extLst>
          </p:cNvPr>
          <p:cNvSpPr/>
          <p:nvPr/>
        </p:nvSpPr>
        <p:spPr>
          <a:xfrm>
            <a:off x="8724900" y="2371725"/>
            <a:ext cx="609600" cy="447675"/>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03951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Drawing conclusions</a:t>
            </a:r>
          </a:p>
        </p:txBody>
      </p:sp>
      <p:sp>
        <p:nvSpPr>
          <p:cNvPr id="3" name="Content Placeholder 2"/>
          <p:cNvSpPr>
            <a:spLocks noGrp="1"/>
          </p:cNvSpPr>
          <p:nvPr>
            <p:ph idx="1"/>
          </p:nvPr>
        </p:nvSpPr>
        <p:spPr>
          <a:xfrm>
            <a:off x="1028700" y="1066801"/>
            <a:ext cx="10401300" cy="5581650"/>
          </a:xfrm>
        </p:spPr>
        <p:txBody>
          <a:bodyPr/>
          <a:lstStyle/>
          <a:p>
            <a:pPr marL="0" indent="0">
              <a:buNone/>
            </a:pPr>
            <a:r>
              <a:rPr lang="en-US" dirty="0"/>
              <a:t>2. Based on your reading about this topic and notes you have taken, what are the top ten opinions or conclusions you have come to as a result of your reading and research? These will help you with writing your essay </a:t>
            </a:r>
            <a:r>
              <a:rPr lang="en-US" b="1" dirty="0"/>
              <a:t>tomorrow</a:t>
            </a:r>
            <a:r>
              <a:rPr lang="en-US" dirty="0"/>
              <a:t>.</a:t>
            </a:r>
          </a:p>
          <a:p>
            <a:r>
              <a:rPr lang="en-US" dirty="0"/>
              <a:t>Advertisers believe teens have money to spend.</a:t>
            </a:r>
          </a:p>
          <a:p>
            <a:r>
              <a:rPr lang="en-US" dirty="0"/>
              <a:t>Advertisers are increasingly targeting the technology habits of teens. </a:t>
            </a:r>
          </a:p>
          <a:p>
            <a:r>
              <a:rPr lang="en-US" dirty="0"/>
              <a:t>Teens are not always conscious of the effects of advertising on their consumption.</a:t>
            </a:r>
          </a:p>
          <a:p>
            <a:r>
              <a:rPr lang="en-US" dirty="0"/>
              <a:t>Advertisers consciously target children.</a:t>
            </a:r>
          </a:p>
          <a:p>
            <a:r>
              <a:rPr lang="en-US" dirty="0"/>
              <a:t>Parents are concerned that their children are being targeted by advertisers.</a:t>
            </a:r>
          </a:p>
          <a:p>
            <a:r>
              <a:rPr lang="en-US" dirty="0"/>
              <a:t>Advertisers use online games to target young consumers.</a:t>
            </a:r>
          </a:p>
          <a:p>
            <a:r>
              <a:rPr lang="en-US" dirty="0"/>
              <a:t>Advertisers believe children have influence over how money is spent in families. </a:t>
            </a:r>
          </a:p>
          <a:p>
            <a:r>
              <a:rPr lang="en-US" dirty="0"/>
              <a:t>Advertising has an effect on health and wellness issues affecting teens.</a:t>
            </a:r>
          </a:p>
          <a:p>
            <a:r>
              <a:rPr lang="en-US" dirty="0"/>
              <a:t>Advertisers use specific appeals/techniques in creating advertisements.</a:t>
            </a:r>
          </a:p>
          <a:p>
            <a:r>
              <a:rPr lang="en-US" dirty="0"/>
              <a:t>The more aware consumers are of the purpose and targeting of advertisements, the more they can make better consumer choices.</a:t>
            </a:r>
          </a:p>
        </p:txBody>
      </p:sp>
    </p:spTree>
    <p:extLst>
      <p:ext uri="{BB962C8B-B14F-4D97-AF65-F5344CB8AC3E}">
        <p14:creationId xmlns:p14="http://schemas.microsoft.com/office/powerpoint/2010/main" val="3860597456"/>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0B082E"/>
      </a:dk2>
      <a:lt2>
        <a:srgbClr val="F3F3F2"/>
      </a:lt2>
      <a:accent1>
        <a:srgbClr val="62B4C6"/>
      </a:accent1>
      <a:accent2>
        <a:srgbClr val="1B376E"/>
      </a:accent2>
      <a:accent3>
        <a:srgbClr val="9EBE55"/>
      </a:accent3>
      <a:accent4>
        <a:srgbClr val="C65E5E"/>
      </a:accent4>
      <a:accent5>
        <a:srgbClr val="D3BA55"/>
      </a:accent5>
      <a:accent6>
        <a:srgbClr val="96648A"/>
      </a:accent6>
      <a:hlink>
        <a:srgbClr val="62B4C6"/>
      </a:hlink>
      <a:folHlink>
        <a:srgbClr val="96648A"/>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D71F8F05-6246-47AF-9E68-E57F6C93F79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TM10001106[[fn=Badge]]</Template>
  <TotalTime>541</TotalTime>
  <Words>516</Words>
  <Application>Microsoft Office PowerPoint</Application>
  <PresentationFormat>Widescreen</PresentationFormat>
  <Paragraphs>54</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Gill Sans MT</vt:lpstr>
      <vt:lpstr>Impact</vt:lpstr>
      <vt:lpstr>Badge</vt:lpstr>
      <vt:lpstr>Activity 2.9: Gathering evidence– Bringing it all together</vt:lpstr>
      <vt:lpstr>Learning targets</vt:lpstr>
      <vt:lpstr>Characteristics of expository writing</vt:lpstr>
      <vt:lpstr>Outlining ideas</vt:lpstr>
      <vt:lpstr>PowerPoint Presentation</vt:lpstr>
      <vt:lpstr>Thesis</vt:lpstr>
      <vt:lpstr>Notebook</vt:lpstr>
      <vt:lpstr>Drawing conclusions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Activity 2.10: Gathering</dc:title>
  <dc:creator>Maddie Kernan</dc:creator>
  <cp:lastModifiedBy>Maddie Kernan</cp:lastModifiedBy>
  <cp:revision>11</cp:revision>
  <cp:lastPrinted>2017-12-11T21:15:18Z</cp:lastPrinted>
  <dcterms:created xsi:type="dcterms:W3CDTF">2017-03-24T14:39:44Z</dcterms:created>
  <dcterms:modified xsi:type="dcterms:W3CDTF">2017-12-11T22:16:39Z</dcterms:modified>
</cp:coreProperties>
</file>