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20"/>
  </p:handoutMasterIdLst>
  <p:sldIdLst>
    <p:sldId id="256" r:id="rId2"/>
    <p:sldId id="257" r:id="rId3"/>
    <p:sldId id="258" r:id="rId4"/>
    <p:sldId id="259" r:id="rId5"/>
    <p:sldId id="267" r:id="rId6"/>
    <p:sldId id="260" r:id="rId7"/>
    <p:sldId id="261" r:id="rId8"/>
    <p:sldId id="266" r:id="rId9"/>
    <p:sldId id="268" r:id="rId10"/>
    <p:sldId id="262" r:id="rId11"/>
    <p:sldId id="269" r:id="rId12"/>
    <p:sldId id="263" r:id="rId13"/>
    <p:sldId id="271" r:id="rId14"/>
    <p:sldId id="270" r:id="rId15"/>
    <p:sldId id="273" r:id="rId16"/>
    <p:sldId id="274" r:id="rId17"/>
    <p:sldId id="272" r:id="rId18"/>
    <p:sldId id="275"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1" autoAdjust="0"/>
    <p:restoredTop sz="94660"/>
  </p:normalViewPr>
  <p:slideViewPr>
    <p:cSldViewPr snapToGrid="0">
      <p:cViewPr varScale="1">
        <p:scale>
          <a:sx n="100" d="100"/>
          <a:sy n="100" d="100"/>
        </p:scale>
        <p:origin x="78" y="1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7541F7C-B460-4AF0-9D9A-0A2CE0AF274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B543EF08-BE91-4B36-84E3-A018D40BC36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F02C50B-4B65-4A95-9F3B-B3CDC6E452FC}" type="datetimeFigureOut">
              <a:rPr lang="en-US" smtClean="0"/>
              <a:t>12/5/2017</a:t>
            </a:fld>
            <a:endParaRPr lang="en-US"/>
          </a:p>
        </p:txBody>
      </p:sp>
      <p:sp>
        <p:nvSpPr>
          <p:cNvPr id="4" name="Footer Placeholder 3">
            <a:extLst>
              <a:ext uri="{FF2B5EF4-FFF2-40B4-BE49-F238E27FC236}">
                <a16:creationId xmlns:a16="http://schemas.microsoft.com/office/drawing/2014/main" id="{576C3020-C049-4087-8228-E2696D806A0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93684DBC-FEE1-4558-94ED-DB269BDB471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9211D42-7171-4154-88F4-4AB4D17AB7A1}" type="slidenum">
              <a:rPr lang="en-US" smtClean="0"/>
              <a:t>‹#›</a:t>
            </a:fld>
            <a:endParaRPr lang="en-US"/>
          </a:p>
        </p:txBody>
      </p:sp>
    </p:spTree>
    <p:extLst>
      <p:ext uri="{BB962C8B-B14F-4D97-AF65-F5344CB8AC3E}">
        <p14:creationId xmlns:p14="http://schemas.microsoft.com/office/powerpoint/2010/main" val="378681873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12/5/2017</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12/5/2017</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12/5/2017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12/5/2017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12/5/2017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12/5/2017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12/5/2017</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12/5/2017</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12/5/2017</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7200" dirty="0"/>
              <a:t>Activity 2.8: Gathering evidence from news articles</a:t>
            </a:r>
          </a:p>
        </p:txBody>
      </p:sp>
      <p:sp>
        <p:nvSpPr>
          <p:cNvPr id="3" name="Subtitle 2"/>
          <p:cNvSpPr>
            <a:spLocks noGrp="1"/>
          </p:cNvSpPr>
          <p:nvPr>
            <p:ph type="subTitle" idx="1"/>
          </p:nvPr>
        </p:nvSpPr>
        <p:spPr/>
        <p:txBody>
          <a:bodyPr/>
          <a:lstStyle/>
          <a:p>
            <a:r>
              <a:rPr lang="en-US" dirty="0"/>
              <a:t>7</a:t>
            </a:r>
            <a:r>
              <a:rPr lang="en-US" baseline="30000" dirty="0"/>
              <a:t>th</a:t>
            </a:r>
            <a:r>
              <a:rPr lang="en-US" dirty="0"/>
              <a:t> Grade springboard</a:t>
            </a:r>
          </a:p>
        </p:txBody>
      </p:sp>
    </p:spTree>
    <p:extLst>
      <p:ext uri="{BB962C8B-B14F-4D97-AF65-F5344CB8AC3E}">
        <p14:creationId xmlns:p14="http://schemas.microsoft.com/office/powerpoint/2010/main" val="732321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Craft and structure</a:t>
            </a:r>
          </a:p>
        </p:txBody>
      </p:sp>
      <p:sp>
        <p:nvSpPr>
          <p:cNvPr id="3" name="Content Placeholder 2"/>
          <p:cNvSpPr>
            <a:spLocks noGrp="1"/>
          </p:cNvSpPr>
          <p:nvPr>
            <p:ph idx="1"/>
          </p:nvPr>
        </p:nvSpPr>
        <p:spPr/>
        <p:txBody>
          <a:bodyPr>
            <a:normAutofit/>
          </a:bodyPr>
          <a:lstStyle/>
          <a:p>
            <a:pPr marL="0" indent="0">
              <a:buNone/>
            </a:pPr>
            <a:r>
              <a:rPr lang="en-US" sz="3200" dirty="0"/>
              <a:t>5. What is meant by the phrase “think like a mom, see like a kid”? </a:t>
            </a:r>
          </a:p>
          <a:p>
            <a:r>
              <a:rPr lang="en-US" sz="3200" dirty="0"/>
              <a:t>The phrase suggests that is useful to think like a parent who doesn’t want his or her child to be manipulated, but see like a kid who just wants to play and be entertained.</a:t>
            </a:r>
          </a:p>
        </p:txBody>
      </p:sp>
    </p:spTree>
    <p:extLst>
      <p:ext uri="{BB962C8B-B14F-4D97-AF65-F5344CB8AC3E}">
        <p14:creationId xmlns:p14="http://schemas.microsoft.com/office/powerpoint/2010/main" val="1700639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5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idea and details</a:t>
            </a:r>
          </a:p>
        </p:txBody>
      </p:sp>
      <p:sp>
        <p:nvSpPr>
          <p:cNvPr id="3" name="Content Placeholder 2"/>
          <p:cNvSpPr>
            <a:spLocks noGrp="1"/>
          </p:cNvSpPr>
          <p:nvPr>
            <p:ph idx="1"/>
          </p:nvPr>
        </p:nvSpPr>
        <p:spPr/>
        <p:txBody>
          <a:bodyPr>
            <a:normAutofit/>
          </a:bodyPr>
          <a:lstStyle/>
          <a:p>
            <a:pPr marL="0" indent="0">
              <a:buNone/>
            </a:pPr>
            <a:r>
              <a:rPr lang="en-US" sz="3200" dirty="0"/>
              <a:t>6. In chunk 7, Alex </a:t>
            </a:r>
            <a:r>
              <a:rPr lang="en-US" sz="3200" dirty="0" err="1"/>
              <a:t>Bogusky</a:t>
            </a:r>
            <a:r>
              <a:rPr lang="en-US" sz="3200" dirty="0"/>
              <a:t> is quoted as saying a lot of good things would happen if everyone stopped marketing to children. Based on information present in the text, what might be some of the results of not marketing to kids?</a:t>
            </a:r>
          </a:p>
          <a:p>
            <a:r>
              <a:rPr lang="en-US" sz="3200" dirty="0"/>
              <a:t>Children and their parents will spend less money. They may also be healthier and eat less junk food.</a:t>
            </a:r>
          </a:p>
        </p:txBody>
      </p:sp>
    </p:spTree>
    <p:extLst>
      <p:ext uri="{BB962C8B-B14F-4D97-AF65-F5344CB8AC3E}">
        <p14:creationId xmlns:p14="http://schemas.microsoft.com/office/powerpoint/2010/main" val="2516474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5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Working from the text</a:t>
            </a:r>
          </a:p>
        </p:txBody>
      </p:sp>
      <p:sp>
        <p:nvSpPr>
          <p:cNvPr id="3" name="Content Placeholder 2"/>
          <p:cNvSpPr>
            <a:spLocks noGrp="1"/>
          </p:cNvSpPr>
          <p:nvPr>
            <p:ph idx="1"/>
          </p:nvPr>
        </p:nvSpPr>
        <p:spPr>
          <a:xfrm>
            <a:off x="1066800" y="1400175"/>
            <a:ext cx="10363200" cy="4479417"/>
          </a:xfrm>
        </p:spPr>
        <p:txBody>
          <a:bodyPr>
            <a:noAutofit/>
          </a:bodyPr>
          <a:lstStyle/>
          <a:p>
            <a:pPr marL="0" indent="0">
              <a:buNone/>
            </a:pPr>
            <a:r>
              <a:rPr lang="en-US" sz="2800" dirty="0"/>
              <a:t>7. Revisit the text and mark it by stopping, thinking, and writing a response for each chunk of the text in the margin. You annotations (written responses) may include: </a:t>
            </a:r>
          </a:p>
          <a:p>
            <a:r>
              <a:rPr lang="en-US" sz="2800" dirty="0"/>
              <a:t>Connection (text to self/text/world)</a:t>
            </a:r>
          </a:p>
          <a:p>
            <a:r>
              <a:rPr lang="en-US" sz="2800" dirty="0"/>
              <a:t>Question (“I wonder…” “Why did…”)</a:t>
            </a:r>
          </a:p>
          <a:p>
            <a:r>
              <a:rPr lang="en-US" sz="2800" dirty="0"/>
              <a:t>Visualizing (draw a picture or symbol)</a:t>
            </a:r>
          </a:p>
          <a:p>
            <a:r>
              <a:rPr lang="en-US" sz="2800" dirty="0"/>
              <a:t>Pay attention to new learning (“Wow,” “Cool,” “No Way,” etc.)</a:t>
            </a:r>
          </a:p>
          <a:p>
            <a:r>
              <a:rPr lang="en-US" sz="2800" dirty="0"/>
              <a:t>Summarizing each section in a sentence or two.</a:t>
            </a:r>
          </a:p>
        </p:txBody>
      </p:sp>
    </p:spTree>
    <p:extLst>
      <p:ext uri="{BB962C8B-B14F-4D97-AF65-F5344CB8AC3E}">
        <p14:creationId xmlns:p14="http://schemas.microsoft.com/office/powerpoint/2010/main" val="8004015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Working from the text</a:t>
            </a:r>
          </a:p>
        </p:txBody>
      </p:sp>
      <p:sp>
        <p:nvSpPr>
          <p:cNvPr id="3" name="Content Placeholder 2"/>
          <p:cNvSpPr>
            <a:spLocks noGrp="1"/>
          </p:cNvSpPr>
          <p:nvPr>
            <p:ph idx="1"/>
          </p:nvPr>
        </p:nvSpPr>
        <p:spPr>
          <a:xfrm>
            <a:off x="1066800" y="1400175"/>
            <a:ext cx="10363200" cy="4479417"/>
          </a:xfrm>
        </p:spPr>
        <p:txBody>
          <a:bodyPr>
            <a:noAutofit/>
          </a:bodyPr>
          <a:lstStyle/>
          <a:p>
            <a:pPr marL="0" indent="0">
              <a:buNone/>
            </a:pPr>
            <a:r>
              <a:rPr lang="en-US" sz="2800" dirty="0"/>
              <a:t>8. In your table groups, share your understandings and summaries. Then discuss by making connections to your own or other’s ideas. As a listener, remember to make eye contact with the speaker, take notes, and actively respond with questions or comments.</a:t>
            </a:r>
          </a:p>
        </p:txBody>
      </p:sp>
    </p:spTree>
    <p:extLst>
      <p:ext uri="{BB962C8B-B14F-4D97-AF65-F5344CB8AC3E}">
        <p14:creationId xmlns:p14="http://schemas.microsoft.com/office/powerpoint/2010/main" val="15507437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C3F3E-82CA-4CCD-91C7-23C78EF99619}"/>
              </a:ext>
            </a:extLst>
          </p:cNvPr>
          <p:cNvSpPr>
            <a:spLocks noGrp="1"/>
          </p:cNvSpPr>
          <p:nvPr>
            <p:ph type="title"/>
          </p:nvPr>
        </p:nvSpPr>
        <p:spPr/>
        <p:txBody>
          <a:bodyPr/>
          <a:lstStyle/>
          <a:p>
            <a:r>
              <a:rPr lang="en-US" dirty="0"/>
              <a:t>Check your understanding</a:t>
            </a:r>
          </a:p>
        </p:txBody>
      </p:sp>
      <p:sp>
        <p:nvSpPr>
          <p:cNvPr id="3" name="Content Placeholder 2">
            <a:extLst>
              <a:ext uri="{FF2B5EF4-FFF2-40B4-BE49-F238E27FC236}">
                <a16:creationId xmlns:a16="http://schemas.microsoft.com/office/drawing/2014/main" id="{766DF265-CD92-4D8C-AF25-039BD15D3BAE}"/>
              </a:ext>
            </a:extLst>
          </p:cNvPr>
          <p:cNvSpPr>
            <a:spLocks noGrp="1"/>
          </p:cNvSpPr>
          <p:nvPr>
            <p:ph idx="1"/>
          </p:nvPr>
        </p:nvSpPr>
        <p:spPr/>
        <p:txBody>
          <a:bodyPr>
            <a:normAutofit/>
          </a:bodyPr>
          <a:lstStyle/>
          <a:p>
            <a:r>
              <a:rPr lang="en-US" sz="3200" dirty="0"/>
              <a:t>With your group, discuss one way information from </a:t>
            </a:r>
            <a:r>
              <a:rPr lang="en-US" sz="3200" i="1" dirty="0"/>
              <a:t>The Myth  of Choice </a:t>
            </a:r>
            <a:r>
              <a:rPr lang="en-US" sz="3200" dirty="0"/>
              <a:t>is </a:t>
            </a:r>
            <a:r>
              <a:rPr lang="en-US" sz="3200" b="1" dirty="0"/>
              <a:t>like </a:t>
            </a:r>
            <a:r>
              <a:rPr lang="en-US" sz="3200" dirty="0"/>
              <a:t>information from the article you just read. Then discuss one way it is </a:t>
            </a:r>
            <a:r>
              <a:rPr lang="en-US" sz="3200" b="1" dirty="0"/>
              <a:t>different. </a:t>
            </a:r>
            <a:r>
              <a:rPr lang="en-US" sz="3200" dirty="0"/>
              <a:t>Be sure to give details from both texts in your discussion.</a:t>
            </a:r>
          </a:p>
          <a:p>
            <a:endParaRPr lang="en-US" sz="3200" dirty="0"/>
          </a:p>
        </p:txBody>
      </p:sp>
    </p:spTree>
    <p:extLst>
      <p:ext uri="{BB962C8B-B14F-4D97-AF65-F5344CB8AC3E}">
        <p14:creationId xmlns:p14="http://schemas.microsoft.com/office/powerpoint/2010/main" val="2771846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C5AB5-D7E4-46E4-833D-3CB3145BEDF1}"/>
              </a:ext>
            </a:extLst>
          </p:cNvPr>
          <p:cNvSpPr>
            <a:spLocks noGrp="1"/>
          </p:cNvSpPr>
          <p:nvPr>
            <p:ph type="title"/>
          </p:nvPr>
        </p:nvSpPr>
        <p:spPr>
          <a:xfrm>
            <a:off x="1251678" y="382385"/>
            <a:ext cx="10673622" cy="1492132"/>
          </a:xfrm>
        </p:spPr>
        <p:txBody>
          <a:bodyPr/>
          <a:lstStyle/>
          <a:p>
            <a:r>
              <a:rPr lang="en-US" dirty="0"/>
              <a:t>Writing to compare and contrast</a:t>
            </a:r>
          </a:p>
        </p:txBody>
      </p:sp>
      <p:sp>
        <p:nvSpPr>
          <p:cNvPr id="3" name="Content Placeholder 2">
            <a:extLst>
              <a:ext uri="{FF2B5EF4-FFF2-40B4-BE49-F238E27FC236}">
                <a16:creationId xmlns:a16="http://schemas.microsoft.com/office/drawing/2014/main" id="{619F55F8-09BF-4B05-9712-E5B5CA2020C4}"/>
              </a:ext>
            </a:extLst>
          </p:cNvPr>
          <p:cNvSpPr>
            <a:spLocks noGrp="1"/>
          </p:cNvSpPr>
          <p:nvPr>
            <p:ph idx="1"/>
          </p:nvPr>
        </p:nvSpPr>
        <p:spPr>
          <a:xfrm>
            <a:off x="1009650" y="1171575"/>
            <a:ext cx="10420350" cy="5543550"/>
          </a:xfrm>
        </p:spPr>
        <p:txBody>
          <a:bodyPr/>
          <a:lstStyle/>
          <a:p>
            <a:pPr marL="0" indent="0">
              <a:buNone/>
            </a:pPr>
            <a:r>
              <a:rPr lang="en-US" sz="2400" dirty="0"/>
              <a:t>To make comparisons between two things, you would mention both in your topic sentence(s).</a:t>
            </a:r>
          </a:p>
          <a:p>
            <a:pPr marL="0" indent="0">
              <a:buNone/>
            </a:pPr>
            <a:endParaRPr lang="en-US" sz="2400" dirty="0"/>
          </a:p>
          <a:p>
            <a:pPr marL="0" indent="0">
              <a:buNone/>
            </a:pPr>
            <a:r>
              <a:rPr lang="en-US" sz="2400" b="1" dirty="0"/>
              <a:t>Sample topic sentence: </a:t>
            </a:r>
            <a:r>
              <a:rPr lang="en-US" sz="2400" dirty="0"/>
              <a:t>Both </a:t>
            </a:r>
            <a:r>
              <a:rPr lang="en-US" sz="2400" i="1" dirty="0"/>
              <a:t>The Myth of Choice… </a:t>
            </a:r>
            <a:r>
              <a:rPr lang="en-US" sz="2400" dirty="0"/>
              <a:t>and “Marketing to Kids…” emphasize the importance of children as targets for advertisers, but “Marketing to Kids Gets More Savvy” includes more personal examples.</a:t>
            </a:r>
          </a:p>
          <a:p>
            <a:pPr marL="0" indent="0">
              <a:buNone/>
            </a:pPr>
            <a:endParaRPr lang="en-US" sz="2400" b="1" dirty="0"/>
          </a:p>
          <a:p>
            <a:pPr marL="0" indent="0">
              <a:buNone/>
            </a:pPr>
            <a:r>
              <a:rPr lang="en-US" sz="2400" b="1" dirty="0"/>
              <a:t>Transitions: </a:t>
            </a:r>
            <a:r>
              <a:rPr lang="en-US" sz="2400" dirty="0"/>
              <a:t>To compare and contrast the texts, use words or phrases as transitions between ideas from each text.</a:t>
            </a:r>
          </a:p>
          <a:p>
            <a:pPr marL="0" indent="0">
              <a:buNone/>
            </a:pPr>
            <a:endParaRPr lang="en-US" sz="2400" b="1" dirty="0"/>
          </a:p>
          <a:p>
            <a:pPr marL="0" indent="0">
              <a:buNone/>
            </a:pPr>
            <a:r>
              <a:rPr lang="en-US" sz="2400" b="1" dirty="0"/>
              <a:t>For comparison and contrast: </a:t>
            </a:r>
            <a:r>
              <a:rPr lang="en-US" sz="2400" i="1" dirty="0"/>
              <a:t>similarly, on the other hand, although, like, unlike, same as, in the same way, nevertheless, likewise, by contrast, conversely, however</a:t>
            </a:r>
          </a:p>
          <a:p>
            <a:pPr marL="0" indent="0">
              <a:buNone/>
            </a:pPr>
            <a:endParaRPr lang="en-US" b="1" i="1" dirty="0"/>
          </a:p>
          <a:p>
            <a:pPr marL="0" indent="0">
              <a:buNone/>
            </a:pPr>
            <a:endParaRPr lang="en-US" b="1" dirty="0"/>
          </a:p>
        </p:txBody>
      </p:sp>
    </p:spTree>
    <p:extLst>
      <p:ext uri="{BB962C8B-B14F-4D97-AF65-F5344CB8AC3E}">
        <p14:creationId xmlns:p14="http://schemas.microsoft.com/office/powerpoint/2010/main" val="21444322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C5AB5-D7E4-46E4-833D-3CB3145BEDF1}"/>
              </a:ext>
            </a:extLst>
          </p:cNvPr>
          <p:cNvSpPr>
            <a:spLocks noGrp="1"/>
          </p:cNvSpPr>
          <p:nvPr>
            <p:ph type="title"/>
          </p:nvPr>
        </p:nvSpPr>
        <p:spPr>
          <a:xfrm>
            <a:off x="1251678" y="382385"/>
            <a:ext cx="10673622" cy="1492132"/>
          </a:xfrm>
        </p:spPr>
        <p:txBody>
          <a:bodyPr/>
          <a:lstStyle/>
          <a:p>
            <a:r>
              <a:rPr lang="en-US" dirty="0"/>
              <a:t>Writing to compare and contrast</a:t>
            </a:r>
          </a:p>
        </p:txBody>
      </p:sp>
      <p:sp>
        <p:nvSpPr>
          <p:cNvPr id="3" name="Content Placeholder 2">
            <a:extLst>
              <a:ext uri="{FF2B5EF4-FFF2-40B4-BE49-F238E27FC236}">
                <a16:creationId xmlns:a16="http://schemas.microsoft.com/office/drawing/2014/main" id="{619F55F8-09BF-4B05-9712-E5B5CA2020C4}"/>
              </a:ext>
            </a:extLst>
          </p:cNvPr>
          <p:cNvSpPr>
            <a:spLocks noGrp="1"/>
          </p:cNvSpPr>
          <p:nvPr>
            <p:ph idx="1"/>
          </p:nvPr>
        </p:nvSpPr>
        <p:spPr>
          <a:xfrm>
            <a:off x="1009650" y="1171575"/>
            <a:ext cx="10420350" cy="5543550"/>
          </a:xfrm>
        </p:spPr>
        <p:txBody>
          <a:bodyPr/>
          <a:lstStyle/>
          <a:p>
            <a:pPr marL="0" indent="0">
              <a:buNone/>
            </a:pPr>
            <a:r>
              <a:rPr lang="en-US" sz="2800" b="1" dirty="0"/>
              <a:t>For conclusion:</a:t>
            </a:r>
          </a:p>
          <a:p>
            <a:pPr marL="0" indent="0">
              <a:buNone/>
            </a:pPr>
            <a:r>
              <a:rPr lang="en-US" sz="2800" i="1" dirty="0"/>
              <a:t>As a result, therefore, finally, last, in conclusion, in summary, all in all</a:t>
            </a:r>
          </a:p>
          <a:p>
            <a:pPr marL="0" indent="0">
              <a:buNone/>
            </a:pPr>
            <a:endParaRPr lang="en-US" sz="2800" i="1" dirty="0"/>
          </a:p>
          <a:p>
            <a:pPr marL="0" indent="0">
              <a:buNone/>
            </a:pPr>
            <a:r>
              <a:rPr lang="en-US" sz="2800" b="1" dirty="0"/>
              <a:t>Examples:</a:t>
            </a:r>
          </a:p>
          <a:p>
            <a:pPr marL="0" indent="0">
              <a:buNone/>
            </a:pPr>
            <a:r>
              <a:rPr lang="en-US" sz="2800" i="1" u="sng" dirty="0"/>
              <a:t>On the other hand, </a:t>
            </a:r>
            <a:r>
              <a:rPr lang="en-US" sz="2800" dirty="0"/>
              <a:t>some parents have started to limit the amount of television their toddlers watch each day.</a:t>
            </a:r>
          </a:p>
          <a:p>
            <a:pPr marL="0" indent="0">
              <a:buNone/>
            </a:pPr>
            <a:endParaRPr lang="en-US" sz="2800" i="1" dirty="0"/>
          </a:p>
          <a:p>
            <a:pPr marL="0" indent="0">
              <a:buNone/>
            </a:pPr>
            <a:r>
              <a:rPr lang="en-US" sz="2800" i="1" u="sng" dirty="0"/>
              <a:t>All in all, </a:t>
            </a:r>
            <a:r>
              <a:rPr lang="en-US" sz="2800" dirty="0"/>
              <a:t>parents of toddlers agree that they will start regulating the number of hours their children spend in front of a screen.</a:t>
            </a:r>
            <a:endParaRPr lang="en-US" sz="2800" i="1" dirty="0"/>
          </a:p>
          <a:p>
            <a:pPr marL="0" indent="0">
              <a:buNone/>
            </a:pPr>
            <a:endParaRPr lang="en-US" b="1" i="1" dirty="0"/>
          </a:p>
          <a:p>
            <a:pPr marL="0" indent="0">
              <a:buNone/>
            </a:pPr>
            <a:endParaRPr lang="en-US" b="1" dirty="0"/>
          </a:p>
        </p:txBody>
      </p:sp>
    </p:spTree>
    <p:extLst>
      <p:ext uri="{BB962C8B-B14F-4D97-AF65-F5344CB8AC3E}">
        <p14:creationId xmlns:p14="http://schemas.microsoft.com/office/powerpoint/2010/main" val="25125913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6F1907-F3C6-4228-B7AA-EE8860505AE2}"/>
              </a:ext>
            </a:extLst>
          </p:cNvPr>
          <p:cNvSpPr>
            <a:spLocks noGrp="1"/>
          </p:cNvSpPr>
          <p:nvPr>
            <p:ph type="title"/>
          </p:nvPr>
        </p:nvSpPr>
        <p:spPr/>
        <p:txBody>
          <a:bodyPr/>
          <a:lstStyle/>
          <a:p>
            <a:r>
              <a:rPr lang="en-US" dirty="0"/>
              <a:t>Notebook</a:t>
            </a:r>
          </a:p>
        </p:txBody>
      </p:sp>
      <p:sp>
        <p:nvSpPr>
          <p:cNvPr id="3" name="Content Placeholder 2">
            <a:extLst>
              <a:ext uri="{FF2B5EF4-FFF2-40B4-BE49-F238E27FC236}">
                <a16:creationId xmlns:a16="http://schemas.microsoft.com/office/drawing/2014/main" id="{5263E415-C5EA-4983-8D2D-92FB9B20821D}"/>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sz="2800" dirty="0"/>
              <a:t>Date		Compare/Contrast Writing Prompt		pg. </a:t>
            </a:r>
          </a:p>
        </p:txBody>
      </p:sp>
      <p:sp>
        <p:nvSpPr>
          <p:cNvPr id="4" name="Star: 5 Points 3">
            <a:extLst>
              <a:ext uri="{FF2B5EF4-FFF2-40B4-BE49-F238E27FC236}">
                <a16:creationId xmlns:a16="http://schemas.microsoft.com/office/drawing/2014/main" id="{EE5A606C-E20A-405C-8D7E-55C16DE470B1}"/>
              </a:ext>
            </a:extLst>
          </p:cNvPr>
          <p:cNvSpPr/>
          <p:nvPr/>
        </p:nvSpPr>
        <p:spPr>
          <a:xfrm>
            <a:off x="8258175" y="3209925"/>
            <a:ext cx="447675" cy="323850"/>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358068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30B50-10F5-4D6E-95FF-8EB6D51723C2}"/>
              </a:ext>
            </a:extLst>
          </p:cNvPr>
          <p:cNvSpPr>
            <a:spLocks noGrp="1"/>
          </p:cNvSpPr>
          <p:nvPr>
            <p:ph type="title"/>
          </p:nvPr>
        </p:nvSpPr>
        <p:spPr/>
        <p:txBody>
          <a:bodyPr/>
          <a:lstStyle/>
          <a:p>
            <a:r>
              <a:rPr lang="en-US" dirty="0"/>
              <a:t>Writing to sources: explanatory text</a:t>
            </a:r>
          </a:p>
        </p:txBody>
      </p:sp>
      <p:sp>
        <p:nvSpPr>
          <p:cNvPr id="3" name="Content Placeholder 2">
            <a:extLst>
              <a:ext uri="{FF2B5EF4-FFF2-40B4-BE49-F238E27FC236}">
                <a16:creationId xmlns:a16="http://schemas.microsoft.com/office/drawing/2014/main" id="{BC063A74-5519-4DD1-98ED-1680570B095E}"/>
              </a:ext>
            </a:extLst>
          </p:cNvPr>
          <p:cNvSpPr>
            <a:spLocks noGrp="1"/>
          </p:cNvSpPr>
          <p:nvPr>
            <p:ph idx="1"/>
          </p:nvPr>
        </p:nvSpPr>
        <p:spPr>
          <a:xfrm>
            <a:off x="952500" y="1874517"/>
            <a:ext cx="10953750" cy="4650108"/>
          </a:xfrm>
        </p:spPr>
        <p:txBody>
          <a:bodyPr>
            <a:normAutofit/>
          </a:bodyPr>
          <a:lstStyle/>
          <a:p>
            <a:pPr marL="0" indent="0">
              <a:buNone/>
            </a:pPr>
            <a:r>
              <a:rPr lang="en-US" sz="2800" dirty="0"/>
              <a:t>Using evidence from the film and article, write a paragraph in which you compare information in both sources. What is similar? What is different? </a:t>
            </a:r>
          </a:p>
          <a:p>
            <a:pPr marL="0" indent="0">
              <a:buNone/>
            </a:pPr>
            <a:r>
              <a:rPr lang="en-US" sz="2800" dirty="0"/>
              <a:t>Be sure to:</a:t>
            </a:r>
          </a:p>
          <a:p>
            <a:r>
              <a:rPr lang="en-US" sz="2800" dirty="0"/>
              <a:t>Introduce your topic clearly (</a:t>
            </a:r>
            <a:r>
              <a:rPr lang="en-US" sz="2800" b="1" dirty="0"/>
              <a:t>topic sentence</a:t>
            </a:r>
            <a:r>
              <a:rPr lang="en-US" sz="2800" dirty="0"/>
              <a:t>).</a:t>
            </a:r>
          </a:p>
          <a:p>
            <a:r>
              <a:rPr lang="en-US" sz="2800" dirty="0"/>
              <a:t>Use transitional words and phrases to show comparison and contrast (</a:t>
            </a:r>
            <a:r>
              <a:rPr lang="en-US" sz="2800" b="1" dirty="0"/>
              <a:t>transitions</a:t>
            </a:r>
            <a:r>
              <a:rPr lang="en-US" sz="2800" dirty="0"/>
              <a:t>).</a:t>
            </a:r>
          </a:p>
          <a:p>
            <a:r>
              <a:rPr lang="en-US" sz="2800" dirty="0"/>
              <a:t>Use formal style and precise language (</a:t>
            </a:r>
            <a:r>
              <a:rPr lang="en-US" sz="2800" b="1" dirty="0"/>
              <a:t>refer to the text</a:t>
            </a:r>
            <a:r>
              <a:rPr lang="en-US" sz="2800" dirty="0"/>
              <a:t>).</a:t>
            </a:r>
          </a:p>
          <a:p>
            <a:r>
              <a:rPr lang="en-US" sz="2800" dirty="0"/>
              <a:t>Provide a concluding statement that follows and supports the explanation.</a:t>
            </a:r>
          </a:p>
        </p:txBody>
      </p:sp>
    </p:spTree>
    <p:extLst>
      <p:ext uri="{BB962C8B-B14F-4D97-AF65-F5344CB8AC3E}">
        <p14:creationId xmlns:p14="http://schemas.microsoft.com/office/powerpoint/2010/main" val="20766883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targets</a:t>
            </a:r>
          </a:p>
        </p:txBody>
      </p:sp>
      <p:sp>
        <p:nvSpPr>
          <p:cNvPr id="3" name="Content Placeholder 2"/>
          <p:cNvSpPr>
            <a:spLocks noGrp="1"/>
          </p:cNvSpPr>
          <p:nvPr>
            <p:ph idx="1"/>
          </p:nvPr>
        </p:nvSpPr>
        <p:spPr/>
        <p:txBody>
          <a:bodyPr>
            <a:normAutofit/>
          </a:bodyPr>
          <a:lstStyle/>
          <a:p>
            <a:r>
              <a:rPr lang="en-US" sz="3200" dirty="0"/>
              <a:t>I can closely read and analyze a text to make connections between information presented in the text and information presented in a film.</a:t>
            </a:r>
          </a:p>
          <a:p>
            <a:r>
              <a:rPr lang="en-US" sz="3200" dirty="0"/>
              <a:t>I can write a paragraph comparing and contrasting information presented in different texts.</a:t>
            </a:r>
          </a:p>
        </p:txBody>
      </p:sp>
    </p:spTree>
    <p:extLst>
      <p:ext uri="{BB962C8B-B14F-4D97-AF65-F5344CB8AC3E}">
        <p14:creationId xmlns:p14="http://schemas.microsoft.com/office/powerpoint/2010/main" val="3450609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Before reading</a:t>
            </a:r>
          </a:p>
        </p:txBody>
      </p:sp>
      <p:sp>
        <p:nvSpPr>
          <p:cNvPr id="3" name="Content Placeholder 2"/>
          <p:cNvSpPr>
            <a:spLocks noGrp="1"/>
          </p:cNvSpPr>
          <p:nvPr>
            <p:ph idx="1"/>
          </p:nvPr>
        </p:nvSpPr>
        <p:spPr/>
        <p:txBody>
          <a:bodyPr>
            <a:normAutofit/>
          </a:bodyPr>
          <a:lstStyle/>
          <a:p>
            <a:pPr marL="0" indent="0">
              <a:buNone/>
            </a:pPr>
            <a:r>
              <a:rPr lang="en-US" sz="3200" dirty="0"/>
              <a:t>Skim and scan the text features and discuss with your table group, what you already know about information in the bold headings. If you are unclear, make a prediction.</a:t>
            </a:r>
          </a:p>
        </p:txBody>
      </p:sp>
    </p:spTree>
    <p:extLst>
      <p:ext uri="{BB962C8B-B14F-4D97-AF65-F5344CB8AC3E}">
        <p14:creationId xmlns:p14="http://schemas.microsoft.com/office/powerpoint/2010/main" val="4206632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8225" y="782435"/>
            <a:ext cx="10178322" cy="789190"/>
          </a:xfrm>
        </p:spPr>
        <p:txBody>
          <a:bodyPr>
            <a:normAutofit fontScale="90000"/>
          </a:bodyPr>
          <a:lstStyle/>
          <a:p>
            <a:r>
              <a:rPr lang="en-US" dirty="0"/>
              <a:t>Preview</a:t>
            </a:r>
          </a:p>
        </p:txBody>
      </p:sp>
      <p:sp>
        <p:nvSpPr>
          <p:cNvPr id="3" name="Content Placeholder 2"/>
          <p:cNvSpPr>
            <a:spLocks noGrp="1"/>
          </p:cNvSpPr>
          <p:nvPr>
            <p:ph idx="1"/>
          </p:nvPr>
        </p:nvSpPr>
        <p:spPr>
          <a:xfrm>
            <a:off x="876300" y="1743075"/>
            <a:ext cx="10340247" cy="5114924"/>
          </a:xfrm>
        </p:spPr>
        <p:txBody>
          <a:bodyPr>
            <a:noAutofit/>
          </a:bodyPr>
          <a:lstStyle/>
          <a:p>
            <a:pPr marL="457200" lvl="1" indent="0">
              <a:buNone/>
            </a:pPr>
            <a:r>
              <a:rPr lang="en-US" sz="3200" dirty="0"/>
              <a:t>In this activity, you will read and respond to an article about marketing to children. Then you will compare and contrast information from the article with information you learned from a film on the same topic.</a:t>
            </a:r>
          </a:p>
        </p:txBody>
      </p:sp>
    </p:spTree>
    <p:extLst>
      <p:ext uri="{BB962C8B-B14F-4D97-AF65-F5344CB8AC3E}">
        <p14:creationId xmlns:p14="http://schemas.microsoft.com/office/powerpoint/2010/main" val="27350016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C79A9-48FE-4812-95E7-7C61B164D3B3}"/>
              </a:ext>
            </a:extLst>
          </p:cNvPr>
          <p:cNvSpPr>
            <a:spLocks noGrp="1"/>
          </p:cNvSpPr>
          <p:nvPr>
            <p:ph type="title"/>
          </p:nvPr>
        </p:nvSpPr>
        <p:spPr>
          <a:xfrm>
            <a:off x="1004028" y="0"/>
            <a:ext cx="10178322" cy="1492132"/>
          </a:xfrm>
        </p:spPr>
        <p:txBody>
          <a:bodyPr/>
          <a:lstStyle/>
          <a:p>
            <a:r>
              <a:rPr lang="en-US" dirty="0"/>
              <a:t>reading</a:t>
            </a:r>
          </a:p>
        </p:txBody>
      </p:sp>
      <p:sp>
        <p:nvSpPr>
          <p:cNvPr id="3" name="Content Placeholder 2">
            <a:extLst>
              <a:ext uri="{FF2B5EF4-FFF2-40B4-BE49-F238E27FC236}">
                <a16:creationId xmlns:a16="http://schemas.microsoft.com/office/drawing/2014/main" id="{9E2E38D9-B8B9-4B3A-B792-D2B3FE202F4D}"/>
              </a:ext>
            </a:extLst>
          </p:cNvPr>
          <p:cNvSpPr>
            <a:spLocks noGrp="1"/>
          </p:cNvSpPr>
          <p:nvPr>
            <p:ph idx="1"/>
          </p:nvPr>
        </p:nvSpPr>
        <p:spPr>
          <a:xfrm>
            <a:off x="752475" y="600076"/>
            <a:ext cx="11210926" cy="5981700"/>
          </a:xfrm>
        </p:spPr>
        <p:txBody>
          <a:bodyPr>
            <a:noAutofit/>
          </a:bodyPr>
          <a:lstStyle/>
          <a:p>
            <a:r>
              <a:rPr lang="en-US" sz="2800" dirty="0"/>
              <a:t>First</a:t>
            </a:r>
          </a:p>
          <a:p>
            <a:pPr lvl="1"/>
            <a:r>
              <a:rPr lang="en-US" sz="2400" dirty="0"/>
              <a:t>Identify any unfamiliar vocabulary.</a:t>
            </a:r>
          </a:p>
          <a:p>
            <a:pPr lvl="1"/>
            <a:r>
              <a:rPr lang="en-US" sz="2400" dirty="0"/>
              <a:t>Try to use the words around it to help you create meaning.</a:t>
            </a:r>
          </a:p>
          <a:p>
            <a:r>
              <a:rPr lang="en-US" sz="2800" dirty="0"/>
              <a:t>Second</a:t>
            </a:r>
          </a:p>
          <a:p>
            <a:pPr lvl="1"/>
            <a:r>
              <a:rPr lang="en-US" sz="2400" dirty="0"/>
              <a:t>Use your metacognitive reading markers.</a:t>
            </a:r>
          </a:p>
          <a:p>
            <a:pPr lvl="2"/>
            <a:r>
              <a:rPr lang="en-US" sz="2000" dirty="0"/>
              <a:t>Notebook</a:t>
            </a:r>
          </a:p>
          <a:p>
            <a:pPr lvl="1"/>
            <a:r>
              <a:rPr lang="en-US" sz="2400" dirty="0"/>
              <a:t>Annotate</a:t>
            </a:r>
          </a:p>
          <a:p>
            <a:pPr lvl="2"/>
            <a:r>
              <a:rPr lang="en-US" sz="2000" dirty="0"/>
              <a:t>These are comments in the my notes section or margins of the text that are related to your reading markers.</a:t>
            </a:r>
          </a:p>
          <a:p>
            <a:pPr lvl="2"/>
            <a:r>
              <a:rPr lang="en-US" sz="2000" dirty="0"/>
              <a:t>Write </a:t>
            </a:r>
            <a:r>
              <a:rPr lang="en-US" sz="2000" b="1" dirty="0"/>
              <a:t>one question </a:t>
            </a:r>
            <a:r>
              <a:rPr lang="en-US" sz="2000" dirty="0"/>
              <a:t>you have about what you just read.</a:t>
            </a:r>
          </a:p>
          <a:p>
            <a:r>
              <a:rPr lang="en-US" sz="2800" dirty="0"/>
              <a:t>Third</a:t>
            </a:r>
          </a:p>
          <a:p>
            <a:pPr lvl="1"/>
            <a:r>
              <a:rPr lang="en-US" sz="2400" dirty="0"/>
              <a:t>Preview the text dependent questions.</a:t>
            </a:r>
          </a:p>
          <a:p>
            <a:pPr lvl="1"/>
            <a:r>
              <a:rPr lang="en-US" sz="2400" dirty="0"/>
              <a:t>Underline information related to the questions.</a:t>
            </a:r>
          </a:p>
        </p:txBody>
      </p:sp>
    </p:spTree>
    <p:extLst>
      <p:ext uri="{BB962C8B-B14F-4D97-AF65-F5344CB8AC3E}">
        <p14:creationId xmlns:p14="http://schemas.microsoft.com/office/powerpoint/2010/main" val="25854993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idea and details</a:t>
            </a:r>
          </a:p>
        </p:txBody>
      </p:sp>
      <p:sp>
        <p:nvSpPr>
          <p:cNvPr id="3" name="Content Placeholder 2"/>
          <p:cNvSpPr>
            <a:spLocks noGrp="1"/>
          </p:cNvSpPr>
          <p:nvPr>
            <p:ph idx="1"/>
          </p:nvPr>
        </p:nvSpPr>
        <p:spPr/>
        <p:txBody>
          <a:bodyPr>
            <a:normAutofit/>
          </a:bodyPr>
          <a:lstStyle/>
          <a:p>
            <a:pPr marL="514350" indent="-514350">
              <a:buAutoNum type="arabicPeriod"/>
            </a:pPr>
            <a:r>
              <a:rPr lang="en-US" sz="3200" dirty="0"/>
              <a:t>Reread chunk 1. How is technology helping advertisers reach more kids? Use evidence from the text in your answer.</a:t>
            </a:r>
          </a:p>
          <a:p>
            <a:r>
              <a:rPr lang="en-US" sz="3200" dirty="0"/>
              <a:t>Using technology, advertisers embed ads in online games and entice them with vital rewards.</a:t>
            </a:r>
          </a:p>
        </p:txBody>
      </p:sp>
    </p:spTree>
    <p:extLst>
      <p:ext uri="{BB962C8B-B14F-4D97-AF65-F5344CB8AC3E}">
        <p14:creationId xmlns:p14="http://schemas.microsoft.com/office/powerpoint/2010/main" val="2513402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Craft and Structure</a:t>
            </a:r>
          </a:p>
        </p:txBody>
      </p:sp>
      <p:sp>
        <p:nvSpPr>
          <p:cNvPr id="3" name="Content Placeholder 2"/>
          <p:cNvSpPr>
            <a:spLocks noGrp="1"/>
          </p:cNvSpPr>
          <p:nvPr>
            <p:ph idx="1"/>
          </p:nvPr>
        </p:nvSpPr>
        <p:spPr/>
        <p:txBody>
          <a:bodyPr>
            <a:normAutofit/>
          </a:bodyPr>
          <a:lstStyle/>
          <a:p>
            <a:pPr marL="0" indent="0">
              <a:buNone/>
            </a:pPr>
            <a:r>
              <a:rPr lang="en-US" sz="3200" dirty="0"/>
              <a:t>2. In chunk 4, how did Christina Cunningham fell about the web ad? What lines in the text help you answer the question?</a:t>
            </a:r>
          </a:p>
          <a:p>
            <a:r>
              <a:rPr lang="en-US" sz="3200" dirty="0"/>
              <a:t>She was angry as indicated by the following words and phrases: “This is not acceptable,” “she fired off an email,” “frustrated.”</a:t>
            </a:r>
          </a:p>
        </p:txBody>
      </p:sp>
    </p:spTree>
    <p:extLst>
      <p:ext uri="{BB962C8B-B14F-4D97-AF65-F5344CB8AC3E}">
        <p14:creationId xmlns:p14="http://schemas.microsoft.com/office/powerpoint/2010/main" val="1044676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6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idea and details</a:t>
            </a:r>
          </a:p>
        </p:txBody>
      </p:sp>
      <p:sp>
        <p:nvSpPr>
          <p:cNvPr id="3" name="Content Placeholder 2"/>
          <p:cNvSpPr>
            <a:spLocks noGrp="1"/>
          </p:cNvSpPr>
          <p:nvPr>
            <p:ph idx="1"/>
          </p:nvPr>
        </p:nvSpPr>
        <p:spPr>
          <a:xfrm>
            <a:off x="1095375" y="1457325"/>
            <a:ext cx="10439399" cy="4819650"/>
          </a:xfrm>
        </p:spPr>
        <p:txBody>
          <a:bodyPr>
            <a:normAutofit/>
          </a:bodyPr>
          <a:lstStyle/>
          <a:p>
            <a:pPr marL="0" indent="0">
              <a:buNone/>
            </a:pPr>
            <a:r>
              <a:rPr lang="en-US" sz="3200" dirty="0"/>
              <a:t>3. This article presents a cause-and-effect relationship between what two things. What are they? Cite evidence that helps you answer the question.</a:t>
            </a:r>
          </a:p>
          <a:p>
            <a:r>
              <a:rPr lang="en-US" sz="3200" dirty="0"/>
              <a:t>The article links food-industry marketing (especially fast food) with childhood obesity. Evidence: “Because of the obesity, heart disease and food-related illnesses fed partly by savvy food marketers such as McDonald’s…”</a:t>
            </a:r>
          </a:p>
        </p:txBody>
      </p:sp>
    </p:spTree>
    <p:extLst>
      <p:ext uri="{BB962C8B-B14F-4D97-AF65-F5344CB8AC3E}">
        <p14:creationId xmlns:p14="http://schemas.microsoft.com/office/powerpoint/2010/main" val="446624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idea and details</a:t>
            </a:r>
          </a:p>
        </p:txBody>
      </p:sp>
      <p:sp>
        <p:nvSpPr>
          <p:cNvPr id="3" name="Content Placeholder 2"/>
          <p:cNvSpPr>
            <a:spLocks noGrp="1"/>
          </p:cNvSpPr>
          <p:nvPr>
            <p:ph idx="1"/>
          </p:nvPr>
        </p:nvSpPr>
        <p:spPr>
          <a:xfrm>
            <a:off x="1095375" y="1457325"/>
            <a:ext cx="10439399" cy="4819650"/>
          </a:xfrm>
        </p:spPr>
        <p:txBody>
          <a:bodyPr>
            <a:normAutofit/>
          </a:bodyPr>
          <a:lstStyle/>
          <a:p>
            <a:pPr marL="0" indent="0">
              <a:buNone/>
            </a:pPr>
            <a:r>
              <a:rPr lang="en-US" sz="3200" dirty="0"/>
              <a:t>4. Look again at chunk 5. What two factors make Wayne Altman a trustworthy authority on this topic?</a:t>
            </a:r>
          </a:p>
          <a:p>
            <a:r>
              <a:rPr lang="en-US" sz="3200" dirty="0"/>
              <a:t>He is a family physician and the father of three young children.</a:t>
            </a:r>
          </a:p>
        </p:txBody>
      </p:sp>
    </p:spTree>
    <p:extLst>
      <p:ext uri="{BB962C8B-B14F-4D97-AF65-F5344CB8AC3E}">
        <p14:creationId xmlns:p14="http://schemas.microsoft.com/office/powerpoint/2010/main" val="455457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171312"/>
      </a:dk2>
      <a:lt2>
        <a:srgbClr val="F7F0DF"/>
      </a:lt2>
      <a:accent1>
        <a:srgbClr val="53AE6E"/>
      </a:accent1>
      <a:accent2>
        <a:srgbClr val="326267"/>
      </a:accent2>
      <a:accent3>
        <a:srgbClr val="C5C34A"/>
      </a:accent3>
      <a:accent4>
        <a:srgbClr val="BF6546"/>
      </a:accent4>
      <a:accent5>
        <a:srgbClr val="81B5A8"/>
      </a:accent5>
      <a:accent6>
        <a:srgbClr val="636455"/>
      </a:accent6>
      <a:hlink>
        <a:srgbClr val="81B5A8"/>
      </a:hlink>
      <a:folHlink>
        <a:srgbClr val="936888"/>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A1A3E1F0-B5EF-49C5-810A-B1B32AEDDC8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TM10001106[[fn=Badge]]</Template>
  <TotalTime>1537</TotalTime>
  <Words>1007</Words>
  <Application>Microsoft Office PowerPoint</Application>
  <PresentationFormat>Widescreen</PresentationFormat>
  <Paragraphs>78</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Gill Sans MT</vt:lpstr>
      <vt:lpstr>Impact</vt:lpstr>
      <vt:lpstr>Badge</vt:lpstr>
      <vt:lpstr>Activity 2.8: Gathering evidence from news articles</vt:lpstr>
      <vt:lpstr>Learning targets</vt:lpstr>
      <vt:lpstr>Before reading</vt:lpstr>
      <vt:lpstr>Preview</vt:lpstr>
      <vt:lpstr>reading</vt:lpstr>
      <vt:lpstr>Key idea and details</vt:lpstr>
      <vt:lpstr>Craft and Structure</vt:lpstr>
      <vt:lpstr>Key idea and details</vt:lpstr>
      <vt:lpstr>Key idea and details</vt:lpstr>
      <vt:lpstr>Craft and structure</vt:lpstr>
      <vt:lpstr>Key idea and details</vt:lpstr>
      <vt:lpstr>Working from the text</vt:lpstr>
      <vt:lpstr>Working from the text</vt:lpstr>
      <vt:lpstr>Check your understanding</vt:lpstr>
      <vt:lpstr>Writing to compare and contrast</vt:lpstr>
      <vt:lpstr>Writing to compare and contrast</vt:lpstr>
      <vt:lpstr>Notebook</vt:lpstr>
      <vt:lpstr>Writing to sources: explanatory text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Activity 2.8: Gathering evidence from news articles</dc:title>
  <dc:creator>Maddie Kernan</dc:creator>
  <cp:lastModifiedBy>Maddie Kernan</cp:lastModifiedBy>
  <cp:revision>18</cp:revision>
  <cp:lastPrinted>2017-11-29T18:06:53Z</cp:lastPrinted>
  <dcterms:created xsi:type="dcterms:W3CDTF">2017-03-23T14:39:51Z</dcterms:created>
  <dcterms:modified xsi:type="dcterms:W3CDTF">2017-12-05T22:33:22Z</dcterms:modified>
</cp:coreProperties>
</file>