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48" r:id="rId1"/>
  </p:sldMasterIdLst>
  <p:handoutMasterIdLst>
    <p:handoutMasterId r:id="rId16"/>
  </p:handoutMasterIdLst>
  <p:sldIdLst>
    <p:sldId id="256" r:id="rId2"/>
    <p:sldId id="257" r:id="rId3"/>
    <p:sldId id="258" r:id="rId4"/>
    <p:sldId id="265" r:id="rId5"/>
    <p:sldId id="266" r:id="rId6"/>
    <p:sldId id="267" r:id="rId7"/>
    <p:sldId id="268" r:id="rId8"/>
    <p:sldId id="269" r:id="rId9"/>
    <p:sldId id="270" r:id="rId10"/>
    <p:sldId id="271" r:id="rId11"/>
    <p:sldId id="273" r:id="rId12"/>
    <p:sldId id="274" r:id="rId13"/>
    <p:sldId id="275" r:id="rId14"/>
    <p:sldId id="27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0A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84" d="100"/>
          <a:sy n="84" d="100"/>
        </p:scale>
        <p:origin x="108" y="5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862244C-F74F-4D53-837B-69A937F4279D}" type="datetimeFigureOut">
              <a:rPr lang="en-US" smtClean="0"/>
              <a:t>11/27/2017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042A3C-8338-4749-9BFD-1311F9BA2ACE}" type="slidenum">
              <a:rPr lang="en-US" smtClean="0"/>
              <a:t>‹#›</a:t>
            </a:fld>
            <a:endParaRPr lang="en-US"/>
          </a:p>
        </p:txBody>
      </p:sp>
    </p:spTree>
    <p:extLst>
      <p:ext uri="{BB962C8B-B14F-4D97-AF65-F5344CB8AC3E}">
        <p14:creationId xmlns:p14="http://schemas.microsoft.com/office/powerpoint/2010/main" val="302495285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5586B75A-687E-405C-8A0B-8D00578BA2C3}" type="datetimeFigureOut">
              <a:rPr lang="en-US" smtClean="0"/>
              <a:pPr/>
              <a:t>11/27/2017</a:t>
            </a:fld>
            <a:endParaRPr lang="en-US" dirty="0"/>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endParaRPr lang="en-US" dirty="0"/>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06201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11/27/2017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0040483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0952511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en-US"/>
              <a:t>Click to edit Master title style</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en-US"/>
              <a:t>Edit Master text styles</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7801026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3397376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586B75A-687E-405C-8A0B-8D00578BA2C3}" type="datetimeFigureOut">
              <a:rPr lang="en-US" smtClean="0"/>
              <a:pPr/>
              <a:t>11/27/2017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5200126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586B75A-687E-405C-8A0B-8D00578BA2C3}" type="datetimeFigureOut">
              <a:rPr lang="en-US" smtClean="0"/>
              <a:pPr/>
              <a:t>11/27/2017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75311215"/>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787799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11/27/2017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86854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11/27/2017</a:t>
            </a:fld>
            <a:endParaRPr lang="en-US" dirty="0"/>
          </a:p>
        </p:txBody>
      </p:sp>
      <p:sp>
        <p:nvSpPr>
          <p:cNvPr id="5" name="Footer Placeholder 4"/>
          <p:cNvSpPr>
            <a:spLocks noGrp="1"/>
          </p:cNvSpPr>
          <p:nvPr>
            <p:ph type="ftr" sz="quarter" idx="11"/>
          </p:nvPr>
        </p:nvSpPr>
        <p:spPr/>
        <p:txBody>
          <a:bodyPr/>
          <a:lstStyle>
            <a:lvl1pPr>
              <a:defRPr sz="1000" b="1"/>
            </a:lvl1p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18460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11/27/2017</a:t>
            </a:fld>
            <a:endParaRPr lang="en-US" dirty="0"/>
          </a:p>
        </p:txBody>
      </p:sp>
      <p:sp>
        <p:nvSpPr>
          <p:cNvPr id="5" name="Footer Placeholder 4"/>
          <p:cNvSpPr>
            <a:spLocks noGrp="1"/>
          </p:cNvSpPr>
          <p:nvPr>
            <p:ph type="ftr" sz="quarter" idx="11"/>
          </p:nvPr>
        </p:nvSpPr>
        <p:spPr/>
        <p:txBody>
          <a:bodyPr/>
          <a:lstStyle>
            <a:lvl1pPr>
              <a:defRPr sz="1000" b="1"/>
            </a:lvl1p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48219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11/27/2017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86902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11/27/2017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67020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11/27/2017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09752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11/27/2017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63680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11/27/2017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08380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11/27/2017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71715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5586B75A-687E-405C-8A0B-8D00578BA2C3}" type="datetimeFigureOut">
              <a:rPr lang="en-US" smtClean="0"/>
              <a:pPr/>
              <a:t>11/27/2017</a:t>
            </a:fld>
            <a:endParaRPr lang="en-US" dirty="0"/>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endParaRPr lang="en-US" dirty="0"/>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59198192"/>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 id="2147483960" r:id="rId12"/>
    <p:sldLayoutId id="2147483961" r:id="rId13"/>
    <p:sldLayoutId id="2147483962" r:id="rId14"/>
    <p:sldLayoutId id="2147483963" r:id="rId15"/>
    <p:sldLayoutId id="2147483964" r:id="rId16"/>
    <p:sldLayoutId id="2147483965"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foodmyths.org/myths/marketing-advertising/"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Activity 2.7: Gathering Evidence from a Film– Part One.</a:t>
            </a:r>
          </a:p>
        </p:txBody>
      </p:sp>
      <p:sp>
        <p:nvSpPr>
          <p:cNvPr id="3" name="Subtitle 2"/>
          <p:cNvSpPr>
            <a:spLocks noGrp="1"/>
          </p:cNvSpPr>
          <p:nvPr>
            <p:ph type="subTitle" idx="1"/>
          </p:nvPr>
        </p:nvSpPr>
        <p:spPr/>
        <p:txBody>
          <a:bodyPr/>
          <a:lstStyle/>
          <a:p>
            <a:r>
              <a:rPr lang="en-US" dirty="0"/>
              <a:t>7</a:t>
            </a:r>
            <a:r>
              <a:rPr lang="en-US" baseline="30000" dirty="0"/>
              <a:t>th</a:t>
            </a:r>
            <a:r>
              <a:rPr lang="en-US" dirty="0"/>
              <a:t> Grade Springboard</a:t>
            </a:r>
          </a:p>
        </p:txBody>
      </p:sp>
    </p:spTree>
    <p:extLst>
      <p:ext uri="{BB962C8B-B14F-4D97-AF65-F5344CB8AC3E}">
        <p14:creationId xmlns:p14="http://schemas.microsoft.com/office/powerpoint/2010/main" val="3252561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Documentary Film</a:t>
            </a:r>
          </a:p>
        </p:txBody>
      </p:sp>
      <p:sp>
        <p:nvSpPr>
          <p:cNvPr id="3" name="Content Placeholder 2"/>
          <p:cNvSpPr>
            <a:spLocks noGrp="1"/>
          </p:cNvSpPr>
          <p:nvPr>
            <p:ph idx="1"/>
          </p:nvPr>
        </p:nvSpPr>
        <p:spPr>
          <a:xfrm>
            <a:off x="90312" y="2464904"/>
            <a:ext cx="11729156" cy="4393096"/>
          </a:xfrm>
        </p:spPr>
        <p:txBody>
          <a:bodyPr>
            <a:noAutofit/>
          </a:bodyPr>
          <a:lstStyle/>
          <a:p>
            <a:pPr marL="0" indent="0">
              <a:buNone/>
            </a:pPr>
            <a:r>
              <a:rPr lang="en-US" sz="3600" dirty="0"/>
              <a:t>2. Use the graphic organizer on the </a:t>
            </a:r>
            <a:r>
              <a:rPr lang="en-US" sz="3600" strike="sngStrike" dirty="0"/>
              <a:t>next page or some other form</a:t>
            </a:r>
            <a:r>
              <a:rPr lang="en-US" sz="3600" dirty="0"/>
              <a:t> handout to take notes about the film that might help you answer the research questions you have selected. Write your research question(s) </a:t>
            </a:r>
            <a:r>
              <a:rPr lang="en-US" sz="3600" strike="sngStrike" dirty="0"/>
              <a:t>below </a:t>
            </a:r>
            <a:r>
              <a:rPr lang="en-US" sz="3600" dirty="0"/>
              <a:t>in your notebook.</a:t>
            </a:r>
            <a:endParaRPr lang="en-US" sz="3600" strike="sngStrike" dirty="0"/>
          </a:p>
          <a:p>
            <a:pPr marL="0" indent="0">
              <a:buNone/>
            </a:pPr>
            <a:endParaRPr lang="en-US" sz="2600" dirty="0"/>
          </a:p>
        </p:txBody>
      </p:sp>
    </p:spTree>
    <p:extLst>
      <p:ext uri="{BB962C8B-B14F-4D97-AF65-F5344CB8AC3E}">
        <p14:creationId xmlns:p14="http://schemas.microsoft.com/office/powerpoint/2010/main" val="1838265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BEDEE-B38C-49C2-BCD1-00A6C02A1929}"/>
              </a:ext>
            </a:extLst>
          </p:cNvPr>
          <p:cNvSpPr>
            <a:spLocks noGrp="1"/>
          </p:cNvSpPr>
          <p:nvPr>
            <p:ph type="title"/>
          </p:nvPr>
        </p:nvSpPr>
        <p:spPr/>
        <p:txBody>
          <a:bodyPr/>
          <a:lstStyle/>
          <a:p>
            <a:r>
              <a:rPr lang="en-US" dirty="0"/>
              <a:t>Notebook</a:t>
            </a:r>
          </a:p>
        </p:txBody>
      </p:sp>
      <p:sp>
        <p:nvSpPr>
          <p:cNvPr id="3" name="Content Placeholder 2">
            <a:extLst>
              <a:ext uri="{FF2B5EF4-FFF2-40B4-BE49-F238E27FC236}">
                <a16:creationId xmlns:a16="http://schemas.microsoft.com/office/drawing/2014/main" id="{619466B0-64F4-4DD5-AB56-7FFBAD93AB2C}"/>
              </a:ext>
            </a:extLst>
          </p:cNvPr>
          <p:cNvSpPr>
            <a:spLocks noGrp="1"/>
          </p:cNvSpPr>
          <p:nvPr>
            <p:ph idx="1"/>
          </p:nvPr>
        </p:nvSpPr>
        <p:spPr>
          <a:xfrm>
            <a:off x="450574" y="2603500"/>
            <a:ext cx="11423374" cy="3416300"/>
          </a:xfrm>
        </p:spPr>
        <p:txBody>
          <a:bodyPr>
            <a:normAutofit/>
          </a:bodyPr>
          <a:lstStyle/>
          <a:p>
            <a:r>
              <a:rPr lang="en-US" sz="3600" dirty="0"/>
              <a:t>Date		Advertising Research Questions		pg.		</a:t>
            </a:r>
          </a:p>
        </p:txBody>
      </p:sp>
      <p:sp>
        <p:nvSpPr>
          <p:cNvPr id="4" name="Star: 5 Points 3">
            <a:extLst>
              <a:ext uri="{FF2B5EF4-FFF2-40B4-BE49-F238E27FC236}">
                <a16:creationId xmlns:a16="http://schemas.microsoft.com/office/drawing/2014/main" id="{9669B65F-1D7F-4279-9D35-3853B42AFEEB}"/>
              </a:ext>
            </a:extLst>
          </p:cNvPr>
          <p:cNvSpPr/>
          <p:nvPr/>
        </p:nvSpPr>
        <p:spPr>
          <a:xfrm>
            <a:off x="9821587" y="2703444"/>
            <a:ext cx="556591" cy="463826"/>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59195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49016-147D-46F9-B02D-AA7898E71169}"/>
              </a:ext>
            </a:extLst>
          </p:cNvPr>
          <p:cNvSpPr>
            <a:spLocks noGrp="1"/>
          </p:cNvSpPr>
          <p:nvPr>
            <p:ph type="title"/>
          </p:nvPr>
        </p:nvSpPr>
        <p:spPr/>
        <p:txBody>
          <a:bodyPr/>
          <a:lstStyle/>
          <a:p>
            <a:r>
              <a:rPr lang="en-US" dirty="0"/>
              <a:t>Advertising Research Questions</a:t>
            </a:r>
          </a:p>
        </p:txBody>
      </p:sp>
      <p:sp>
        <p:nvSpPr>
          <p:cNvPr id="3" name="Content Placeholder 2">
            <a:extLst>
              <a:ext uri="{FF2B5EF4-FFF2-40B4-BE49-F238E27FC236}">
                <a16:creationId xmlns:a16="http://schemas.microsoft.com/office/drawing/2014/main" id="{940FFAB9-84AB-428A-823F-C9E34DC2FAD1}"/>
              </a:ext>
            </a:extLst>
          </p:cNvPr>
          <p:cNvSpPr>
            <a:spLocks noGrp="1"/>
          </p:cNvSpPr>
          <p:nvPr>
            <p:ph idx="1"/>
          </p:nvPr>
        </p:nvSpPr>
        <p:spPr>
          <a:xfrm>
            <a:off x="543339" y="2603500"/>
            <a:ext cx="11370365" cy="3416300"/>
          </a:xfrm>
        </p:spPr>
        <p:txBody>
          <a:bodyPr/>
          <a:lstStyle/>
          <a:p>
            <a:r>
              <a:rPr lang="en-US" sz="3200" dirty="0"/>
              <a:t>What techniques are used especially for young audiences?</a:t>
            </a:r>
          </a:p>
          <a:p>
            <a:r>
              <a:rPr lang="en-US" sz="3200" dirty="0"/>
              <a:t>Why are teens and tweens important to advertisers?</a:t>
            </a:r>
          </a:p>
          <a:p>
            <a:r>
              <a:rPr lang="en-US" sz="3200" dirty="0"/>
              <a:t>How effective are ads targeted to teenage audiences?</a:t>
            </a:r>
          </a:p>
          <a:p>
            <a:r>
              <a:rPr lang="en-US" sz="3200" dirty="0"/>
              <a:t>What role does advertising play in the lives of youth?</a:t>
            </a:r>
          </a:p>
          <a:p>
            <a:endParaRPr lang="en-US" dirty="0"/>
          </a:p>
        </p:txBody>
      </p:sp>
    </p:spTree>
    <p:extLst>
      <p:ext uri="{BB962C8B-B14F-4D97-AF65-F5344CB8AC3E}">
        <p14:creationId xmlns:p14="http://schemas.microsoft.com/office/powerpoint/2010/main" val="858547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4" name="Group 11">
            <a:extLst>
              <a:ext uri="{FF2B5EF4-FFF2-40B4-BE49-F238E27FC236}">
                <a16:creationId xmlns:a16="http://schemas.microsoft.com/office/drawing/2014/main" id="{F80F4C73-8A40-435B-AFB5-F5C3BDC03802}"/>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88" y="0"/>
            <a:ext cx="12193588" cy="6861555"/>
            <a:chOff x="-1588" y="0"/>
            <a:chExt cx="12193588" cy="6861555"/>
          </a:xfrm>
        </p:grpSpPr>
        <p:sp>
          <p:nvSpPr>
            <p:cNvPr id="13" name="Rectangle 12">
              <a:extLst>
                <a:ext uri="{FF2B5EF4-FFF2-40B4-BE49-F238E27FC236}">
                  <a16:creationId xmlns:a16="http://schemas.microsoft.com/office/drawing/2014/main" id="{BDD4069D-6BA0-4C9D-8EA6-8C476FC7D59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a:extLst>
                <a:ext uri="{FF2B5EF4-FFF2-40B4-BE49-F238E27FC236}">
                  <a16:creationId xmlns:a16="http://schemas.microsoft.com/office/drawing/2014/main" id="{B60D1FC8-A019-4110-A93E-8C709AD7896F}"/>
                </a:ext>
              </a:extLst>
            </p:cNvPr>
            <p:cNvSpPr/>
            <p:nvPr>
              <p:extLst>
                <p:ext uri="{386F3935-93C4-4BCD-93E2-E3B085C9AB24}">
                  <p16:designElem xmlns:p16="http://schemas.microsoft.com/office/powerpoint/2015/main" val="1"/>
                </p:ext>
              </p:extLst>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a:extLst>
                <a:ext uri="{FF2B5EF4-FFF2-40B4-BE49-F238E27FC236}">
                  <a16:creationId xmlns:a16="http://schemas.microsoft.com/office/drawing/2014/main" id="{447CEA9B-73E1-441D-8800-FA49BA991DFB}"/>
                </a:ext>
              </a:extLst>
            </p:cNvPr>
            <p:cNvSpPr/>
            <p:nvPr>
              <p:extLst>
                <p:ext uri="{386F3935-93C4-4BCD-93E2-E3B085C9AB24}">
                  <p16:designElem xmlns:p16="http://schemas.microsoft.com/office/powerpoint/2015/main" val="1"/>
                </p:ext>
              </p:extLst>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a:extLst>
                <a:ext uri="{FF2B5EF4-FFF2-40B4-BE49-F238E27FC236}">
                  <a16:creationId xmlns:a16="http://schemas.microsoft.com/office/drawing/2014/main" id="{3072D5EB-F874-4157-885B-E3C42CDA806A}"/>
                </a:ext>
              </a:extLst>
            </p:cNvPr>
            <p:cNvSpPr/>
            <p:nvPr>
              <p:extLst>
                <p:ext uri="{386F3935-93C4-4BCD-93E2-E3B085C9AB24}">
                  <p16:designElem xmlns:p16="http://schemas.microsoft.com/office/powerpoint/2015/main" val="1"/>
                </p:ext>
              </p:extLst>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00352347-BE60-4DA4-A026-651AE5F7FF3D}"/>
                </a:ext>
              </a:extLst>
            </p:cNvPr>
            <p:cNvSpPr/>
            <p:nvPr>
              <p:extLst>
                <p:ext uri="{386F3935-93C4-4BCD-93E2-E3B085C9AB24}">
                  <p16:designElem xmlns:p16="http://schemas.microsoft.com/office/powerpoint/2015/main" val="1"/>
                </p:ext>
              </p:extLst>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a:extLst>
                <a:ext uri="{FF2B5EF4-FFF2-40B4-BE49-F238E27FC236}">
                  <a16:creationId xmlns:a16="http://schemas.microsoft.com/office/drawing/2014/main" id="{26F82C6E-5FB8-4065-8BCB-D9158DD57EF7}"/>
                </a:ext>
              </a:extLst>
            </p:cNvPr>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9" name="Freeform 5">
              <a:extLst>
                <a:ext uri="{FF2B5EF4-FFF2-40B4-BE49-F238E27FC236}">
                  <a16:creationId xmlns:a16="http://schemas.microsoft.com/office/drawing/2014/main" id="{CF36403A-34F0-4F3D-A4BA-D1B1FA2F31D4}"/>
                </a:ext>
              </a:extLst>
            </p:cNvPr>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a:extLst>
                <a:ext uri="{FF2B5EF4-FFF2-40B4-BE49-F238E27FC236}">
                  <a16:creationId xmlns:a16="http://schemas.microsoft.com/office/drawing/2014/main" id="{7CCD3DE1-6CA0-4EB1-A8E8-EFD50A1FE364}"/>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pic>
        <p:nvPicPr>
          <p:cNvPr id="25" name="Content Placeholder 3">
            <a:extLst>
              <a:ext uri="{FF2B5EF4-FFF2-40B4-BE49-F238E27FC236}">
                <a16:creationId xmlns:a16="http://schemas.microsoft.com/office/drawing/2014/main" id="{C562ADB2-E6B6-4E06-8B50-0BDD7B31E4F8}"/>
              </a:ext>
            </a:extLst>
          </p:cNvPr>
          <p:cNvPicPr>
            <a:picLocks noChangeAspect="1"/>
          </p:cNvPicPr>
          <p:nvPr/>
        </p:nvPicPr>
        <p:blipFill rotWithShape="1">
          <a:blip r:embed="rId3"/>
          <a:srcRect r="-1" b="11825"/>
          <a:stretch/>
        </p:blipFill>
        <p:spPr>
          <a:xfrm>
            <a:off x="5247162" y="1296852"/>
            <a:ext cx="6251664" cy="5250498"/>
          </a:xfrm>
          <a:prstGeom prst="rect">
            <a:avLst/>
          </a:prstGeom>
        </p:spPr>
      </p:pic>
      <p:sp>
        <p:nvSpPr>
          <p:cNvPr id="26" name="Rectangle 21">
            <a:extLst>
              <a:ext uri="{FF2B5EF4-FFF2-40B4-BE49-F238E27FC236}">
                <a16:creationId xmlns:a16="http://schemas.microsoft.com/office/drawing/2014/main" id="{552D6D00-2548-4ECD-9FA4-D422A25250A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806A9143-4B24-4D9D-B454-06A331E6E738}"/>
              </a:ext>
            </a:extLst>
          </p:cNvPr>
          <p:cNvSpPr>
            <a:spLocks noGrp="1"/>
          </p:cNvSpPr>
          <p:nvPr>
            <p:ph type="title"/>
          </p:nvPr>
        </p:nvSpPr>
        <p:spPr>
          <a:xfrm>
            <a:off x="1135155" y="551128"/>
            <a:ext cx="3178260" cy="1020232"/>
          </a:xfrm>
        </p:spPr>
        <p:txBody>
          <a:bodyPr>
            <a:normAutofit/>
          </a:bodyPr>
          <a:lstStyle/>
          <a:p>
            <a:r>
              <a:rPr lang="en-US" sz="4400" b="1" dirty="0"/>
              <a:t>Handout</a:t>
            </a:r>
            <a:endParaRPr lang="en-US" b="1" dirty="0"/>
          </a:p>
        </p:txBody>
      </p:sp>
      <p:sp>
        <p:nvSpPr>
          <p:cNvPr id="27" name="Content Placeholder 8"/>
          <p:cNvSpPr>
            <a:spLocks noGrp="1"/>
          </p:cNvSpPr>
          <p:nvPr>
            <p:ph idx="1"/>
          </p:nvPr>
        </p:nvSpPr>
        <p:spPr>
          <a:xfrm>
            <a:off x="503583" y="1571359"/>
            <a:ext cx="4125350" cy="4884475"/>
          </a:xfrm>
        </p:spPr>
        <p:txBody>
          <a:bodyPr>
            <a:normAutofit/>
          </a:bodyPr>
          <a:lstStyle/>
          <a:p>
            <a:r>
              <a:rPr lang="en-US" sz="2400" b="1" dirty="0">
                <a:solidFill>
                  <a:schemeClr val="bg1"/>
                </a:solidFill>
              </a:rPr>
              <a:t>Complete the handout as you watch the animated documentary/film.</a:t>
            </a:r>
          </a:p>
          <a:p>
            <a:endParaRPr lang="en-US" sz="2400" b="1" dirty="0">
              <a:solidFill>
                <a:schemeClr val="bg1"/>
              </a:solidFill>
            </a:endParaRPr>
          </a:p>
          <a:p>
            <a:r>
              <a:rPr lang="en-US" sz="2400" b="1" dirty="0">
                <a:solidFill>
                  <a:schemeClr val="bg1"/>
                </a:solidFill>
              </a:rPr>
              <a:t>Think about your chosen research questions (2) as you view the film.</a:t>
            </a:r>
          </a:p>
          <a:p>
            <a:r>
              <a:rPr lang="en-US" sz="2400" b="1" dirty="0">
                <a:solidFill>
                  <a:schemeClr val="bg1"/>
                </a:solidFill>
                <a:hlinkClick r:id="rId4"/>
              </a:rPr>
              <a:t>http://foodmyths.org/myths/marketing-advertising/</a:t>
            </a:r>
            <a:r>
              <a:rPr lang="en-US" sz="2400" b="1" dirty="0">
                <a:solidFill>
                  <a:schemeClr val="bg1"/>
                </a:solidFill>
              </a:rPr>
              <a:t> </a:t>
            </a:r>
          </a:p>
        </p:txBody>
      </p:sp>
    </p:spTree>
    <p:extLst>
      <p:ext uri="{BB962C8B-B14F-4D97-AF65-F5344CB8AC3E}">
        <p14:creationId xmlns:p14="http://schemas.microsoft.com/office/powerpoint/2010/main" val="3474400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Collaborative Discussion</a:t>
            </a:r>
          </a:p>
        </p:txBody>
      </p:sp>
      <p:sp>
        <p:nvSpPr>
          <p:cNvPr id="3" name="Content Placeholder 2"/>
          <p:cNvSpPr>
            <a:spLocks noGrp="1"/>
          </p:cNvSpPr>
          <p:nvPr>
            <p:ph idx="1"/>
          </p:nvPr>
        </p:nvSpPr>
        <p:spPr>
          <a:xfrm>
            <a:off x="180622" y="2438400"/>
            <a:ext cx="11909778" cy="4289778"/>
          </a:xfrm>
        </p:spPr>
        <p:txBody>
          <a:bodyPr>
            <a:normAutofit/>
          </a:bodyPr>
          <a:lstStyle/>
          <a:p>
            <a:pPr marL="0" indent="0">
              <a:buNone/>
            </a:pPr>
            <a:r>
              <a:rPr lang="en-US" sz="2400" dirty="0"/>
              <a:t>In preparation for a group discussion, answer the following questions on the back of the handout:</a:t>
            </a:r>
          </a:p>
          <a:p>
            <a:pPr marL="0" indent="0">
              <a:buNone/>
            </a:pPr>
            <a:endParaRPr lang="en-US" sz="2400" dirty="0"/>
          </a:p>
          <a:p>
            <a:pPr>
              <a:buFont typeface="+mj-lt"/>
              <a:buAutoNum type="arabicPeriod"/>
            </a:pPr>
            <a:r>
              <a:rPr lang="en-US" sz="2400" dirty="0"/>
              <a:t>How did this resource help you answer your research question?</a:t>
            </a:r>
          </a:p>
          <a:p>
            <a:pPr>
              <a:buFont typeface="+mj-lt"/>
              <a:buAutoNum type="arabicPeriod"/>
            </a:pPr>
            <a:r>
              <a:rPr lang="en-US" sz="2400" dirty="0"/>
              <a:t>What additional information did you find interesting? </a:t>
            </a:r>
          </a:p>
          <a:p>
            <a:pPr>
              <a:buFont typeface="+mj-lt"/>
              <a:buAutoNum type="arabicPeriod"/>
            </a:pPr>
            <a:r>
              <a:rPr lang="en-US" sz="2400" dirty="0"/>
              <a:t>What is one other question the film prompted you to think about?</a:t>
            </a:r>
          </a:p>
          <a:p>
            <a:pPr>
              <a:buFont typeface="+mj-lt"/>
              <a:buAutoNum type="arabicPeriod"/>
            </a:pPr>
            <a:r>
              <a:rPr lang="en-US" sz="2400" dirty="0"/>
              <a:t>Respond to the Essential Question: How do advertisers attempt to influence consumers, specifically youth?</a:t>
            </a:r>
          </a:p>
          <a:p>
            <a:pPr>
              <a:buFont typeface="+mj-lt"/>
              <a:buAutoNum type="arabicPeriod"/>
            </a:pPr>
            <a:r>
              <a:rPr lang="en-US" sz="2400" dirty="0"/>
              <a:t>From what you can tell, how reliable or credible is this source?</a:t>
            </a:r>
          </a:p>
        </p:txBody>
      </p:sp>
    </p:spTree>
    <p:extLst>
      <p:ext uri="{BB962C8B-B14F-4D97-AF65-F5344CB8AC3E}">
        <p14:creationId xmlns:p14="http://schemas.microsoft.com/office/powerpoint/2010/main" val="2304700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Targets</a:t>
            </a:r>
          </a:p>
        </p:txBody>
      </p:sp>
      <p:sp>
        <p:nvSpPr>
          <p:cNvPr id="3" name="Content Placeholder 2"/>
          <p:cNvSpPr>
            <a:spLocks noGrp="1"/>
          </p:cNvSpPr>
          <p:nvPr>
            <p:ph idx="1"/>
          </p:nvPr>
        </p:nvSpPr>
        <p:spPr>
          <a:xfrm>
            <a:off x="569844" y="2438400"/>
            <a:ext cx="11357114" cy="3581400"/>
          </a:xfrm>
        </p:spPr>
        <p:txBody>
          <a:bodyPr>
            <a:normAutofit/>
          </a:bodyPr>
          <a:lstStyle/>
          <a:p>
            <a:r>
              <a:rPr lang="en-US" sz="3200" dirty="0"/>
              <a:t>I can analyze film to assess its purpose and credibility.</a:t>
            </a:r>
          </a:p>
          <a:p>
            <a:endParaRPr lang="en-US" sz="3200" dirty="0"/>
          </a:p>
          <a:p>
            <a:r>
              <a:rPr lang="en-US" sz="3200" dirty="0"/>
              <a:t>I can identify and record relevant research information from a film.</a:t>
            </a:r>
          </a:p>
          <a:p>
            <a:endParaRPr lang="en-US" sz="3200" dirty="0"/>
          </a:p>
          <a:p>
            <a:r>
              <a:rPr lang="en-US" sz="3200" dirty="0"/>
              <a:t>I can participate in a collaborate discussion about research findings.</a:t>
            </a:r>
          </a:p>
        </p:txBody>
      </p:sp>
    </p:spTree>
    <p:extLst>
      <p:ext uri="{BB962C8B-B14F-4D97-AF65-F5344CB8AC3E}">
        <p14:creationId xmlns:p14="http://schemas.microsoft.com/office/powerpoint/2010/main" val="1789227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Film Study</a:t>
            </a:r>
          </a:p>
        </p:txBody>
      </p:sp>
      <p:sp>
        <p:nvSpPr>
          <p:cNvPr id="3" name="Content Placeholder 2"/>
          <p:cNvSpPr>
            <a:spLocks noGrp="1"/>
          </p:cNvSpPr>
          <p:nvPr>
            <p:ph idx="1"/>
          </p:nvPr>
        </p:nvSpPr>
        <p:spPr>
          <a:xfrm>
            <a:off x="485422" y="2223912"/>
            <a:ext cx="11706578" cy="4415428"/>
          </a:xfrm>
        </p:spPr>
        <p:txBody>
          <a:bodyPr>
            <a:normAutofit/>
          </a:bodyPr>
          <a:lstStyle/>
          <a:p>
            <a:pPr marL="514350" indent="-514350">
              <a:buAutoNum type="arabicPeriod"/>
            </a:pPr>
            <a:r>
              <a:rPr lang="en-US" sz="2800" dirty="0"/>
              <a:t>To help you understand the genre and purpose of the film </a:t>
            </a:r>
            <a:r>
              <a:rPr lang="en-US" sz="2800" i="1" dirty="0"/>
              <a:t>The Myth of Choice: How Junk-Food Marketers Target Our Kids, </a:t>
            </a:r>
            <a:r>
              <a:rPr lang="en-US" sz="2800" dirty="0"/>
              <a:t>record details using the following graphic organizer as you </a:t>
            </a:r>
            <a:r>
              <a:rPr lang="en-US" sz="2800" b="1" u="sng" dirty="0"/>
              <a:t>listen</a:t>
            </a:r>
            <a:r>
              <a:rPr lang="en-US" sz="2800" dirty="0"/>
              <a:t> to information </a:t>
            </a:r>
            <a:r>
              <a:rPr lang="en-US" sz="2800" b="1" u="sng" dirty="0"/>
              <a:t>about the film</a:t>
            </a:r>
            <a:r>
              <a:rPr lang="en-US" sz="2800" dirty="0"/>
              <a:t>.</a:t>
            </a:r>
          </a:p>
          <a:p>
            <a:pPr marL="514350" indent="-514350">
              <a:buAutoNum type="arabicPeriod"/>
            </a:pPr>
            <a:endParaRPr lang="en-US" sz="2800" dirty="0"/>
          </a:p>
          <a:p>
            <a:r>
              <a:rPr lang="en-US" sz="2800" b="1" dirty="0"/>
              <a:t>R</a:t>
            </a:r>
            <a:r>
              <a:rPr lang="en-US" sz="2800" dirty="0"/>
              <a:t>ole</a:t>
            </a:r>
          </a:p>
          <a:p>
            <a:r>
              <a:rPr lang="en-US" sz="2800" b="1" dirty="0"/>
              <a:t>A</a:t>
            </a:r>
            <a:r>
              <a:rPr lang="en-US" sz="2800" dirty="0"/>
              <a:t>udience</a:t>
            </a:r>
          </a:p>
          <a:p>
            <a:r>
              <a:rPr lang="en-US" sz="2800" b="1" dirty="0"/>
              <a:t>F</a:t>
            </a:r>
            <a:r>
              <a:rPr lang="en-US" sz="2800" dirty="0"/>
              <a:t>ormat</a:t>
            </a:r>
          </a:p>
          <a:p>
            <a:r>
              <a:rPr lang="en-US" sz="2800" b="1" dirty="0"/>
              <a:t>T</a:t>
            </a:r>
            <a:r>
              <a:rPr lang="en-US" sz="2800" dirty="0"/>
              <a:t>opic</a:t>
            </a:r>
          </a:p>
        </p:txBody>
      </p:sp>
    </p:spTree>
    <p:extLst>
      <p:ext uri="{BB962C8B-B14F-4D97-AF65-F5344CB8AC3E}">
        <p14:creationId xmlns:p14="http://schemas.microsoft.com/office/powerpoint/2010/main" val="836126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RAFT- Paragraph Read Aloud</a:t>
            </a:r>
          </a:p>
        </p:txBody>
      </p:sp>
      <p:sp>
        <p:nvSpPr>
          <p:cNvPr id="3" name="Content Placeholder 2"/>
          <p:cNvSpPr>
            <a:spLocks noGrp="1"/>
          </p:cNvSpPr>
          <p:nvPr>
            <p:ph idx="1"/>
          </p:nvPr>
        </p:nvSpPr>
        <p:spPr>
          <a:xfrm>
            <a:off x="1" y="2257778"/>
            <a:ext cx="12192000" cy="4600222"/>
          </a:xfrm>
        </p:spPr>
        <p:txBody>
          <a:bodyPr/>
          <a:lstStyle/>
          <a:p>
            <a:r>
              <a:rPr lang="en-US" sz="2800" dirty="0"/>
              <a:t>There will be four groups. Each group will be assigned a specific part of RAFT.</a:t>
            </a:r>
          </a:p>
          <a:p>
            <a:pPr lvl="1"/>
            <a:r>
              <a:rPr lang="en-US" sz="2600" dirty="0"/>
              <a:t>1</a:t>
            </a:r>
            <a:r>
              <a:rPr lang="en-US" sz="2600" baseline="30000" dirty="0"/>
              <a:t>st</a:t>
            </a:r>
            <a:r>
              <a:rPr lang="en-US" sz="2600" dirty="0"/>
              <a:t>: I will read the passage and you will </a:t>
            </a:r>
            <a:r>
              <a:rPr lang="en-US" sz="2600" b="1" u="sng" dirty="0"/>
              <a:t>listen</a:t>
            </a:r>
            <a:r>
              <a:rPr lang="en-US" sz="2600" dirty="0"/>
              <a:t> for your specific part of RAFT.</a:t>
            </a:r>
          </a:p>
          <a:p>
            <a:pPr lvl="1"/>
            <a:endParaRPr lang="en-US" sz="2600" dirty="0"/>
          </a:p>
          <a:p>
            <a:pPr lvl="1"/>
            <a:r>
              <a:rPr lang="en-US" sz="2600" dirty="0"/>
              <a:t>2</a:t>
            </a:r>
            <a:r>
              <a:rPr lang="en-US" sz="2600" baseline="30000" dirty="0"/>
              <a:t>nd</a:t>
            </a:r>
            <a:r>
              <a:rPr lang="en-US" sz="2600" dirty="0"/>
              <a:t>: </a:t>
            </a:r>
            <a:r>
              <a:rPr lang="en-US" sz="2600" b="1" u="sng" dirty="0"/>
              <a:t>Take notes </a:t>
            </a:r>
            <a:r>
              <a:rPr lang="en-US" sz="2600" dirty="0"/>
              <a:t>on the graphic organizer as you </a:t>
            </a:r>
            <a:r>
              <a:rPr lang="en-US" sz="2600" b="1" u="sng" dirty="0"/>
              <a:t>hear your part </a:t>
            </a:r>
            <a:r>
              <a:rPr lang="en-US" sz="2600" dirty="0"/>
              <a:t>of RAFT.</a:t>
            </a:r>
          </a:p>
          <a:p>
            <a:pPr lvl="1"/>
            <a:endParaRPr lang="en-US" sz="2600" dirty="0"/>
          </a:p>
          <a:p>
            <a:pPr lvl="1"/>
            <a:r>
              <a:rPr lang="en-US" sz="2600" dirty="0"/>
              <a:t>3</a:t>
            </a:r>
            <a:r>
              <a:rPr lang="en-US" sz="2600" baseline="30000" dirty="0"/>
              <a:t>rd</a:t>
            </a:r>
            <a:r>
              <a:rPr lang="en-US" sz="2600" dirty="0"/>
              <a:t>: The passage will be on the board and you will </a:t>
            </a:r>
            <a:r>
              <a:rPr lang="en-US" sz="2600" b="1" u="sng" dirty="0"/>
              <a:t>look</a:t>
            </a:r>
            <a:r>
              <a:rPr lang="en-US" sz="2600" dirty="0"/>
              <a:t> for your specific part of RAFT and </a:t>
            </a:r>
            <a:r>
              <a:rPr lang="en-US" sz="2600" b="1" u="sng" dirty="0"/>
              <a:t>take notes again</a:t>
            </a:r>
            <a:r>
              <a:rPr lang="en-US" sz="2600" dirty="0"/>
              <a:t> or </a:t>
            </a:r>
            <a:r>
              <a:rPr lang="en-US" sz="2600" b="1" u="sng" dirty="0"/>
              <a:t>change</a:t>
            </a:r>
            <a:r>
              <a:rPr lang="en-US" sz="2600" dirty="0"/>
              <a:t> your answer.</a:t>
            </a:r>
          </a:p>
          <a:p>
            <a:endParaRPr lang="en-US" dirty="0"/>
          </a:p>
        </p:txBody>
      </p:sp>
    </p:spTree>
    <p:extLst>
      <p:ext uri="{BB962C8B-B14F-4D97-AF65-F5344CB8AC3E}">
        <p14:creationId xmlns:p14="http://schemas.microsoft.com/office/powerpoint/2010/main" val="3843482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Passage</a:t>
            </a:r>
            <a:endParaRPr lang="en-US" b="1" dirty="0"/>
          </a:p>
        </p:txBody>
      </p:sp>
      <p:sp>
        <p:nvSpPr>
          <p:cNvPr id="3" name="Content Placeholder 2"/>
          <p:cNvSpPr>
            <a:spLocks noGrp="1"/>
          </p:cNvSpPr>
          <p:nvPr>
            <p:ph idx="1"/>
          </p:nvPr>
        </p:nvSpPr>
        <p:spPr>
          <a:xfrm>
            <a:off x="-92765" y="2027583"/>
            <a:ext cx="12284765" cy="4830417"/>
          </a:xfrm>
        </p:spPr>
        <p:txBody>
          <a:bodyPr>
            <a:noAutofit/>
          </a:bodyPr>
          <a:lstStyle/>
          <a:p>
            <a:pPr marL="0" indent="0">
              <a:buNone/>
            </a:pPr>
            <a:r>
              <a:rPr lang="en-US" sz="2300" dirty="0"/>
              <a:t>Every year, some of the world’s largest corporations spend billions on marketing, advertising, and lobbying campaigns to shape the way we think about food; much of that money specifically targets children and teenagers. These multibillion dollar messaging campaigns obscure the reality that highly processed food, sugary drinks, and industrial agriculture are harming our health, economy, and the planet. Meanwhile, across the country, fast-food chains are crowding out grocery stores and supermarkets, narrowing the healthy food choices available. But a growing movement of people is fighting back and speaking up for a sustainable and fair food system. An initiative of the Real Food Media Project, led by author Anna </a:t>
            </a:r>
            <a:r>
              <a:rPr lang="en-US" sz="2300" dirty="0" err="1"/>
              <a:t>Lappe</a:t>
            </a:r>
            <a:r>
              <a:rPr lang="en-US" sz="2300" dirty="0"/>
              <a:t>, Food </a:t>
            </a:r>
            <a:r>
              <a:rPr lang="en-US" sz="2300" dirty="0" err="1"/>
              <a:t>MythBusters</a:t>
            </a:r>
            <a:r>
              <a:rPr lang="en-US" sz="2300" dirty="0"/>
              <a:t> is a collaboration among some of the leading food and farming organizations in the country with the goal of spreading the real story about what we eat. Their animated movie </a:t>
            </a:r>
            <a:r>
              <a:rPr lang="en-US" sz="2300" i="1" dirty="0"/>
              <a:t>The Myth of Choice: How Junk-Food Marketers Target Our Kids </a:t>
            </a:r>
            <a:r>
              <a:rPr lang="en-US" sz="2300" dirty="0"/>
              <a:t>takes on the myth of personal choice and exposes the harmful impact on marketing to kids.</a:t>
            </a:r>
          </a:p>
        </p:txBody>
      </p:sp>
    </p:spTree>
    <p:extLst>
      <p:ext uri="{BB962C8B-B14F-4D97-AF65-F5344CB8AC3E}">
        <p14:creationId xmlns:p14="http://schemas.microsoft.com/office/powerpoint/2010/main" val="1120202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Role</a:t>
            </a:r>
            <a:endParaRPr lang="en-US" b="1" dirty="0"/>
          </a:p>
        </p:txBody>
      </p:sp>
      <p:sp>
        <p:nvSpPr>
          <p:cNvPr id="3" name="Content Placeholder 2"/>
          <p:cNvSpPr>
            <a:spLocks noGrp="1"/>
          </p:cNvSpPr>
          <p:nvPr>
            <p:ph idx="1"/>
          </p:nvPr>
        </p:nvSpPr>
        <p:spPr>
          <a:xfrm>
            <a:off x="395112" y="2239617"/>
            <a:ext cx="11492088" cy="4353093"/>
          </a:xfrm>
        </p:spPr>
        <p:txBody>
          <a:bodyPr>
            <a:normAutofit/>
          </a:bodyPr>
          <a:lstStyle/>
          <a:p>
            <a:r>
              <a:rPr lang="en-US" sz="3200" dirty="0"/>
              <a:t>Who created the film?</a:t>
            </a:r>
          </a:p>
          <a:p>
            <a:pPr lvl="1"/>
            <a:r>
              <a:rPr lang="en-US" sz="2800" dirty="0"/>
              <a:t>Inference: Researchers, those opposed marketing junk food to kids.</a:t>
            </a:r>
          </a:p>
          <a:p>
            <a:pPr lvl="1"/>
            <a:endParaRPr lang="en-US" sz="2800" dirty="0"/>
          </a:p>
          <a:p>
            <a:pPr lvl="1"/>
            <a:r>
              <a:rPr lang="en-US" sz="2800" dirty="0"/>
              <a:t>Evidence: “An initiative of the Real Food Media Project, led by author Anna </a:t>
            </a:r>
            <a:r>
              <a:rPr lang="en-US" sz="2800" dirty="0" err="1"/>
              <a:t>Lappe</a:t>
            </a:r>
            <a:r>
              <a:rPr lang="en-US" sz="2800" dirty="0"/>
              <a:t>, Food </a:t>
            </a:r>
            <a:r>
              <a:rPr lang="en-US" sz="2800" dirty="0" err="1"/>
              <a:t>MythBusters</a:t>
            </a:r>
            <a:r>
              <a:rPr lang="en-US" sz="2800" dirty="0"/>
              <a:t> is a collaboration among some of the leading food and farming organizations in the country with the goal of spreading the real story about what we eat. Their animated movie…”</a:t>
            </a:r>
          </a:p>
        </p:txBody>
      </p:sp>
    </p:spTree>
    <p:extLst>
      <p:ext uri="{BB962C8B-B14F-4D97-AF65-F5344CB8AC3E}">
        <p14:creationId xmlns:p14="http://schemas.microsoft.com/office/powerpoint/2010/main" val="2487865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Audience</a:t>
            </a:r>
            <a:endParaRPr lang="en-US" b="1" dirty="0"/>
          </a:p>
        </p:txBody>
      </p:sp>
      <p:sp>
        <p:nvSpPr>
          <p:cNvPr id="3" name="Content Placeholder 2"/>
          <p:cNvSpPr>
            <a:spLocks noGrp="1"/>
          </p:cNvSpPr>
          <p:nvPr>
            <p:ph idx="1"/>
          </p:nvPr>
        </p:nvSpPr>
        <p:spPr>
          <a:xfrm>
            <a:off x="106017" y="2226365"/>
            <a:ext cx="12085983" cy="4439478"/>
          </a:xfrm>
        </p:spPr>
        <p:txBody>
          <a:bodyPr>
            <a:normAutofit/>
          </a:bodyPr>
          <a:lstStyle/>
          <a:p>
            <a:r>
              <a:rPr lang="en-US" sz="3200" dirty="0"/>
              <a:t>Who do you think it was created for?</a:t>
            </a:r>
          </a:p>
          <a:p>
            <a:endParaRPr lang="en-US" sz="3200" dirty="0"/>
          </a:p>
          <a:p>
            <a:pPr lvl="1"/>
            <a:r>
              <a:rPr lang="en-US" sz="2800" dirty="0"/>
              <a:t>Inference: Children and teenagers</a:t>
            </a:r>
          </a:p>
          <a:p>
            <a:pPr lvl="1"/>
            <a:endParaRPr lang="en-US" sz="2800" dirty="0"/>
          </a:p>
          <a:p>
            <a:pPr lvl="1"/>
            <a:r>
              <a:rPr lang="en-US" sz="2800" dirty="0"/>
              <a:t>Evidence: “Their animated movie </a:t>
            </a:r>
            <a:r>
              <a:rPr lang="en-US" sz="2800" i="1" dirty="0"/>
              <a:t>The Myth of Choice: How Junk-Food Marketers Target Our Kids </a:t>
            </a:r>
            <a:r>
              <a:rPr lang="en-US" sz="2800" dirty="0"/>
              <a:t>takes on the myth of personal choice and exposes the harmful impact on marketing to kids.”</a:t>
            </a:r>
          </a:p>
        </p:txBody>
      </p:sp>
    </p:spTree>
    <p:extLst>
      <p:ext uri="{BB962C8B-B14F-4D97-AF65-F5344CB8AC3E}">
        <p14:creationId xmlns:p14="http://schemas.microsoft.com/office/powerpoint/2010/main" val="3876094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Format</a:t>
            </a:r>
            <a:endParaRPr lang="en-US" b="1" dirty="0"/>
          </a:p>
        </p:txBody>
      </p:sp>
      <p:sp>
        <p:nvSpPr>
          <p:cNvPr id="3" name="Content Placeholder 2"/>
          <p:cNvSpPr>
            <a:spLocks noGrp="1"/>
          </p:cNvSpPr>
          <p:nvPr>
            <p:ph idx="1"/>
          </p:nvPr>
        </p:nvSpPr>
        <p:spPr>
          <a:xfrm>
            <a:off x="0" y="2291644"/>
            <a:ext cx="12192001" cy="4566356"/>
          </a:xfrm>
        </p:spPr>
        <p:txBody>
          <a:bodyPr>
            <a:noAutofit/>
          </a:bodyPr>
          <a:lstStyle/>
          <a:p>
            <a:r>
              <a:rPr lang="en-US" sz="3200" dirty="0"/>
              <a:t>What type of film is it? How will the information be presented? Is the film a primary or secondary source?</a:t>
            </a:r>
          </a:p>
          <a:p>
            <a:endParaRPr lang="en-US" sz="3200" dirty="0"/>
          </a:p>
          <a:p>
            <a:pPr lvl="1"/>
            <a:r>
              <a:rPr lang="en-US" sz="2800" dirty="0"/>
              <a:t>Inference: Documentary in the form of a film. It is a secondary source.</a:t>
            </a:r>
          </a:p>
          <a:p>
            <a:pPr lvl="1"/>
            <a:r>
              <a:rPr lang="en-US" sz="2800" dirty="0"/>
              <a:t>Evidence: The passage refers to it as an animated movie/film, and therefore the information will be presented in the form of a film. It is a secondary source because it is analyzing information that could be considered primary sources. </a:t>
            </a:r>
          </a:p>
        </p:txBody>
      </p:sp>
    </p:spTree>
    <p:extLst>
      <p:ext uri="{BB962C8B-B14F-4D97-AF65-F5344CB8AC3E}">
        <p14:creationId xmlns:p14="http://schemas.microsoft.com/office/powerpoint/2010/main" val="3899505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Topic</a:t>
            </a:r>
            <a:endParaRPr lang="en-US" b="1" dirty="0"/>
          </a:p>
        </p:txBody>
      </p:sp>
      <p:sp>
        <p:nvSpPr>
          <p:cNvPr id="3" name="Content Placeholder 2"/>
          <p:cNvSpPr>
            <a:spLocks noGrp="1"/>
          </p:cNvSpPr>
          <p:nvPr>
            <p:ph idx="1"/>
          </p:nvPr>
        </p:nvSpPr>
        <p:spPr>
          <a:xfrm>
            <a:off x="225778" y="2291644"/>
            <a:ext cx="11740444" cy="4566356"/>
          </a:xfrm>
        </p:spPr>
        <p:txBody>
          <a:bodyPr>
            <a:normAutofit/>
          </a:bodyPr>
          <a:lstStyle/>
          <a:p>
            <a:r>
              <a:rPr lang="en-US" sz="3200" dirty="0"/>
              <a:t>What will this be about? What is its purpose?</a:t>
            </a:r>
          </a:p>
          <a:p>
            <a:endParaRPr lang="en-US" sz="3200" dirty="0"/>
          </a:p>
          <a:p>
            <a:pPr lvl="1"/>
            <a:r>
              <a:rPr lang="en-US" sz="2800" dirty="0"/>
              <a:t>Inference: Advertising junk food and how it’s impacted kids. The purpose is to inform us about the myth of choice regarding food.</a:t>
            </a:r>
          </a:p>
          <a:p>
            <a:pPr lvl="1"/>
            <a:endParaRPr lang="en-US" sz="2800" dirty="0"/>
          </a:p>
          <a:p>
            <a:pPr lvl="1"/>
            <a:r>
              <a:rPr lang="en-US" sz="2800" dirty="0"/>
              <a:t>Evidence: “The animated movie… takes on the myth of how personal choice exposes the harmful impact of marketing to kids.”</a:t>
            </a:r>
          </a:p>
        </p:txBody>
      </p:sp>
    </p:spTree>
    <p:extLst>
      <p:ext uri="{BB962C8B-B14F-4D97-AF65-F5344CB8AC3E}">
        <p14:creationId xmlns:p14="http://schemas.microsoft.com/office/powerpoint/2010/main" val="35403677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2390</TotalTime>
  <Words>843</Words>
  <Application>Microsoft Office PowerPoint</Application>
  <PresentationFormat>Widescreen</PresentationFormat>
  <Paragraphs>68</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Century Gothic</vt:lpstr>
      <vt:lpstr>Wingdings 3</vt:lpstr>
      <vt:lpstr>Ion Boardroom</vt:lpstr>
      <vt:lpstr>Activity 2.7: Gathering Evidence from a Film– Part One.</vt:lpstr>
      <vt:lpstr>Learning Targets</vt:lpstr>
      <vt:lpstr>Film Study</vt:lpstr>
      <vt:lpstr>RAFT- Paragraph Read Aloud</vt:lpstr>
      <vt:lpstr>Passage</vt:lpstr>
      <vt:lpstr>Role</vt:lpstr>
      <vt:lpstr>Audience</vt:lpstr>
      <vt:lpstr>Format</vt:lpstr>
      <vt:lpstr>Topic</vt:lpstr>
      <vt:lpstr>Documentary Film</vt:lpstr>
      <vt:lpstr>Notebook</vt:lpstr>
      <vt:lpstr>Advertising Research Questions</vt:lpstr>
      <vt:lpstr>Handout</vt:lpstr>
      <vt:lpstr>Collaborative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Activity 2.7: Gathering Evidence from a Film– Part One.</dc:title>
  <dc:creator>Maddie Kernan</dc:creator>
  <cp:lastModifiedBy>Maddie Kernan</cp:lastModifiedBy>
  <cp:revision>21</cp:revision>
  <cp:lastPrinted>2017-11-28T21:12:50Z</cp:lastPrinted>
  <dcterms:created xsi:type="dcterms:W3CDTF">2017-03-21T14:16:53Z</dcterms:created>
  <dcterms:modified xsi:type="dcterms:W3CDTF">2017-11-28T21:36:56Z</dcterms:modified>
</cp:coreProperties>
</file>