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3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0" r:id="rId15"/>
    <p:sldId id="268" r:id="rId16"/>
    <p:sldId id="271" r:id="rId17"/>
    <p:sldId id="273" r:id="rId18"/>
    <p:sldId id="274" r:id="rId19"/>
    <p:sldId id="275" r:id="rId20"/>
    <p:sldId id="272" r:id="rId21"/>
    <p:sldId id="277" r:id="rId22"/>
    <p:sldId id="276" r:id="rId23"/>
    <p:sldId id="278" r:id="rId24"/>
    <p:sldId id="279" r:id="rId25"/>
    <p:sldId id="281" r:id="rId26"/>
    <p:sldId id="283" r:id="rId27"/>
    <p:sldId id="282" r:id="rId28"/>
    <p:sldId id="284" r:id="rId29"/>
    <p:sldId id="280" r:id="rId30"/>
    <p:sldId id="286" r:id="rId31"/>
    <p:sldId id="285" r:id="rId32"/>
    <p:sldId id="288" r:id="rId33"/>
    <p:sldId id="2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80" d="100"/>
          <a:sy n="80" d="100"/>
        </p:scale>
        <p:origin x="108"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AD8A48-B880-4934-B110-244B844232CF}" type="datetimeFigureOut">
              <a:rPr lang="en-US" smtClean="0"/>
              <a:t>11/8/2017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A3706C-E509-4B42-8313-774863F30302}" type="slidenum">
              <a:rPr lang="en-US" smtClean="0"/>
              <a:t>‹#›</a:t>
            </a:fld>
            <a:endParaRPr lang="en-US"/>
          </a:p>
        </p:txBody>
      </p:sp>
    </p:spTree>
    <p:extLst>
      <p:ext uri="{BB962C8B-B14F-4D97-AF65-F5344CB8AC3E}">
        <p14:creationId xmlns:p14="http://schemas.microsoft.com/office/powerpoint/2010/main" val="991431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11/8/2017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11/8/2017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11/8/2017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Activity 2.6: evaluating sources– How credible are they?</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3790521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normAutofit/>
          </a:bodyPr>
          <a:lstStyle/>
          <a:p>
            <a:r>
              <a:rPr lang="en-US" sz="2800" dirty="0"/>
              <a:t>In this part of the activity you will read a statement from a government commissioner and practice evaluating the text using the criteria you learned earlier in the activity.</a:t>
            </a:r>
          </a:p>
        </p:txBody>
      </p:sp>
    </p:spTree>
    <p:extLst>
      <p:ext uri="{BB962C8B-B14F-4D97-AF65-F5344CB8AC3E}">
        <p14:creationId xmlns:p14="http://schemas.microsoft.com/office/powerpoint/2010/main" val="3918060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Setting a purpose for reading</a:t>
            </a:r>
          </a:p>
        </p:txBody>
      </p:sp>
      <p:sp>
        <p:nvSpPr>
          <p:cNvPr id="3" name="Content Placeholder 2"/>
          <p:cNvSpPr>
            <a:spLocks noGrp="1"/>
          </p:cNvSpPr>
          <p:nvPr>
            <p:ph idx="1"/>
          </p:nvPr>
        </p:nvSpPr>
        <p:spPr>
          <a:xfrm>
            <a:off x="2324558" y="2638044"/>
            <a:ext cx="7636305" cy="3101983"/>
          </a:xfrm>
        </p:spPr>
        <p:txBody>
          <a:bodyPr>
            <a:noAutofit/>
          </a:bodyPr>
          <a:lstStyle/>
          <a:p>
            <a:r>
              <a:rPr lang="en-US" sz="3200" dirty="0"/>
              <a:t>First Read</a:t>
            </a:r>
          </a:p>
          <a:p>
            <a:pPr lvl="1"/>
            <a:r>
              <a:rPr lang="en-US" sz="2800" dirty="0"/>
              <a:t>Circle unfamiliar words and phrases</a:t>
            </a:r>
          </a:p>
          <a:p>
            <a:pPr lvl="1"/>
            <a:endParaRPr lang="en-US" sz="2800" dirty="0"/>
          </a:p>
          <a:p>
            <a:r>
              <a:rPr lang="en-US" sz="3200" dirty="0"/>
              <a:t>Second Read</a:t>
            </a:r>
          </a:p>
          <a:p>
            <a:pPr lvl="1"/>
            <a:r>
              <a:rPr lang="en-US" sz="2800" dirty="0"/>
              <a:t>Use metacognitive reading markers.</a:t>
            </a:r>
          </a:p>
          <a:p>
            <a:pPr lvl="1"/>
            <a:r>
              <a:rPr lang="en-US" sz="2800" dirty="0"/>
              <a:t>Annotate</a:t>
            </a:r>
          </a:p>
          <a:p>
            <a:pPr lvl="1"/>
            <a:r>
              <a:rPr lang="en-US" sz="2800" dirty="0"/>
              <a:t>Preview text dependent questions</a:t>
            </a:r>
          </a:p>
        </p:txBody>
      </p:sp>
    </p:spTree>
    <p:extLst>
      <p:ext uri="{BB962C8B-B14F-4D97-AF65-F5344CB8AC3E}">
        <p14:creationId xmlns:p14="http://schemas.microsoft.com/office/powerpoint/2010/main" val="251342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a:xfrm>
            <a:off x="407625" y="2638044"/>
            <a:ext cx="11292288" cy="3564452"/>
          </a:xfrm>
        </p:spPr>
        <p:txBody>
          <a:bodyPr>
            <a:noAutofit/>
          </a:bodyPr>
          <a:lstStyle/>
          <a:p>
            <a:pPr marL="0" indent="0">
              <a:buNone/>
            </a:pPr>
            <a:r>
              <a:rPr lang="en-US" sz="2800" dirty="0"/>
              <a:t>1. </a:t>
            </a:r>
            <a:r>
              <a:rPr lang="en-US" sz="2800" b="1" dirty="0"/>
              <a:t>Key Idea and Details</a:t>
            </a:r>
            <a:r>
              <a:rPr lang="en-US" sz="2800" dirty="0"/>
              <a:t>: Does the commissioner have a positive, negative, or mixed opinion of media’s effect on children? How do you know?</a:t>
            </a:r>
          </a:p>
          <a:p>
            <a:pPr marL="0" indent="0">
              <a:buNone/>
            </a:pPr>
            <a:endParaRPr lang="en-US" sz="2800" dirty="0"/>
          </a:p>
          <a:p>
            <a:pPr marL="0" indent="0">
              <a:buNone/>
            </a:pPr>
            <a:r>
              <a:rPr lang="en-US" sz="2800" dirty="0"/>
              <a:t>The commissioner has a mixed opinion of the media. In paragraph 1, he says media can “enlighten minds, convey powerful ideas, educate lay the foundation for human development” but that can also “inflict lasting harm” if used inappropriately (Federal Communication Commission).</a:t>
            </a:r>
          </a:p>
        </p:txBody>
      </p:sp>
    </p:spTree>
    <p:extLst>
      <p:ext uri="{BB962C8B-B14F-4D97-AF65-F5344CB8AC3E}">
        <p14:creationId xmlns:p14="http://schemas.microsoft.com/office/powerpoint/2010/main" val="25686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a:xfrm>
            <a:off x="407625" y="2638044"/>
            <a:ext cx="11292288" cy="3564452"/>
          </a:xfrm>
        </p:spPr>
        <p:txBody>
          <a:bodyPr>
            <a:noAutofit/>
          </a:bodyPr>
          <a:lstStyle/>
          <a:p>
            <a:pPr marL="0" indent="0">
              <a:buNone/>
            </a:pPr>
            <a:r>
              <a:rPr lang="en-US" sz="2800" dirty="0"/>
              <a:t>2. </a:t>
            </a:r>
            <a:r>
              <a:rPr lang="en-US" sz="2800" b="1" dirty="0"/>
              <a:t>Key Idea and Details: </a:t>
            </a:r>
            <a:r>
              <a:rPr lang="en-US" sz="2800" dirty="0"/>
              <a:t>What evidence does the commissioner provide to support his statement that “We have reason to be concerned”?</a:t>
            </a:r>
          </a:p>
          <a:p>
            <a:pPr marL="0" indent="0">
              <a:buNone/>
            </a:pPr>
            <a:endParaRPr lang="en-US" sz="2800" dirty="0"/>
          </a:p>
          <a:p>
            <a:pPr marL="0" indent="0">
              <a:buNone/>
            </a:pPr>
            <a:r>
              <a:rPr lang="en-US" sz="2800" dirty="0"/>
              <a:t>He cites research in paragraph 2, saying that children are exposed to six and a half hours of media per day, and that children under the age of eight do not yet have the cognitive ability to understand the difference between advertisements and regular programs.</a:t>
            </a:r>
          </a:p>
        </p:txBody>
      </p:sp>
    </p:spTree>
    <p:extLst>
      <p:ext uri="{BB962C8B-B14F-4D97-AF65-F5344CB8AC3E}">
        <p14:creationId xmlns:p14="http://schemas.microsoft.com/office/powerpoint/2010/main" val="407371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a:xfrm>
            <a:off x="407625" y="2638043"/>
            <a:ext cx="11622794" cy="3894959"/>
          </a:xfrm>
        </p:spPr>
        <p:txBody>
          <a:bodyPr>
            <a:noAutofit/>
          </a:bodyPr>
          <a:lstStyle/>
          <a:p>
            <a:pPr marL="0" indent="0">
              <a:buNone/>
            </a:pPr>
            <a:r>
              <a:rPr lang="en-US" sz="2800" dirty="0"/>
              <a:t>3. </a:t>
            </a:r>
            <a:r>
              <a:rPr lang="en-US" sz="2800" b="1" dirty="0"/>
              <a:t>Key Idea and Details: </a:t>
            </a:r>
            <a:r>
              <a:rPr lang="en-US" sz="2800" dirty="0"/>
              <a:t>According to the text, what steps has the government taken to regulate the television programming– including advertisements– that children see?</a:t>
            </a:r>
          </a:p>
          <a:p>
            <a:pPr marL="0" indent="0">
              <a:buNone/>
            </a:pPr>
            <a:endParaRPr lang="en-US" sz="2800" dirty="0"/>
          </a:p>
          <a:p>
            <a:pPr marL="0" indent="0">
              <a:buNone/>
            </a:pPr>
            <a:r>
              <a:rPr lang="en-US" sz="2800" dirty="0"/>
              <a:t>Congress passed the Children’s Television Act, which gave the FCC direct responsibility over regulating advertisements directed at children. Then the FCC stated the process of updating its policies in order to “ensure that our rules continue to serve the interests of children….” </a:t>
            </a:r>
          </a:p>
        </p:txBody>
      </p:sp>
    </p:spTree>
    <p:extLst>
      <p:ext uri="{BB962C8B-B14F-4D97-AF65-F5344CB8AC3E}">
        <p14:creationId xmlns:p14="http://schemas.microsoft.com/office/powerpoint/2010/main" val="338321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890" y="199677"/>
            <a:ext cx="11490591" cy="799219"/>
          </a:xfrm>
        </p:spPr>
        <p:txBody>
          <a:bodyPr>
            <a:noAutofit/>
          </a:bodyPr>
          <a:lstStyle/>
          <a:p>
            <a:pPr marL="0" indent="0">
              <a:buNone/>
            </a:pPr>
            <a:r>
              <a:rPr lang="en-US" sz="2400" dirty="0"/>
              <a:t>4. Use the </a:t>
            </a:r>
            <a:r>
              <a:rPr lang="en-US" sz="2400" b="1" dirty="0"/>
              <a:t>RAFT</a:t>
            </a:r>
            <a:r>
              <a:rPr lang="en-US" sz="2400" dirty="0"/>
              <a:t> graphic organizer below to further analyze the text. Make inferences– conclusions based on details in the text– and cite specific evidence to support your inferences.</a:t>
            </a:r>
          </a:p>
        </p:txBody>
      </p:sp>
      <p:graphicFrame>
        <p:nvGraphicFramePr>
          <p:cNvPr id="4" name="Table 3"/>
          <p:cNvGraphicFramePr>
            <a:graphicFrameLocks noGrp="1"/>
          </p:cNvGraphicFramePr>
          <p:nvPr>
            <p:extLst>
              <p:ext uri="{D42A27DB-BD31-4B8C-83A1-F6EECF244321}">
                <p14:modId xmlns:p14="http://schemas.microsoft.com/office/powerpoint/2010/main" val="4016767376"/>
              </p:ext>
            </p:extLst>
          </p:nvPr>
        </p:nvGraphicFramePr>
        <p:xfrm>
          <a:off x="317651" y="1476259"/>
          <a:ext cx="11644830" cy="5120640"/>
        </p:xfrm>
        <a:graphic>
          <a:graphicData uri="http://schemas.openxmlformats.org/drawingml/2006/table">
            <a:tbl>
              <a:tblPr firstRow="1" bandRow="1">
                <a:tableStyleId>{5C22544A-7EE6-4342-B048-85BDC9FD1C3A}</a:tableStyleId>
              </a:tblPr>
              <a:tblGrid>
                <a:gridCol w="5822415">
                  <a:extLst>
                    <a:ext uri="{9D8B030D-6E8A-4147-A177-3AD203B41FA5}">
                      <a16:colId xmlns:a16="http://schemas.microsoft.com/office/drawing/2014/main" val="3641720549"/>
                    </a:ext>
                  </a:extLst>
                </a:gridCol>
                <a:gridCol w="5822415">
                  <a:extLst>
                    <a:ext uri="{9D8B030D-6E8A-4147-A177-3AD203B41FA5}">
                      <a16:colId xmlns:a16="http://schemas.microsoft.com/office/drawing/2014/main" val="4224990026"/>
                    </a:ext>
                  </a:extLst>
                </a:gridCol>
              </a:tblGrid>
              <a:tr h="307268">
                <a:tc>
                  <a:txBody>
                    <a:bodyPr/>
                    <a:lstStyle/>
                    <a:p>
                      <a:r>
                        <a:rPr lang="en-US" dirty="0"/>
                        <a:t>RAFT</a:t>
                      </a:r>
                    </a:p>
                  </a:txBody>
                  <a:tcPr/>
                </a:tc>
                <a:tc>
                  <a:txBody>
                    <a:bodyPr/>
                    <a:lstStyle/>
                    <a:p>
                      <a:r>
                        <a:rPr lang="en-US" dirty="0"/>
                        <a:t>Statement</a:t>
                      </a:r>
                    </a:p>
                  </a:txBody>
                  <a:tcPr/>
                </a:tc>
                <a:extLst>
                  <a:ext uri="{0D108BD9-81ED-4DB2-BD59-A6C34878D82A}">
                    <a16:rowId xmlns:a16="http://schemas.microsoft.com/office/drawing/2014/main" val="501845743"/>
                  </a:ext>
                </a:extLst>
              </a:tr>
              <a:tr h="998621">
                <a:tc>
                  <a:txBody>
                    <a:bodyPr/>
                    <a:lstStyle/>
                    <a:p>
                      <a:r>
                        <a:rPr lang="en-US" b="1" dirty="0"/>
                        <a:t>Role</a:t>
                      </a:r>
                      <a:r>
                        <a:rPr lang="en-US" dirty="0"/>
                        <a:t>:</a:t>
                      </a:r>
                    </a:p>
                    <a:p>
                      <a:endParaRPr lang="en-US" dirty="0"/>
                    </a:p>
                    <a:p>
                      <a:r>
                        <a:rPr lang="en-US" dirty="0"/>
                        <a:t>Who</a:t>
                      </a:r>
                      <a:r>
                        <a:rPr lang="en-US" baseline="0" dirty="0"/>
                        <a:t> is the author? Where is the text published?</a:t>
                      </a:r>
                      <a:endParaRPr lang="en-US" dirty="0"/>
                    </a:p>
                  </a:txBody>
                  <a:tcPr/>
                </a:tc>
                <a:tc>
                  <a:txBody>
                    <a:bodyPr/>
                    <a:lstStyle/>
                    <a:p>
                      <a:r>
                        <a:rPr lang="en-US" dirty="0"/>
                        <a:t>Inference:</a:t>
                      </a:r>
                    </a:p>
                    <a:p>
                      <a:endParaRPr lang="en-US" dirty="0"/>
                    </a:p>
                    <a:p>
                      <a:r>
                        <a:rPr lang="en-US" dirty="0"/>
                        <a:t>Evidence:</a:t>
                      </a:r>
                    </a:p>
                    <a:p>
                      <a:endParaRPr lang="en-US" dirty="0"/>
                    </a:p>
                  </a:txBody>
                  <a:tcPr/>
                </a:tc>
                <a:extLst>
                  <a:ext uri="{0D108BD9-81ED-4DB2-BD59-A6C34878D82A}">
                    <a16:rowId xmlns:a16="http://schemas.microsoft.com/office/drawing/2014/main" val="3149375885"/>
                  </a:ext>
                </a:extLst>
              </a:tr>
              <a:tr h="998621">
                <a:tc>
                  <a:txBody>
                    <a:bodyPr/>
                    <a:lstStyle/>
                    <a:p>
                      <a:r>
                        <a:rPr lang="en-US" b="1" dirty="0"/>
                        <a:t>Audience</a:t>
                      </a:r>
                      <a:r>
                        <a:rPr lang="en-US" dirty="0"/>
                        <a:t>:</a:t>
                      </a:r>
                      <a:r>
                        <a:rPr lang="en-US" baseline="0" dirty="0"/>
                        <a:t> </a:t>
                      </a:r>
                    </a:p>
                    <a:p>
                      <a:endParaRPr lang="en-US" baseline="0" dirty="0"/>
                    </a:p>
                    <a:p>
                      <a:r>
                        <a:rPr lang="en-US" baseline="0" dirty="0"/>
                        <a:t>Who is the intended audience?</a:t>
                      </a:r>
                      <a:endParaRPr lang="en-US" dirty="0"/>
                    </a:p>
                  </a:txBody>
                  <a:tcPr/>
                </a:tc>
                <a:tc>
                  <a:txBody>
                    <a:bodyPr/>
                    <a:lstStyle/>
                    <a:p>
                      <a:r>
                        <a:rPr lang="en-US" dirty="0"/>
                        <a:t>Inference:</a:t>
                      </a:r>
                    </a:p>
                    <a:p>
                      <a:endParaRPr lang="en-US" dirty="0"/>
                    </a:p>
                    <a:p>
                      <a:r>
                        <a:rPr lang="en-US" dirty="0"/>
                        <a:t>Evidence:</a:t>
                      </a:r>
                    </a:p>
                    <a:p>
                      <a:endParaRPr lang="en-US" dirty="0"/>
                    </a:p>
                  </a:txBody>
                  <a:tcPr/>
                </a:tc>
                <a:extLst>
                  <a:ext uri="{0D108BD9-81ED-4DB2-BD59-A6C34878D82A}">
                    <a16:rowId xmlns:a16="http://schemas.microsoft.com/office/drawing/2014/main" val="1081888929"/>
                  </a:ext>
                </a:extLst>
              </a:tr>
              <a:tr h="998621">
                <a:tc>
                  <a:txBody>
                    <a:bodyPr/>
                    <a:lstStyle/>
                    <a:p>
                      <a:r>
                        <a:rPr lang="en-US" b="1" dirty="0"/>
                        <a:t>Format</a:t>
                      </a:r>
                      <a:r>
                        <a:rPr lang="en-US" dirty="0"/>
                        <a:t>:</a:t>
                      </a:r>
                    </a:p>
                    <a:p>
                      <a:endParaRPr lang="en-US" dirty="0"/>
                    </a:p>
                    <a:p>
                      <a:r>
                        <a:rPr lang="en-US" dirty="0"/>
                        <a:t>How does the format match the intended</a:t>
                      </a:r>
                      <a:r>
                        <a:rPr lang="en-US" baseline="0" dirty="0"/>
                        <a:t> audience?</a:t>
                      </a:r>
                      <a:endParaRPr lang="en-US" dirty="0"/>
                    </a:p>
                  </a:txBody>
                  <a:tcPr/>
                </a:tc>
                <a:tc>
                  <a:txBody>
                    <a:bodyPr/>
                    <a:lstStyle/>
                    <a:p>
                      <a:r>
                        <a:rPr lang="en-US" dirty="0"/>
                        <a:t>Inference:</a:t>
                      </a:r>
                    </a:p>
                    <a:p>
                      <a:endParaRPr lang="en-US" dirty="0"/>
                    </a:p>
                    <a:p>
                      <a:r>
                        <a:rPr lang="en-US" dirty="0"/>
                        <a:t>Evidence:</a:t>
                      </a:r>
                    </a:p>
                    <a:p>
                      <a:endParaRPr lang="en-US" dirty="0"/>
                    </a:p>
                  </a:txBody>
                  <a:tcPr/>
                </a:tc>
                <a:extLst>
                  <a:ext uri="{0D108BD9-81ED-4DB2-BD59-A6C34878D82A}">
                    <a16:rowId xmlns:a16="http://schemas.microsoft.com/office/drawing/2014/main" val="2839007353"/>
                  </a:ext>
                </a:extLst>
              </a:tr>
              <a:tr h="998621">
                <a:tc>
                  <a:txBody>
                    <a:bodyPr/>
                    <a:lstStyle/>
                    <a:p>
                      <a:r>
                        <a:rPr lang="en-US" b="1" dirty="0"/>
                        <a:t>Topic</a:t>
                      </a:r>
                      <a:r>
                        <a:rPr lang="en-US" dirty="0"/>
                        <a:t>: </a:t>
                      </a:r>
                    </a:p>
                    <a:p>
                      <a:endParaRPr lang="en-US" dirty="0"/>
                    </a:p>
                    <a:p>
                      <a:r>
                        <a:rPr lang="en-US" dirty="0"/>
                        <a:t>What is the purpose</a:t>
                      </a:r>
                      <a:r>
                        <a:rPr lang="en-US" baseline="0" dirty="0"/>
                        <a:t> of this text? What is the point of view of the company regarding marketing to youth?</a:t>
                      </a:r>
                      <a:endParaRPr lang="en-US" dirty="0"/>
                    </a:p>
                  </a:txBody>
                  <a:tcPr/>
                </a:tc>
                <a:tc>
                  <a:txBody>
                    <a:bodyPr/>
                    <a:lstStyle/>
                    <a:p>
                      <a:r>
                        <a:rPr lang="en-US" dirty="0"/>
                        <a:t>Inference:</a:t>
                      </a:r>
                    </a:p>
                    <a:p>
                      <a:endParaRPr lang="en-US" dirty="0"/>
                    </a:p>
                    <a:p>
                      <a:r>
                        <a:rPr lang="en-US" dirty="0"/>
                        <a:t>Evidence:</a:t>
                      </a:r>
                    </a:p>
                    <a:p>
                      <a:endParaRPr lang="en-US" dirty="0"/>
                    </a:p>
                  </a:txBody>
                  <a:tcPr/>
                </a:tc>
                <a:extLst>
                  <a:ext uri="{0D108BD9-81ED-4DB2-BD59-A6C34878D82A}">
                    <a16:rowId xmlns:a16="http://schemas.microsoft.com/office/drawing/2014/main" val="3674595362"/>
                  </a:ext>
                </a:extLst>
              </a:tr>
            </a:tbl>
          </a:graphicData>
        </a:graphic>
      </p:graphicFrame>
    </p:spTree>
    <p:extLst>
      <p:ext uri="{BB962C8B-B14F-4D97-AF65-F5344CB8AC3E}">
        <p14:creationId xmlns:p14="http://schemas.microsoft.com/office/powerpoint/2010/main" val="51667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165253" y="2638044"/>
            <a:ext cx="11754997" cy="3101983"/>
          </a:xfrm>
        </p:spPr>
        <p:txBody>
          <a:bodyPr>
            <a:normAutofit/>
          </a:bodyPr>
          <a:lstStyle/>
          <a:p>
            <a:pPr marL="0" indent="0">
              <a:buNone/>
            </a:pPr>
            <a:r>
              <a:rPr lang="en-US" sz="2800" dirty="0"/>
              <a:t>5. How would you rate this text for the five criteria for evaluating sources? Explain your reasoning.</a:t>
            </a:r>
          </a:p>
        </p:txBody>
      </p:sp>
    </p:spTree>
    <p:extLst>
      <p:ext uri="{BB962C8B-B14F-4D97-AF65-F5344CB8AC3E}">
        <p14:creationId xmlns:p14="http://schemas.microsoft.com/office/powerpoint/2010/main" val="964961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normAutofit/>
          </a:bodyPr>
          <a:lstStyle/>
          <a:p>
            <a:pPr marL="0" indent="0">
              <a:buNone/>
            </a:pPr>
            <a:r>
              <a:rPr lang="en-US" sz="2800" dirty="0"/>
              <a:t>You will be continuing the entry for 2.6 vocab.</a:t>
            </a:r>
          </a:p>
        </p:txBody>
      </p:sp>
    </p:spTree>
    <p:extLst>
      <p:ext uri="{BB962C8B-B14F-4D97-AF65-F5344CB8AC3E}">
        <p14:creationId xmlns:p14="http://schemas.microsoft.com/office/powerpoint/2010/main" val="3408042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715B6"/>
                </a:solidFill>
              </a:rPr>
              <a:t>Primary source</a:t>
            </a:r>
          </a:p>
        </p:txBody>
      </p:sp>
      <p:sp>
        <p:nvSpPr>
          <p:cNvPr id="3" name="Content Placeholder 2"/>
          <p:cNvSpPr>
            <a:spLocks noGrp="1"/>
          </p:cNvSpPr>
          <p:nvPr>
            <p:ph idx="1"/>
          </p:nvPr>
        </p:nvSpPr>
        <p:spPr/>
        <p:txBody>
          <a:bodyPr>
            <a:normAutofit/>
          </a:bodyPr>
          <a:lstStyle/>
          <a:p>
            <a:pPr marL="0" indent="0">
              <a:buNone/>
            </a:pPr>
            <a:r>
              <a:rPr lang="en-US" sz="2800" dirty="0"/>
              <a:t>An original account or record created at the time of an event by someone who witnessed or was involved in it. </a:t>
            </a:r>
          </a:p>
          <a:p>
            <a:pPr marL="0" indent="0">
              <a:buNone/>
            </a:pPr>
            <a:endParaRPr lang="en-US" sz="2800" dirty="0"/>
          </a:p>
          <a:p>
            <a:pPr marL="0" indent="0">
              <a:buNone/>
            </a:pPr>
            <a:r>
              <a:rPr lang="en-US" sz="2800" dirty="0"/>
              <a:t>Autobiographies, letters, and government records are types of primary sources.</a:t>
            </a:r>
          </a:p>
        </p:txBody>
      </p:sp>
    </p:spTree>
    <p:extLst>
      <p:ext uri="{BB962C8B-B14F-4D97-AF65-F5344CB8AC3E}">
        <p14:creationId xmlns:p14="http://schemas.microsoft.com/office/powerpoint/2010/main" val="3143027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715B6"/>
                </a:solidFill>
              </a:rPr>
              <a:t>Secondary source</a:t>
            </a:r>
          </a:p>
        </p:txBody>
      </p:sp>
      <p:sp>
        <p:nvSpPr>
          <p:cNvPr id="3" name="Content Placeholder 2"/>
          <p:cNvSpPr>
            <a:spLocks noGrp="1"/>
          </p:cNvSpPr>
          <p:nvPr>
            <p:ph idx="1"/>
          </p:nvPr>
        </p:nvSpPr>
        <p:spPr/>
        <p:txBody>
          <a:bodyPr>
            <a:normAutofit/>
          </a:bodyPr>
          <a:lstStyle/>
          <a:p>
            <a:pPr marL="0" indent="0">
              <a:buNone/>
            </a:pPr>
            <a:r>
              <a:rPr lang="en-US" sz="2800" dirty="0"/>
              <a:t>Secondary sources analyze, interpret, or critique primary sources. </a:t>
            </a:r>
          </a:p>
          <a:p>
            <a:pPr marL="0" indent="0">
              <a:buNone/>
            </a:pPr>
            <a:endParaRPr lang="en-US" sz="2800" dirty="0"/>
          </a:p>
          <a:p>
            <a:pPr marL="0" indent="0">
              <a:buNone/>
            </a:pPr>
            <a:r>
              <a:rPr lang="en-US" sz="2800" dirty="0"/>
              <a:t>Textbooks, books about historical events, and works of criticism, such as movie and book reviews are secondary sources.</a:t>
            </a:r>
          </a:p>
        </p:txBody>
      </p:sp>
    </p:spTree>
    <p:extLst>
      <p:ext uri="{BB962C8B-B14F-4D97-AF65-F5344CB8AC3E}">
        <p14:creationId xmlns:p14="http://schemas.microsoft.com/office/powerpoint/2010/main" val="6233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Learning targets</a:t>
            </a:r>
          </a:p>
        </p:txBody>
      </p:sp>
      <p:sp>
        <p:nvSpPr>
          <p:cNvPr id="3" name="Content Placeholder 2"/>
          <p:cNvSpPr>
            <a:spLocks noGrp="1"/>
          </p:cNvSpPr>
          <p:nvPr>
            <p:ph idx="1"/>
          </p:nvPr>
        </p:nvSpPr>
        <p:spPr>
          <a:xfrm>
            <a:off x="1714500" y="2638044"/>
            <a:ext cx="9220200" cy="3238881"/>
          </a:xfrm>
        </p:spPr>
        <p:txBody>
          <a:bodyPr>
            <a:noAutofit/>
          </a:bodyPr>
          <a:lstStyle/>
          <a:p>
            <a:r>
              <a:rPr lang="en-US" sz="3200" dirty="0"/>
              <a:t>Evaluate/research sources for authority, accuracy, credibility, timeliness, and purpose/audience.</a:t>
            </a:r>
          </a:p>
          <a:p>
            <a:endParaRPr lang="en-US" sz="3200" dirty="0"/>
          </a:p>
          <a:p>
            <a:r>
              <a:rPr lang="en-US" sz="3200" dirty="0"/>
              <a:t>Distinguish between primary and secondary sources.</a:t>
            </a:r>
          </a:p>
          <a:p>
            <a:endParaRPr lang="en-US" sz="3200" dirty="0"/>
          </a:p>
          <a:p>
            <a:r>
              <a:rPr lang="en-US" sz="3200" dirty="0"/>
              <a:t>Evaluate a website’s content and identify to determine appropriate Internet sources for research.</a:t>
            </a:r>
          </a:p>
        </p:txBody>
      </p:sp>
    </p:spTree>
    <p:extLst>
      <p:ext uri="{BB962C8B-B14F-4D97-AF65-F5344CB8AC3E}">
        <p14:creationId xmlns:p14="http://schemas.microsoft.com/office/powerpoint/2010/main" val="3642094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&amp; Secondary sources</a:t>
            </a:r>
          </a:p>
        </p:txBody>
      </p:sp>
      <p:sp>
        <p:nvSpPr>
          <p:cNvPr id="3" name="Content Placeholder 2"/>
          <p:cNvSpPr>
            <a:spLocks noGrp="1"/>
          </p:cNvSpPr>
          <p:nvPr>
            <p:ph idx="1"/>
          </p:nvPr>
        </p:nvSpPr>
        <p:spPr>
          <a:xfrm>
            <a:off x="749808" y="2638044"/>
            <a:ext cx="10835640" cy="3799332"/>
          </a:xfrm>
        </p:spPr>
        <p:txBody>
          <a:bodyPr/>
          <a:lstStyle/>
          <a:p>
            <a:r>
              <a:rPr lang="en-US" sz="2800" dirty="0"/>
              <a:t>When choosing credible research sources, you will find primary and secondary sources. Primary sources are original documents; they are often used in historical research. For example, if you are researching the era of the Civil War, you might use the primary resource of Lincoln’s Gettysburg Address. You might find that speech in a secondary source written about the Civil War or on the Internet</a:t>
            </a:r>
            <a:r>
              <a:rPr lang="en-US" dirty="0"/>
              <a:t>.</a:t>
            </a:r>
          </a:p>
        </p:txBody>
      </p:sp>
    </p:spTree>
    <p:extLst>
      <p:ext uri="{BB962C8B-B14F-4D97-AF65-F5344CB8AC3E}">
        <p14:creationId xmlns:p14="http://schemas.microsoft.com/office/powerpoint/2010/main" val="2602136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&amp; Secondary sources</a:t>
            </a:r>
          </a:p>
        </p:txBody>
      </p:sp>
      <p:sp>
        <p:nvSpPr>
          <p:cNvPr id="3" name="Content Placeholder 2"/>
          <p:cNvSpPr>
            <a:spLocks noGrp="1"/>
          </p:cNvSpPr>
          <p:nvPr>
            <p:ph idx="1"/>
          </p:nvPr>
        </p:nvSpPr>
        <p:spPr>
          <a:xfrm>
            <a:off x="749808" y="2638044"/>
            <a:ext cx="10835640" cy="3799332"/>
          </a:xfrm>
        </p:spPr>
        <p:txBody>
          <a:bodyPr>
            <a:noAutofit/>
          </a:bodyPr>
          <a:lstStyle/>
          <a:p>
            <a:pPr marL="0" indent="0">
              <a:buNone/>
            </a:pPr>
            <a:r>
              <a:rPr lang="en-US" sz="2400" dirty="0"/>
              <a:t>6. Look at the texts you have read so far in the unit. Are they primary or secondary sources? How do you know?</a:t>
            </a:r>
          </a:p>
          <a:p>
            <a:pPr marL="0" indent="0">
              <a:buNone/>
            </a:pPr>
            <a:endParaRPr lang="en-US" sz="2400" dirty="0"/>
          </a:p>
          <a:p>
            <a:r>
              <a:rPr lang="en-US" sz="2400" dirty="0"/>
              <a:t>Both are secondary sources since both are based on polls conducted by their respective companies (Harris Interactive polls and the Center for the American Dream poll). The polls would be primary sources.</a:t>
            </a:r>
          </a:p>
          <a:p>
            <a:endParaRPr lang="en-US" sz="2400" dirty="0"/>
          </a:p>
        </p:txBody>
      </p:sp>
    </p:spTree>
    <p:extLst>
      <p:ext uri="{BB962C8B-B14F-4D97-AF65-F5344CB8AC3E}">
        <p14:creationId xmlns:p14="http://schemas.microsoft.com/office/powerpoint/2010/main" val="44045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280" y="352044"/>
            <a:ext cx="7729728" cy="1188720"/>
          </a:xfrm>
        </p:spPr>
        <p:txBody>
          <a:bodyPr/>
          <a:lstStyle/>
          <a:p>
            <a:r>
              <a:rPr lang="en-US" dirty="0"/>
              <a:t>Evaluating online resources</a:t>
            </a:r>
          </a:p>
        </p:txBody>
      </p:sp>
      <p:sp>
        <p:nvSpPr>
          <p:cNvPr id="3" name="Content Placeholder 2"/>
          <p:cNvSpPr>
            <a:spLocks noGrp="1"/>
          </p:cNvSpPr>
          <p:nvPr>
            <p:ph idx="1"/>
          </p:nvPr>
        </p:nvSpPr>
        <p:spPr>
          <a:xfrm>
            <a:off x="566928" y="1938528"/>
            <a:ext cx="10543032" cy="4745736"/>
          </a:xfrm>
        </p:spPr>
        <p:txBody>
          <a:bodyPr>
            <a:normAutofit/>
          </a:bodyPr>
          <a:lstStyle/>
          <a:p>
            <a:r>
              <a:rPr lang="en-US" sz="2800" dirty="0"/>
              <a:t>Anyone can publish writing on the Internet. This openness is both one of the strengths and one of the weaknesses of the Internet. In order to be an effective researcher, you mist be aware of the differences in quality that exist among websites.</a:t>
            </a:r>
          </a:p>
          <a:p>
            <a:endParaRPr lang="en-US" sz="2800" dirty="0"/>
          </a:p>
          <a:p>
            <a:r>
              <a:rPr lang="en-US" sz="2800" dirty="0"/>
              <a:t>A good place to start evaluating a website’s authority is by looking at its domain suffix. The </a:t>
            </a:r>
            <a:r>
              <a:rPr lang="en-US" sz="2800" b="1" dirty="0"/>
              <a:t>domain name </a:t>
            </a:r>
            <a:r>
              <a:rPr lang="en-US" sz="2800" dirty="0"/>
              <a:t>is the </a:t>
            </a:r>
            <a:r>
              <a:rPr lang="en-US" sz="2800" u="sng" dirty="0"/>
              <a:t>Web address</a:t>
            </a:r>
            <a:r>
              <a:rPr lang="en-US" sz="2800" dirty="0"/>
              <a:t>, or Internet identify. The </a:t>
            </a:r>
            <a:r>
              <a:rPr lang="en-US" sz="2800" b="1" dirty="0"/>
              <a:t>domain suffix, </a:t>
            </a:r>
            <a:r>
              <a:rPr lang="en-US" sz="2800" u="sng" dirty="0"/>
              <a:t>the three letters that follow the dot</a:t>
            </a:r>
            <a:r>
              <a:rPr lang="en-US" sz="2800" dirty="0"/>
              <a:t>, is the category in which that website falls. The most commonly used domain suffixes are described below.</a:t>
            </a:r>
          </a:p>
        </p:txBody>
      </p:sp>
    </p:spTree>
    <p:extLst>
      <p:ext uri="{BB962C8B-B14F-4D97-AF65-F5344CB8AC3E}">
        <p14:creationId xmlns:p14="http://schemas.microsoft.com/office/powerpoint/2010/main" val="2085617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5892113"/>
              </p:ext>
            </p:extLst>
          </p:nvPr>
        </p:nvGraphicFramePr>
        <p:xfrm>
          <a:off x="347472" y="210313"/>
          <a:ext cx="11512296" cy="6291072"/>
        </p:xfrm>
        <a:graphic>
          <a:graphicData uri="http://schemas.openxmlformats.org/drawingml/2006/table">
            <a:tbl>
              <a:tblPr firstRow="1" bandRow="1">
                <a:tableStyleId>{5C22544A-7EE6-4342-B048-85BDC9FD1C3A}</a:tableStyleId>
              </a:tblPr>
              <a:tblGrid>
                <a:gridCol w="5756148">
                  <a:extLst>
                    <a:ext uri="{9D8B030D-6E8A-4147-A177-3AD203B41FA5}">
                      <a16:colId xmlns:a16="http://schemas.microsoft.com/office/drawing/2014/main" val="2723090489"/>
                    </a:ext>
                  </a:extLst>
                </a:gridCol>
                <a:gridCol w="5756148">
                  <a:extLst>
                    <a:ext uri="{9D8B030D-6E8A-4147-A177-3AD203B41FA5}">
                      <a16:colId xmlns:a16="http://schemas.microsoft.com/office/drawing/2014/main" val="1164407541"/>
                    </a:ext>
                  </a:extLst>
                </a:gridCol>
              </a:tblGrid>
              <a:tr h="424837">
                <a:tc>
                  <a:txBody>
                    <a:bodyPr/>
                    <a:lstStyle/>
                    <a:p>
                      <a:pPr algn="ctr"/>
                      <a:r>
                        <a:rPr lang="en-US" dirty="0"/>
                        <a:t>Domain</a:t>
                      </a:r>
                      <a:r>
                        <a:rPr lang="en-US" baseline="0" dirty="0"/>
                        <a:t> Suffix</a:t>
                      </a:r>
                      <a:endParaRPr lang="en-US" dirty="0"/>
                    </a:p>
                  </a:txBody>
                  <a:tcPr>
                    <a:solidFill>
                      <a:srgbClr val="00B0F0"/>
                    </a:solidFill>
                  </a:tcPr>
                </a:tc>
                <a:tc>
                  <a:txBody>
                    <a:bodyPr/>
                    <a:lstStyle/>
                    <a:p>
                      <a:pPr algn="ctr"/>
                      <a:r>
                        <a:rPr lang="en-US" dirty="0"/>
                        <a:t>Definition/Description</a:t>
                      </a:r>
                    </a:p>
                  </a:txBody>
                  <a:tcPr>
                    <a:solidFill>
                      <a:srgbClr val="00B0F0"/>
                    </a:solidFill>
                  </a:tcPr>
                </a:tc>
                <a:extLst>
                  <a:ext uri="{0D108BD9-81ED-4DB2-BD59-A6C34878D82A}">
                    <a16:rowId xmlns:a16="http://schemas.microsoft.com/office/drawing/2014/main" val="3606005938"/>
                  </a:ext>
                </a:extLst>
              </a:tr>
              <a:tr h="1676067">
                <a:tc>
                  <a:txBody>
                    <a:bodyPr/>
                    <a:lstStyle/>
                    <a:p>
                      <a:pPr algn="l"/>
                      <a:r>
                        <a:rPr lang="en-US" sz="2800" b="1" dirty="0"/>
                        <a:t>.com</a:t>
                      </a:r>
                    </a:p>
                  </a:txBody>
                  <a:tcPr>
                    <a:solidFill>
                      <a:schemeClr val="accent2">
                        <a:lumMod val="20000"/>
                        <a:lumOff val="80000"/>
                      </a:schemeClr>
                    </a:solidFill>
                  </a:tcPr>
                </a:tc>
                <a:tc>
                  <a:txBody>
                    <a:bodyPr/>
                    <a:lstStyle/>
                    <a:p>
                      <a:r>
                        <a:rPr lang="en-US" dirty="0"/>
                        <a:t>Stands for “commercial.” Usually websites with this suffix intend to make some sort</a:t>
                      </a:r>
                      <a:r>
                        <a:rPr lang="en-US" baseline="0" dirty="0"/>
                        <a:t> of profit from their Internet services. Typically these are the websites that sell goods or services.</a:t>
                      </a:r>
                      <a:endParaRPr lang="en-US" dirty="0"/>
                    </a:p>
                  </a:txBody>
                  <a:tcPr>
                    <a:solidFill>
                      <a:schemeClr val="accent2">
                        <a:lumMod val="20000"/>
                        <a:lumOff val="80000"/>
                      </a:schemeClr>
                    </a:solidFill>
                  </a:tcPr>
                </a:tc>
                <a:extLst>
                  <a:ext uri="{0D108BD9-81ED-4DB2-BD59-A6C34878D82A}">
                    <a16:rowId xmlns:a16="http://schemas.microsoft.com/office/drawing/2014/main" val="1484406823"/>
                  </a:ext>
                </a:extLst>
              </a:tr>
              <a:tr h="1047542">
                <a:tc>
                  <a:txBody>
                    <a:bodyPr/>
                    <a:lstStyle/>
                    <a:p>
                      <a:pPr algn="l"/>
                      <a:r>
                        <a:rPr lang="en-US" sz="2800" b="1" dirty="0"/>
                        <a:t>.org</a:t>
                      </a:r>
                    </a:p>
                  </a:txBody>
                  <a:tcPr>
                    <a:solidFill>
                      <a:schemeClr val="accent2">
                        <a:lumMod val="20000"/>
                        <a:lumOff val="80000"/>
                      </a:schemeClr>
                    </a:solidFill>
                  </a:tcPr>
                </a:tc>
                <a:tc>
                  <a:txBody>
                    <a:bodyPr/>
                    <a:lstStyle/>
                    <a:p>
                      <a:r>
                        <a:rPr lang="en-US" dirty="0"/>
                        <a:t>Stands of “organization.” Primarily</a:t>
                      </a:r>
                      <a:r>
                        <a:rPr lang="en-US" baseline="0" dirty="0"/>
                        <a:t> used by not-for-profit groups such as charities or professional organizations.</a:t>
                      </a:r>
                      <a:endParaRPr lang="en-US" dirty="0"/>
                    </a:p>
                  </a:txBody>
                  <a:tcPr>
                    <a:solidFill>
                      <a:schemeClr val="accent2">
                        <a:lumMod val="20000"/>
                        <a:lumOff val="80000"/>
                      </a:schemeClr>
                    </a:solidFill>
                  </a:tcPr>
                </a:tc>
                <a:extLst>
                  <a:ext uri="{0D108BD9-81ED-4DB2-BD59-A6C34878D82A}">
                    <a16:rowId xmlns:a16="http://schemas.microsoft.com/office/drawing/2014/main" val="2056945706"/>
                  </a:ext>
                </a:extLst>
              </a:tr>
              <a:tr h="1047542">
                <a:tc>
                  <a:txBody>
                    <a:bodyPr/>
                    <a:lstStyle/>
                    <a:p>
                      <a:pPr algn="l"/>
                      <a:r>
                        <a:rPr lang="en-US" sz="2800" b="1" dirty="0" err="1"/>
                        <a:t>.net</a:t>
                      </a:r>
                      <a:endParaRPr lang="en-US" sz="2800" b="1" dirty="0"/>
                    </a:p>
                  </a:txBody>
                  <a:tcPr>
                    <a:solidFill>
                      <a:schemeClr val="accent2">
                        <a:lumMod val="20000"/>
                        <a:lumOff val="80000"/>
                      </a:schemeClr>
                    </a:solidFill>
                  </a:tcPr>
                </a:tc>
                <a:tc>
                  <a:txBody>
                    <a:bodyPr/>
                    <a:lstStyle/>
                    <a:p>
                      <a:r>
                        <a:rPr lang="en-US" dirty="0"/>
                        <a:t>Stands for “network.” Used by Internet service providers or web-hosting</a:t>
                      </a:r>
                      <a:r>
                        <a:rPr lang="en-US" baseline="0" dirty="0"/>
                        <a:t> companies.</a:t>
                      </a:r>
                      <a:endParaRPr lang="en-US" dirty="0"/>
                    </a:p>
                  </a:txBody>
                  <a:tcPr>
                    <a:solidFill>
                      <a:schemeClr val="accent2">
                        <a:lumMod val="20000"/>
                        <a:lumOff val="80000"/>
                      </a:schemeClr>
                    </a:solidFill>
                  </a:tcPr>
                </a:tc>
                <a:extLst>
                  <a:ext uri="{0D108BD9-81ED-4DB2-BD59-A6C34878D82A}">
                    <a16:rowId xmlns:a16="http://schemas.microsoft.com/office/drawing/2014/main" val="2608608714"/>
                  </a:ext>
                </a:extLst>
              </a:tr>
              <a:tr h="1047542">
                <a:tc>
                  <a:txBody>
                    <a:bodyPr/>
                    <a:lstStyle/>
                    <a:p>
                      <a:pPr algn="l"/>
                      <a:r>
                        <a:rPr lang="en-US" dirty="0"/>
                        <a:t>.</a:t>
                      </a:r>
                      <a:r>
                        <a:rPr lang="en-US" sz="2800" b="1" dirty="0" err="1"/>
                        <a:t>edu</a:t>
                      </a:r>
                      <a:endParaRPr lang="en-US" b="1" dirty="0"/>
                    </a:p>
                  </a:txBody>
                  <a:tcPr>
                    <a:solidFill>
                      <a:schemeClr val="accent2">
                        <a:lumMod val="20000"/>
                        <a:lumOff val="80000"/>
                      </a:schemeClr>
                    </a:solidFill>
                  </a:tcPr>
                </a:tc>
                <a:tc>
                  <a:txBody>
                    <a:bodyPr/>
                    <a:lstStyle/>
                    <a:p>
                      <a:r>
                        <a:rPr lang="en-US" dirty="0"/>
                        <a:t>Stands</a:t>
                      </a:r>
                      <a:r>
                        <a:rPr lang="en-US" baseline="0" dirty="0"/>
                        <a:t> for “education.” Used by colleges, universities, educational organizations, or other institutions.</a:t>
                      </a:r>
                      <a:endParaRPr lang="en-US" dirty="0"/>
                    </a:p>
                  </a:txBody>
                  <a:tcPr>
                    <a:solidFill>
                      <a:schemeClr val="accent2">
                        <a:lumMod val="20000"/>
                        <a:lumOff val="80000"/>
                      </a:schemeClr>
                    </a:solidFill>
                  </a:tcPr>
                </a:tc>
                <a:extLst>
                  <a:ext uri="{0D108BD9-81ED-4DB2-BD59-A6C34878D82A}">
                    <a16:rowId xmlns:a16="http://schemas.microsoft.com/office/drawing/2014/main" val="3522511256"/>
                  </a:ext>
                </a:extLst>
              </a:tr>
              <a:tr h="1047542">
                <a:tc>
                  <a:txBody>
                    <a:bodyPr/>
                    <a:lstStyle/>
                    <a:p>
                      <a:pPr algn="l"/>
                      <a:r>
                        <a:rPr lang="en-US" sz="2800" b="1" dirty="0"/>
                        <a:t>.</a:t>
                      </a:r>
                      <a:r>
                        <a:rPr lang="en-US" sz="2800" b="1" dirty="0" err="1"/>
                        <a:t>gov</a:t>
                      </a:r>
                      <a:endParaRPr lang="en-US" sz="2800" b="1" dirty="0"/>
                    </a:p>
                  </a:txBody>
                  <a:tcPr>
                    <a:solidFill>
                      <a:schemeClr val="accent2">
                        <a:lumMod val="20000"/>
                        <a:lumOff val="80000"/>
                      </a:schemeClr>
                    </a:solidFill>
                  </a:tcPr>
                </a:tc>
                <a:tc>
                  <a:txBody>
                    <a:bodyPr/>
                    <a:lstStyle/>
                    <a:p>
                      <a:r>
                        <a:rPr lang="en-US" dirty="0"/>
                        <a:t>Stands for</a:t>
                      </a:r>
                      <a:r>
                        <a:rPr lang="en-US" baseline="0" dirty="0"/>
                        <a:t> “government.” Used by federal, state, and local government sites.</a:t>
                      </a:r>
                      <a:endParaRPr lang="en-US" dirty="0"/>
                    </a:p>
                  </a:txBody>
                  <a:tcPr>
                    <a:solidFill>
                      <a:schemeClr val="accent2">
                        <a:lumMod val="20000"/>
                        <a:lumOff val="80000"/>
                      </a:schemeClr>
                    </a:solidFill>
                  </a:tcPr>
                </a:tc>
                <a:extLst>
                  <a:ext uri="{0D108BD9-81ED-4DB2-BD59-A6C34878D82A}">
                    <a16:rowId xmlns:a16="http://schemas.microsoft.com/office/drawing/2014/main" val="340254930"/>
                  </a:ext>
                </a:extLst>
              </a:tr>
            </a:tbl>
          </a:graphicData>
        </a:graphic>
      </p:graphicFrame>
    </p:spTree>
    <p:extLst>
      <p:ext uri="{BB962C8B-B14F-4D97-AF65-F5344CB8AC3E}">
        <p14:creationId xmlns:p14="http://schemas.microsoft.com/office/powerpoint/2010/main" val="1117114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online sources</a:t>
            </a:r>
          </a:p>
        </p:txBody>
      </p:sp>
      <p:sp>
        <p:nvSpPr>
          <p:cNvPr id="3" name="Content Placeholder 2"/>
          <p:cNvSpPr>
            <a:spLocks noGrp="1"/>
          </p:cNvSpPr>
          <p:nvPr>
            <p:ph idx="1"/>
          </p:nvPr>
        </p:nvSpPr>
        <p:spPr>
          <a:xfrm>
            <a:off x="768096" y="2638044"/>
            <a:ext cx="11265408" cy="3204972"/>
          </a:xfrm>
        </p:spPr>
        <p:txBody>
          <a:bodyPr>
            <a:noAutofit/>
          </a:bodyPr>
          <a:lstStyle/>
          <a:p>
            <a:pPr marL="0" indent="0">
              <a:buNone/>
            </a:pPr>
            <a:r>
              <a:rPr lang="en-US" sz="2800" dirty="0"/>
              <a:t>7. Which of the domain suffixes would lead you to expect that the information was more geared toward selling something than giving information.</a:t>
            </a:r>
          </a:p>
          <a:p>
            <a:pPr marL="0" indent="0">
              <a:buNone/>
            </a:pPr>
            <a:endParaRPr lang="en-US" sz="2800" dirty="0"/>
          </a:p>
          <a:p>
            <a:pPr marL="0" indent="0">
              <a:buNone/>
            </a:pPr>
            <a:r>
              <a:rPr lang="en-US" sz="2800" dirty="0"/>
              <a:t>The .com domain suffix would lead you to believe that the information was geared more towards selling something because .com stands for commercial and is intended to make some sort of profit from the Internet services.</a:t>
            </a:r>
          </a:p>
        </p:txBody>
      </p:sp>
    </p:spTree>
    <p:extLst>
      <p:ext uri="{BB962C8B-B14F-4D97-AF65-F5344CB8AC3E}">
        <p14:creationId xmlns:p14="http://schemas.microsoft.com/office/powerpoint/2010/main" val="11280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05740"/>
            <a:ext cx="7729728" cy="1188720"/>
          </a:xfrm>
        </p:spPr>
        <p:txBody>
          <a:bodyPr/>
          <a:lstStyle/>
          <a:p>
            <a:r>
              <a:rPr lang="en-US" dirty="0"/>
              <a:t>Evaluating online sources</a:t>
            </a:r>
          </a:p>
        </p:txBody>
      </p:sp>
      <p:sp>
        <p:nvSpPr>
          <p:cNvPr id="3" name="Content Placeholder 2"/>
          <p:cNvSpPr>
            <a:spLocks noGrp="1"/>
          </p:cNvSpPr>
          <p:nvPr>
            <p:ph idx="1"/>
          </p:nvPr>
        </p:nvSpPr>
        <p:spPr>
          <a:xfrm>
            <a:off x="91440" y="1572768"/>
            <a:ext cx="12216384" cy="4983480"/>
          </a:xfrm>
        </p:spPr>
        <p:txBody>
          <a:bodyPr>
            <a:noAutofit/>
          </a:bodyPr>
          <a:lstStyle/>
          <a:p>
            <a:pPr marL="0" indent="0">
              <a:buNone/>
            </a:pPr>
            <a:r>
              <a:rPr lang="en-US" sz="2800" dirty="0"/>
              <a:t>8. Visit the list of sites provided by your teacher. Choose two that you want to investigate further in order to practice evaluating online sources. As you surf through the site, use the graphic organizer on the next page to help you decide whether the website provides reliable information without </a:t>
            </a:r>
            <a:r>
              <a:rPr lang="en-US" sz="2800" b="1" dirty="0"/>
              <a:t>bias.</a:t>
            </a:r>
          </a:p>
          <a:p>
            <a:r>
              <a:rPr lang="en-US" sz="2800" dirty="0"/>
              <a:t>Circle “yes” or “no” for each question. You want to be able to answer “yes” to as many of the questions as possible to consider the source reliable and credible.</a:t>
            </a:r>
          </a:p>
          <a:p>
            <a:r>
              <a:rPr lang="en-US" sz="2800" dirty="0"/>
              <a:t>If you are able to answer “yes” to the question, answer the question by taking notes about the site.</a:t>
            </a:r>
          </a:p>
          <a:p>
            <a:pPr marL="228600" lvl="1" indent="0">
              <a:buNone/>
            </a:pPr>
            <a:r>
              <a:rPr lang="en-US" sz="2600" dirty="0"/>
              <a:t>	Site 1: ____________________________________</a:t>
            </a:r>
          </a:p>
          <a:p>
            <a:pPr marL="228600" lvl="1" indent="0">
              <a:buNone/>
            </a:pPr>
            <a:r>
              <a:rPr lang="en-US" sz="2600" dirty="0"/>
              <a:t>	Site 2: ____________________________________</a:t>
            </a:r>
          </a:p>
        </p:txBody>
      </p:sp>
    </p:spTree>
    <p:extLst>
      <p:ext uri="{BB962C8B-B14F-4D97-AF65-F5344CB8AC3E}">
        <p14:creationId xmlns:p14="http://schemas.microsoft.com/office/powerpoint/2010/main" val="345407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289" y="691162"/>
            <a:ext cx="7729728" cy="1188720"/>
          </a:xfrm>
        </p:spPr>
        <p:txBody>
          <a:bodyPr/>
          <a:lstStyle/>
          <a:p>
            <a:r>
              <a:rPr lang="en-US" dirty="0"/>
              <a:t>Evaluating online sources</a:t>
            </a:r>
          </a:p>
        </p:txBody>
      </p:sp>
      <p:sp>
        <p:nvSpPr>
          <p:cNvPr id="3" name="Content Placeholder 2"/>
          <p:cNvSpPr>
            <a:spLocks noGrp="1"/>
          </p:cNvSpPr>
          <p:nvPr>
            <p:ph idx="1"/>
          </p:nvPr>
        </p:nvSpPr>
        <p:spPr>
          <a:xfrm>
            <a:off x="722489" y="2777066"/>
            <a:ext cx="10430934" cy="3779181"/>
          </a:xfrm>
        </p:spPr>
        <p:txBody>
          <a:bodyPr>
            <a:noAutofit/>
          </a:bodyPr>
          <a:lstStyle/>
          <a:p>
            <a:pPr marL="0" indent="0">
              <a:buNone/>
            </a:pPr>
            <a:r>
              <a:rPr lang="en-US" sz="2800" dirty="0"/>
              <a:t>9. Is one of the sites you explored more credible (trustworthy) than the other? Why?</a:t>
            </a:r>
            <a:endParaRPr lang="en-US" sz="2600" dirty="0"/>
          </a:p>
        </p:txBody>
      </p:sp>
    </p:spTree>
    <p:extLst>
      <p:ext uri="{BB962C8B-B14F-4D97-AF65-F5344CB8AC3E}">
        <p14:creationId xmlns:p14="http://schemas.microsoft.com/office/powerpoint/2010/main" val="1245566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25" y="411536"/>
            <a:ext cx="7729728" cy="1188720"/>
          </a:xfrm>
        </p:spPr>
        <p:txBody>
          <a:bodyPr/>
          <a:lstStyle/>
          <a:p>
            <a:r>
              <a:rPr lang="en-US" dirty="0"/>
              <a:t>Searching for sources</a:t>
            </a:r>
          </a:p>
        </p:txBody>
      </p:sp>
      <p:sp>
        <p:nvSpPr>
          <p:cNvPr id="3" name="Content Placeholder 2"/>
          <p:cNvSpPr>
            <a:spLocks noGrp="1"/>
          </p:cNvSpPr>
          <p:nvPr>
            <p:ph idx="1"/>
          </p:nvPr>
        </p:nvSpPr>
        <p:spPr>
          <a:xfrm>
            <a:off x="349956" y="2111022"/>
            <a:ext cx="11842044" cy="4651022"/>
          </a:xfrm>
        </p:spPr>
        <p:txBody>
          <a:bodyPr>
            <a:noAutofit/>
          </a:bodyPr>
          <a:lstStyle/>
          <a:p>
            <a:pPr marL="0" indent="0">
              <a:buNone/>
            </a:pPr>
            <a:r>
              <a:rPr lang="en-US" sz="2800" dirty="0"/>
              <a:t>When using the Internet for research, your first step might be to use a search engine to find sources (Google). Search engines work from a type of index. When you enter a search term that is in the index, the search engine finds websites that also use that word or phrase.</a:t>
            </a:r>
          </a:p>
          <a:p>
            <a:pPr marL="0" indent="0">
              <a:buNone/>
            </a:pPr>
            <a:endParaRPr lang="en-US" sz="2800" dirty="0"/>
          </a:p>
          <a:p>
            <a:pPr marL="0" indent="0">
              <a:buNone/>
            </a:pPr>
            <a:r>
              <a:rPr lang="en-US" sz="2800" dirty="0"/>
              <a:t>Depending on your search term, a search might return hundreds, thousands, or even millions of possible sites. For example, if you enter the search term “Civil War,” you will get pages and pages of sites because the term is so broad. If you are just looking for the Battle of Antietam, narrowing your search to that word would give you better results.</a:t>
            </a:r>
          </a:p>
        </p:txBody>
      </p:sp>
    </p:spTree>
    <p:extLst>
      <p:ext uri="{BB962C8B-B14F-4D97-AF65-F5344CB8AC3E}">
        <p14:creationId xmlns:p14="http://schemas.microsoft.com/office/powerpoint/2010/main" val="3761430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25" y="411536"/>
            <a:ext cx="7729728" cy="1188720"/>
          </a:xfrm>
        </p:spPr>
        <p:txBody>
          <a:bodyPr/>
          <a:lstStyle/>
          <a:p>
            <a:r>
              <a:rPr lang="en-US" dirty="0"/>
              <a:t>Searching for sources</a:t>
            </a:r>
          </a:p>
        </p:txBody>
      </p:sp>
      <p:sp>
        <p:nvSpPr>
          <p:cNvPr id="3" name="Content Placeholder 2"/>
          <p:cNvSpPr>
            <a:spLocks noGrp="1"/>
          </p:cNvSpPr>
          <p:nvPr>
            <p:ph idx="1"/>
          </p:nvPr>
        </p:nvSpPr>
        <p:spPr>
          <a:xfrm>
            <a:off x="349956" y="2111022"/>
            <a:ext cx="11842044" cy="4651022"/>
          </a:xfrm>
        </p:spPr>
        <p:txBody>
          <a:bodyPr>
            <a:noAutofit/>
          </a:bodyPr>
          <a:lstStyle/>
          <a:p>
            <a:pPr marL="0" indent="0">
              <a:buNone/>
            </a:pPr>
            <a:r>
              <a:rPr lang="en-US" sz="2800" dirty="0"/>
              <a:t>10. How might you choose good sites from your search?</a:t>
            </a:r>
          </a:p>
          <a:p>
            <a:pPr marL="0" indent="0">
              <a:buNone/>
            </a:pPr>
            <a:endParaRPr lang="en-US" sz="2800" dirty="0"/>
          </a:p>
          <a:p>
            <a:pPr marL="0" indent="0">
              <a:buNone/>
            </a:pPr>
            <a:r>
              <a:rPr lang="en-US" sz="2800" dirty="0"/>
              <a:t>11. To research the effect of marketing and advertising to young people, what search terms might you use?</a:t>
            </a:r>
          </a:p>
          <a:p>
            <a:pPr marL="0" indent="0">
              <a:buNone/>
            </a:pPr>
            <a:endParaRPr lang="en-US" sz="2800" dirty="0"/>
          </a:p>
          <a:p>
            <a:pPr marL="0" indent="0">
              <a:buNone/>
            </a:pPr>
            <a:r>
              <a:rPr lang="en-US" sz="2800" dirty="0"/>
              <a:t>12. Using your search term(s), find information on the topic of marketing and advertising aimed at young people. Choose one or two sites to explore further. Record information about the sites (URL, type of information provided, and your comments on the site or the information).</a:t>
            </a:r>
          </a:p>
        </p:txBody>
      </p:sp>
    </p:spTree>
    <p:extLst>
      <p:ext uri="{BB962C8B-B14F-4D97-AF65-F5344CB8AC3E}">
        <p14:creationId xmlns:p14="http://schemas.microsoft.com/office/powerpoint/2010/main" val="3105474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43657599"/>
              </p:ext>
            </p:extLst>
          </p:nvPr>
        </p:nvGraphicFramePr>
        <p:xfrm>
          <a:off x="135469" y="248359"/>
          <a:ext cx="11864620" cy="6130905"/>
        </p:xfrm>
        <a:graphic>
          <a:graphicData uri="http://schemas.openxmlformats.org/drawingml/2006/table">
            <a:tbl>
              <a:tblPr firstRow="1" bandRow="1">
                <a:tableStyleId>{21E4AEA4-8DFA-4A89-87EB-49C32662AFE0}</a:tableStyleId>
              </a:tblPr>
              <a:tblGrid>
                <a:gridCol w="2372924">
                  <a:extLst>
                    <a:ext uri="{9D8B030D-6E8A-4147-A177-3AD203B41FA5}">
                      <a16:colId xmlns:a16="http://schemas.microsoft.com/office/drawing/2014/main" val="4096546242"/>
                    </a:ext>
                  </a:extLst>
                </a:gridCol>
                <a:gridCol w="2372924">
                  <a:extLst>
                    <a:ext uri="{9D8B030D-6E8A-4147-A177-3AD203B41FA5}">
                      <a16:colId xmlns:a16="http://schemas.microsoft.com/office/drawing/2014/main" val="675037601"/>
                    </a:ext>
                  </a:extLst>
                </a:gridCol>
                <a:gridCol w="2372924">
                  <a:extLst>
                    <a:ext uri="{9D8B030D-6E8A-4147-A177-3AD203B41FA5}">
                      <a16:colId xmlns:a16="http://schemas.microsoft.com/office/drawing/2014/main" val="1288681610"/>
                    </a:ext>
                  </a:extLst>
                </a:gridCol>
                <a:gridCol w="2372924">
                  <a:extLst>
                    <a:ext uri="{9D8B030D-6E8A-4147-A177-3AD203B41FA5}">
                      <a16:colId xmlns:a16="http://schemas.microsoft.com/office/drawing/2014/main" val="3503984739"/>
                    </a:ext>
                  </a:extLst>
                </a:gridCol>
                <a:gridCol w="2372924">
                  <a:extLst>
                    <a:ext uri="{9D8B030D-6E8A-4147-A177-3AD203B41FA5}">
                      <a16:colId xmlns:a16="http://schemas.microsoft.com/office/drawing/2014/main" val="1100002296"/>
                    </a:ext>
                  </a:extLst>
                </a:gridCol>
              </a:tblGrid>
              <a:tr h="706033">
                <a:tc>
                  <a:txBody>
                    <a:bodyPr/>
                    <a:lstStyle/>
                    <a:p>
                      <a:pPr algn="ctr"/>
                      <a:r>
                        <a:rPr lang="en-US" dirty="0"/>
                        <a:t>Criteria </a:t>
                      </a:r>
                    </a:p>
                  </a:txBody>
                  <a:tcPr/>
                </a:tc>
                <a:tc>
                  <a:txBody>
                    <a:bodyPr/>
                    <a:lstStyle/>
                    <a:p>
                      <a:pPr algn="ctr"/>
                      <a:r>
                        <a:rPr lang="en-US" dirty="0"/>
                        <a:t>Questions</a:t>
                      </a:r>
                    </a:p>
                  </a:txBody>
                  <a:tcPr/>
                </a:tc>
                <a:tc>
                  <a:txBody>
                    <a:bodyPr/>
                    <a:lstStyle/>
                    <a:p>
                      <a:pPr algn="ctr"/>
                      <a:r>
                        <a:rPr lang="en-US" dirty="0"/>
                        <a:t>Yes/No</a:t>
                      </a:r>
                    </a:p>
                  </a:txBody>
                  <a:tcPr/>
                </a:tc>
                <a:tc>
                  <a:txBody>
                    <a:bodyPr/>
                    <a:lstStyle/>
                    <a:p>
                      <a:pPr algn="ctr"/>
                      <a:r>
                        <a:rPr lang="en-US" dirty="0"/>
                        <a:t>Site 1</a:t>
                      </a:r>
                    </a:p>
                  </a:txBody>
                  <a:tcPr/>
                </a:tc>
                <a:tc>
                  <a:txBody>
                    <a:bodyPr/>
                    <a:lstStyle/>
                    <a:p>
                      <a:pPr algn="ctr"/>
                      <a:r>
                        <a:rPr lang="en-US" dirty="0"/>
                        <a:t>Site 2</a:t>
                      </a:r>
                    </a:p>
                  </a:txBody>
                  <a:tcPr/>
                </a:tc>
                <a:extLst>
                  <a:ext uri="{0D108BD9-81ED-4DB2-BD59-A6C34878D82A}">
                    <a16:rowId xmlns:a16="http://schemas.microsoft.com/office/drawing/2014/main" val="462433742"/>
                  </a:ext>
                </a:extLst>
              </a:tr>
              <a:tr h="1028909">
                <a:tc>
                  <a:txBody>
                    <a:bodyPr/>
                    <a:lstStyle/>
                    <a:p>
                      <a:r>
                        <a:rPr lang="en-US" dirty="0"/>
                        <a:t>Authority</a:t>
                      </a:r>
                    </a:p>
                  </a:txBody>
                  <a:tcPr/>
                </a:tc>
                <a:tc>
                  <a:txBody>
                    <a:bodyPr/>
                    <a:lstStyle/>
                    <a:p>
                      <a:r>
                        <a:rPr lang="en-US" dirty="0"/>
                        <a:t>1.</a:t>
                      </a:r>
                    </a:p>
                    <a:p>
                      <a:r>
                        <a:rPr lang="en-US" dirty="0"/>
                        <a:t>2.</a:t>
                      </a:r>
                    </a:p>
                    <a:p>
                      <a:r>
                        <a:rPr lang="en-US" dirty="0"/>
                        <a:t>3.</a:t>
                      </a:r>
                    </a:p>
                    <a:p>
                      <a:r>
                        <a:rPr lang="en-US" dirty="0"/>
                        <a:t>4.</a:t>
                      </a:r>
                    </a:p>
                  </a:txBody>
                  <a:tcPr/>
                </a:tc>
                <a:tc>
                  <a:txBody>
                    <a:bodyPr/>
                    <a:lstStyle/>
                    <a:p>
                      <a:r>
                        <a:rPr lang="en-US" dirty="0"/>
                        <a:t>Yes         No</a:t>
                      </a:r>
                    </a:p>
                  </a:txBody>
                  <a:tcPr/>
                </a:tc>
                <a:tc>
                  <a:txBody>
                    <a:bodyPr/>
                    <a:lstStyle/>
                    <a:p>
                      <a:r>
                        <a:rPr lang="en-US" dirty="0"/>
                        <a:t>Notes:</a:t>
                      </a:r>
                    </a:p>
                  </a:txBody>
                  <a:tcPr/>
                </a:tc>
                <a:tc>
                  <a:txBody>
                    <a:bodyPr/>
                    <a:lstStyle/>
                    <a:p>
                      <a:r>
                        <a:rPr lang="en-US" dirty="0"/>
                        <a:t>Notes:</a:t>
                      </a:r>
                    </a:p>
                  </a:txBody>
                  <a:tcPr/>
                </a:tc>
                <a:extLst>
                  <a:ext uri="{0D108BD9-81ED-4DB2-BD59-A6C34878D82A}">
                    <a16:rowId xmlns:a16="http://schemas.microsoft.com/office/drawing/2014/main" val="3331883511"/>
                  </a:ext>
                </a:extLst>
              </a:tr>
              <a:tr h="791468">
                <a:tc>
                  <a:txBody>
                    <a:bodyPr/>
                    <a:lstStyle/>
                    <a:p>
                      <a:r>
                        <a:rPr lang="en-US" dirty="0"/>
                        <a:t>Accuracy</a:t>
                      </a:r>
                    </a:p>
                  </a:txBody>
                  <a:tcPr/>
                </a:tc>
                <a:tc>
                  <a:txBody>
                    <a:bodyPr/>
                    <a:lstStyle/>
                    <a:p>
                      <a:r>
                        <a:rPr lang="en-US" dirty="0"/>
                        <a:t>1.</a:t>
                      </a:r>
                    </a:p>
                    <a:p>
                      <a:r>
                        <a:rPr lang="en-US" dirty="0"/>
                        <a:t>2.</a:t>
                      </a:r>
                    </a:p>
                    <a:p>
                      <a:r>
                        <a:rPr lang="en-US" dirty="0"/>
                        <a:t>3.</a:t>
                      </a:r>
                    </a:p>
                  </a:txBody>
                  <a:tcPr/>
                </a:tc>
                <a:tc>
                  <a:txBody>
                    <a:bodyPr/>
                    <a:lstStyle/>
                    <a:p>
                      <a:r>
                        <a:rPr lang="en-US" dirty="0"/>
                        <a:t>Yes         No</a:t>
                      </a:r>
                    </a:p>
                  </a:txBody>
                  <a:tcPr/>
                </a:tc>
                <a:tc>
                  <a:txBody>
                    <a:bodyPr/>
                    <a:lstStyle/>
                    <a:p>
                      <a:r>
                        <a:rPr lang="en-US" dirty="0"/>
                        <a:t>Notes:</a:t>
                      </a:r>
                    </a:p>
                  </a:txBody>
                  <a:tcPr/>
                </a:tc>
                <a:tc>
                  <a:txBody>
                    <a:bodyPr/>
                    <a:lstStyle/>
                    <a:p>
                      <a:r>
                        <a:rPr lang="en-US" dirty="0"/>
                        <a:t>Notes:</a:t>
                      </a:r>
                    </a:p>
                  </a:txBody>
                  <a:tcPr/>
                </a:tc>
                <a:extLst>
                  <a:ext uri="{0D108BD9-81ED-4DB2-BD59-A6C34878D82A}">
                    <a16:rowId xmlns:a16="http://schemas.microsoft.com/office/drawing/2014/main" val="2291161648"/>
                  </a:ext>
                </a:extLst>
              </a:tr>
              <a:tr h="1028909">
                <a:tc>
                  <a:txBody>
                    <a:bodyPr/>
                    <a:lstStyle/>
                    <a:p>
                      <a:r>
                        <a:rPr lang="en-US" dirty="0"/>
                        <a:t>Credibility</a:t>
                      </a:r>
                    </a:p>
                  </a:txBody>
                  <a:tcPr/>
                </a:tc>
                <a:tc>
                  <a:txBody>
                    <a:bodyPr/>
                    <a:lstStyle/>
                    <a:p>
                      <a:r>
                        <a:rPr lang="en-US" dirty="0"/>
                        <a:t>1.</a:t>
                      </a:r>
                    </a:p>
                    <a:p>
                      <a:r>
                        <a:rPr lang="en-US" dirty="0"/>
                        <a:t>2.</a:t>
                      </a:r>
                    </a:p>
                    <a:p>
                      <a:r>
                        <a:rPr lang="en-US" dirty="0"/>
                        <a:t>3.</a:t>
                      </a:r>
                    </a:p>
                    <a:p>
                      <a:r>
                        <a:rPr lang="en-US" dirty="0"/>
                        <a:t>4.</a:t>
                      </a:r>
                    </a:p>
                  </a:txBody>
                  <a:tcPr/>
                </a:tc>
                <a:tc>
                  <a:txBody>
                    <a:bodyPr/>
                    <a:lstStyle/>
                    <a:p>
                      <a:r>
                        <a:rPr lang="en-US" dirty="0"/>
                        <a:t>Yes         No</a:t>
                      </a:r>
                    </a:p>
                  </a:txBody>
                  <a:tcPr/>
                </a:tc>
                <a:tc>
                  <a:txBody>
                    <a:bodyPr/>
                    <a:lstStyle/>
                    <a:p>
                      <a:r>
                        <a:rPr lang="en-US" dirty="0"/>
                        <a:t>Notes:</a:t>
                      </a:r>
                    </a:p>
                  </a:txBody>
                  <a:tcPr/>
                </a:tc>
                <a:tc>
                  <a:txBody>
                    <a:bodyPr/>
                    <a:lstStyle/>
                    <a:p>
                      <a:r>
                        <a:rPr lang="en-US" dirty="0"/>
                        <a:t>Notes:</a:t>
                      </a:r>
                    </a:p>
                  </a:txBody>
                  <a:tcPr/>
                </a:tc>
                <a:extLst>
                  <a:ext uri="{0D108BD9-81ED-4DB2-BD59-A6C34878D82A}">
                    <a16:rowId xmlns:a16="http://schemas.microsoft.com/office/drawing/2014/main" val="3639198866"/>
                  </a:ext>
                </a:extLst>
              </a:tr>
              <a:tr h="791468">
                <a:tc>
                  <a:txBody>
                    <a:bodyPr/>
                    <a:lstStyle/>
                    <a:p>
                      <a:r>
                        <a:rPr lang="en-US" dirty="0"/>
                        <a:t>Timeliness</a:t>
                      </a:r>
                    </a:p>
                  </a:txBody>
                  <a:tcPr/>
                </a:tc>
                <a:tc>
                  <a:txBody>
                    <a:bodyPr/>
                    <a:lstStyle/>
                    <a:p>
                      <a:r>
                        <a:rPr lang="en-US" dirty="0"/>
                        <a:t>1.</a:t>
                      </a:r>
                    </a:p>
                    <a:p>
                      <a:r>
                        <a:rPr lang="en-US" dirty="0"/>
                        <a:t>2.</a:t>
                      </a:r>
                    </a:p>
                    <a:p>
                      <a:r>
                        <a:rPr lang="en-US" dirty="0"/>
                        <a:t>3.</a:t>
                      </a:r>
                    </a:p>
                  </a:txBody>
                  <a:tcPr/>
                </a:tc>
                <a:tc>
                  <a:txBody>
                    <a:bodyPr/>
                    <a:lstStyle/>
                    <a:p>
                      <a:r>
                        <a:rPr lang="en-US" dirty="0"/>
                        <a:t>Yes         No</a:t>
                      </a:r>
                    </a:p>
                  </a:txBody>
                  <a:tcPr/>
                </a:tc>
                <a:tc>
                  <a:txBody>
                    <a:bodyPr/>
                    <a:lstStyle/>
                    <a:p>
                      <a:r>
                        <a:rPr lang="en-US" dirty="0"/>
                        <a:t>Notes:</a:t>
                      </a:r>
                    </a:p>
                  </a:txBody>
                  <a:tcPr/>
                </a:tc>
                <a:tc>
                  <a:txBody>
                    <a:bodyPr/>
                    <a:lstStyle/>
                    <a:p>
                      <a:r>
                        <a:rPr lang="en-US" dirty="0"/>
                        <a:t>Notes:</a:t>
                      </a:r>
                    </a:p>
                  </a:txBody>
                  <a:tcPr/>
                </a:tc>
                <a:extLst>
                  <a:ext uri="{0D108BD9-81ED-4DB2-BD59-A6C34878D82A}">
                    <a16:rowId xmlns:a16="http://schemas.microsoft.com/office/drawing/2014/main" val="263409323"/>
                  </a:ext>
                </a:extLst>
              </a:tr>
              <a:tr h="1218632">
                <a:tc>
                  <a:txBody>
                    <a:bodyPr/>
                    <a:lstStyle/>
                    <a:p>
                      <a:r>
                        <a:rPr lang="en-US" dirty="0"/>
                        <a:t>Purpose/Audience</a:t>
                      </a:r>
                    </a:p>
                  </a:txBody>
                  <a:tcPr/>
                </a:tc>
                <a:tc>
                  <a:txBody>
                    <a:bodyPr/>
                    <a:lstStyle/>
                    <a:p>
                      <a:r>
                        <a:rPr lang="en-US" dirty="0"/>
                        <a:t>1.</a:t>
                      </a:r>
                    </a:p>
                    <a:p>
                      <a:r>
                        <a:rPr lang="en-US" dirty="0"/>
                        <a:t>2.</a:t>
                      </a:r>
                    </a:p>
                  </a:txBody>
                  <a:tcPr/>
                </a:tc>
                <a:tc>
                  <a:txBody>
                    <a:bodyPr/>
                    <a:lstStyle/>
                    <a:p>
                      <a:r>
                        <a:rPr lang="en-US" dirty="0"/>
                        <a:t>Yes         No</a:t>
                      </a:r>
                    </a:p>
                  </a:txBody>
                  <a:tcPr/>
                </a:tc>
                <a:tc>
                  <a:txBody>
                    <a:bodyPr/>
                    <a:lstStyle/>
                    <a:p>
                      <a:r>
                        <a:rPr lang="en-US" dirty="0"/>
                        <a:t>Notes:</a:t>
                      </a:r>
                    </a:p>
                  </a:txBody>
                  <a:tcPr/>
                </a:tc>
                <a:tc>
                  <a:txBody>
                    <a:bodyPr/>
                    <a:lstStyle/>
                    <a:p>
                      <a:r>
                        <a:rPr lang="en-US" dirty="0"/>
                        <a:t>Notes:</a:t>
                      </a:r>
                    </a:p>
                  </a:txBody>
                  <a:tcPr/>
                </a:tc>
                <a:extLst>
                  <a:ext uri="{0D108BD9-81ED-4DB2-BD59-A6C34878D82A}">
                    <a16:rowId xmlns:a16="http://schemas.microsoft.com/office/drawing/2014/main" val="1142248765"/>
                  </a:ext>
                </a:extLst>
              </a:tr>
            </a:tbl>
          </a:graphicData>
        </a:graphic>
      </p:graphicFrame>
    </p:spTree>
    <p:extLst>
      <p:ext uri="{BB962C8B-B14F-4D97-AF65-F5344CB8AC3E}">
        <p14:creationId xmlns:p14="http://schemas.microsoft.com/office/powerpoint/2010/main" val="984004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5AFD071-C820-4D4E-A07A-BB9E742031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2"/>
            <a:ext cx="6096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5FBD00-DF35-4E87-84DF-947BDE8BA3D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2157" y="479893"/>
            <a:ext cx="5123687" cy="5458969"/>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27F3B82-6BFA-4799-A3B1-9E54A0E47BF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3355" y="644485"/>
            <a:ext cx="4756891" cy="51297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9375753" y="805352"/>
            <a:ext cx="1892085" cy="1892085"/>
          </a:xfrm>
          <a:prstGeom prst="rect">
            <a:avLst/>
          </a:prstGeom>
        </p:spPr>
      </p:pic>
      <p:pic>
        <p:nvPicPr>
          <p:cNvPr id="5" name="Picture 4"/>
          <p:cNvPicPr>
            <a:picLocks noChangeAspect="1"/>
          </p:cNvPicPr>
          <p:nvPr/>
        </p:nvPicPr>
        <p:blipFill>
          <a:blip r:embed="rId3"/>
          <a:stretch>
            <a:fillRect/>
          </a:stretch>
        </p:blipFill>
        <p:spPr>
          <a:xfrm>
            <a:off x="6941976" y="3132812"/>
            <a:ext cx="4425123" cy="2212561"/>
          </a:xfrm>
          <a:prstGeom prst="rect">
            <a:avLst/>
          </a:prstGeom>
        </p:spPr>
      </p:pic>
      <p:pic>
        <p:nvPicPr>
          <p:cNvPr id="6" name="Picture 5"/>
          <p:cNvPicPr>
            <a:picLocks noChangeAspect="1"/>
          </p:cNvPicPr>
          <p:nvPr/>
        </p:nvPicPr>
        <p:blipFill>
          <a:blip r:embed="rId4"/>
          <a:stretch>
            <a:fillRect/>
          </a:stretch>
        </p:blipFill>
        <p:spPr>
          <a:xfrm>
            <a:off x="6941977" y="1036518"/>
            <a:ext cx="2161366" cy="1442711"/>
          </a:xfrm>
          <a:prstGeom prst="rect">
            <a:avLst/>
          </a:prstGeom>
        </p:spPr>
      </p:pic>
      <p:sp>
        <p:nvSpPr>
          <p:cNvPr id="2" name="Title 1"/>
          <p:cNvSpPr>
            <a:spLocks noGrp="1"/>
          </p:cNvSpPr>
          <p:nvPr>
            <p:ph type="title"/>
          </p:nvPr>
        </p:nvSpPr>
        <p:spPr>
          <a:xfrm>
            <a:off x="729943" y="96991"/>
            <a:ext cx="4879901" cy="1188720"/>
          </a:xfrm>
        </p:spPr>
        <p:txBody>
          <a:bodyPr>
            <a:normAutofit/>
          </a:bodyPr>
          <a:lstStyle/>
          <a:p>
            <a:r>
              <a:rPr lang="en-US" sz="2600"/>
              <a:t>Research sources</a:t>
            </a:r>
          </a:p>
        </p:txBody>
      </p:sp>
      <p:sp>
        <p:nvSpPr>
          <p:cNvPr id="3" name="Content Placeholder 2"/>
          <p:cNvSpPr>
            <a:spLocks noGrp="1"/>
          </p:cNvSpPr>
          <p:nvPr>
            <p:ph idx="1"/>
          </p:nvPr>
        </p:nvSpPr>
        <p:spPr>
          <a:xfrm>
            <a:off x="0" y="1389413"/>
            <a:ext cx="6187044" cy="5468587"/>
          </a:xfrm>
        </p:spPr>
        <p:txBody>
          <a:bodyPr>
            <a:noAutofit/>
          </a:bodyPr>
          <a:lstStyle/>
          <a:p>
            <a:pPr>
              <a:lnSpc>
                <a:spcPct val="150000"/>
              </a:lnSpc>
            </a:pPr>
            <a:r>
              <a:rPr lang="en-US" sz="2400" dirty="0"/>
              <a:t>After choosing a topic (how advertising influences the lives of youth) and writing research questions, the next step is to find sources of information. </a:t>
            </a:r>
            <a:r>
              <a:rPr lang="en-US" sz="2400" u="sng" dirty="0"/>
              <a:t>Sources might be books, magazines, documentary films, or online information. </a:t>
            </a:r>
            <a:r>
              <a:rPr lang="en-US" sz="2400" dirty="0"/>
              <a:t>Not all sources are equal, however. Some are better than others. Learning how to tell the difference is a skill you need both for your </a:t>
            </a:r>
            <a:r>
              <a:rPr lang="en-US" sz="2400" b="1" dirty="0"/>
              <a:t>academic</a:t>
            </a:r>
            <a:r>
              <a:rPr lang="en-US" sz="2400" dirty="0"/>
              <a:t> </a:t>
            </a:r>
            <a:r>
              <a:rPr lang="en-US" sz="2400" b="1" dirty="0"/>
              <a:t>success</a:t>
            </a:r>
            <a:r>
              <a:rPr lang="en-US" sz="2400" dirty="0"/>
              <a:t> and your </a:t>
            </a:r>
            <a:r>
              <a:rPr lang="en-US" sz="2400" b="1" dirty="0"/>
              <a:t>life</a:t>
            </a:r>
            <a:r>
              <a:rPr lang="en-US" sz="2400" dirty="0"/>
              <a:t>.</a:t>
            </a:r>
          </a:p>
        </p:txBody>
      </p:sp>
    </p:spTree>
    <p:extLst>
      <p:ext uri="{BB962C8B-B14F-4D97-AF65-F5344CB8AC3E}">
        <p14:creationId xmlns:p14="http://schemas.microsoft.com/office/powerpoint/2010/main" val="3603764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a:xfrm>
            <a:off x="1998132" y="2705777"/>
            <a:ext cx="8715023" cy="3101983"/>
          </a:xfrm>
        </p:spPr>
        <p:txBody>
          <a:bodyPr>
            <a:normAutofit/>
          </a:bodyPr>
          <a:lstStyle/>
          <a:p>
            <a:pPr marL="0" indent="0">
              <a:buNone/>
            </a:pPr>
            <a:r>
              <a:rPr lang="en-US" sz="3200" dirty="0"/>
              <a:t>Date			CYU pg. 113			pg.</a:t>
            </a:r>
          </a:p>
        </p:txBody>
      </p:sp>
    </p:spTree>
    <p:extLst>
      <p:ext uri="{BB962C8B-B14F-4D97-AF65-F5344CB8AC3E}">
        <p14:creationId xmlns:p14="http://schemas.microsoft.com/office/powerpoint/2010/main" val="2095402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normAutofit/>
          </a:bodyPr>
          <a:lstStyle/>
          <a:p>
            <a:pPr marL="0" indent="0">
              <a:buNone/>
            </a:pPr>
            <a:r>
              <a:rPr lang="en-US" sz="2800" dirty="0"/>
              <a:t>Describe how you will check the authority, accuracy, credibility, timeliness, and purpose/audience of one website you identified as a source for your research.</a:t>
            </a:r>
          </a:p>
        </p:txBody>
      </p:sp>
    </p:spTree>
    <p:extLst>
      <p:ext uri="{BB962C8B-B14F-4D97-AF65-F5344CB8AC3E}">
        <p14:creationId xmlns:p14="http://schemas.microsoft.com/office/powerpoint/2010/main" val="1568389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a:xfrm>
            <a:off x="1444978" y="2638044"/>
            <a:ext cx="9810044" cy="3101983"/>
          </a:xfrm>
        </p:spPr>
        <p:txBody>
          <a:bodyPr>
            <a:normAutofit/>
          </a:bodyPr>
          <a:lstStyle/>
          <a:p>
            <a:pPr marL="0" indent="0">
              <a:buNone/>
            </a:pPr>
            <a:r>
              <a:rPr lang="en-US" sz="2800" dirty="0"/>
              <a:t>Date		Writing Prompt: Marketing Paragraph		pg.</a:t>
            </a:r>
          </a:p>
        </p:txBody>
      </p:sp>
      <p:sp>
        <p:nvSpPr>
          <p:cNvPr id="4" name="5-Point Star 3"/>
          <p:cNvSpPr/>
          <p:nvPr/>
        </p:nvSpPr>
        <p:spPr>
          <a:xfrm>
            <a:off x="8873067" y="2743200"/>
            <a:ext cx="308864" cy="304800"/>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9258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sources: explanatory text</a:t>
            </a:r>
          </a:p>
        </p:txBody>
      </p:sp>
      <p:sp>
        <p:nvSpPr>
          <p:cNvPr id="3" name="Content Placeholder 2"/>
          <p:cNvSpPr>
            <a:spLocks noGrp="1"/>
          </p:cNvSpPr>
          <p:nvPr>
            <p:ph idx="1"/>
          </p:nvPr>
        </p:nvSpPr>
        <p:spPr>
          <a:xfrm>
            <a:off x="1049867" y="2638044"/>
            <a:ext cx="10792177" cy="3101983"/>
          </a:xfrm>
        </p:spPr>
        <p:txBody>
          <a:bodyPr>
            <a:noAutofit/>
          </a:bodyPr>
          <a:lstStyle/>
          <a:p>
            <a:pPr marL="0" indent="0">
              <a:buNone/>
            </a:pPr>
            <a:r>
              <a:rPr lang="en-US" sz="2800" dirty="0"/>
              <a:t>Using information from one of your searches, write a paragraph summarizing the information you found about marketing to young people. Be sure to:</a:t>
            </a:r>
          </a:p>
          <a:p>
            <a:r>
              <a:rPr lang="en-US" sz="2800" dirty="0"/>
              <a:t>Use precise and formal language to present information</a:t>
            </a:r>
          </a:p>
          <a:p>
            <a:r>
              <a:rPr lang="en-US" sz="2800" dirty="0"/>
              <a:t>Use transitions that create coherence</a:t>
            </a:r>
          </a:p>
          <a:p>
            <a:r>
              <a:rPr lang="en-US" sz="2800" dirty="0"/>
              <a:t>Include a concluding statement that explains why the source is credible.</a:t>
            </a:r>
          </a:p>
        </p:txBody>
      </p:sp>
    </p:spTree>
    <p:extLst>
      <p:ext uri="{BB962C8B-B14F-4D97-AF65-F5344CB8AC3E}">
        <p14:creationId xmlns:p14="http://schemas.microsoft.com/office/powerpoint/2010/main" val="45115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1142" y="204671"/>
            <a:ext cx="7729728" cy="1188720"/>
          </a:xfrm>
        </p:spPr>
        <p:txBody>
          <a:bodyPr/>
          <a:lstStyle/>
          <a:p>
            <a:r>
              <a:rPr lang="en-US" dirty="0"/>
              <a:t>Evaluating Sources</a:t>
            </a:r>
          </a:p>
        </p:txBody>
      </p:sp>
      <p:sp>
        <p:nvSpPr>
          <p:cNvPr id="3" name="Content Placeholder 2"/>
          <p:cNvSpPr>
            <a:spLocks noGrp="1"/>
          </p:cNvSpPr>
          <p:nvPr>
            <p:ph idx="1"/>
          </p:nvPr>
        </p:nvSpPr>
        <p:spPr>
          <a:xfrm>
            <a:off x="178130" y="1543793"/>
            <a:ext cx="11804073" cy="1769424"/>
          </a:xfrm>
        </p:spPr>
        <p:txBody>
          <a:bodyPr>
            <a:normAutofit/>
          </a:bodyPr>
          <a:lstStyle/>
          <a:p>
            <a:pPr marL="0" indent="0">
              <a:buNone/>
            </a:pPr>
            <a:r>
              <a:rPr lang="en-US" sz="2400" dirty="0"/>
              <a:t>1. You can evaluate both print and online resources using five separate criteria including authority, accuracy, credibility, timeliness, and purpose/audience. Use a dictionary/back of your textbook to come up with questions/statements that will help you analyze the source. Work with your group and teacher to complete each definition.</a:t>
            </a:r>
          </a:p>
        </p:txBody>
      </p:sp>
      <p:graphicFrame>
        <p:nvGraphicFramePr>
          <p:cNvPr id="4" name="Table 3"/>
          <p:cNvGraphicFramePr>
            <a:graphicFrameLocks noGrp="1"/>
          </p:cNvGraphicFramePr>
          <p:nvPr>
            <p:extLst>
              <p:ext uri="{D42A27DB-BD31-4B8C-83A1-F6EECF244321}">
                <p14:modId xmlns:p14="http://schemas.microsoft.com/office/powerpoint/2010/main" val="398037745"/>
              </p:ext>
            </p:extLst>
          </p:nvPr>
        </p:nvGraphicFramePr>
        <p:xfrm>
          <a:off x="304800" y="3111335"/>
          <a:ext cx="11887200" cy="365760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3025387072"/>
                    </a:ext>
                  </a:extLst>
                </a:gridCol>
                <a:gridCol w="5943600">
                  <a:extLst>
                    <a:ext uri="{9D8B030D-6E8A-4147-A177-3AD203B41FA5}">
                      <a16:colId xmlns:a16="http://schemas.microsoft.com/office/drawing/2014/main" val="2276744349"/>
                    </a:ext>
                  </a:extLst>
                </a:gridCol>
              </a:tblGrid>
              <a:tr h="421371">
                <a:tc>
                  <a:txBody>
                    <a:bodyPr/>
                    <a:lstStyle/>
                    <a:p>
                      <a:r>
                        <a:rPr lang="en-US" sz="3200" dirty="0"/>
                        <a:t>Source Criteria</a:t>
                      </a:r>
                    </a:p>
                  </a:txBody>
                  <a:tcPr>
                    <a:solidFill>
                      <a:schemeClr val="accent2"/>
                    </a:solidFill>
                  </a:tcPr>
                </a:tc>
                <a:tc>
                  <a:txBody>
                    <a:bodyPr/>
                    <a:lstStyle/>
                    <a:p>
                      <a:r>
                        <a:rPr lang="en-US" sz="3200" dirty="0"/>
                        <a:t>Definition</a:t>
                      </a:r>
                    </a:p>
                  </a:txBody>
                  <a:tcPr>
                    <a:solidFill>
                      <a:schemeClr val="accent2"/>
                    </a:solidFill>
                  </a:tcPr>
                </a:tc>
                <a:extLst>
                  <a:ext uri="{0D108BD9-81ED-4DB2-BD59-A6C34878D82A}">
                    <a16:rowId xmlns:a16="http://schemas.microsoft.com/office/drawing/2014/main" val="1098757876"/>
                  </a:ext>
                </a:extLst>
              </a:tr>
              <a:tr h="665323">
                <a:tc>
                  <a:txBody>
                    <a:bodyPr/>
                    <a:lstStyle/>
                    <a:p>
                      <a:pPr marL="0" indent="0">
                        <a:buNone/>
                      </a:pPr>
                      <a:r>
                        <a:rPr lang="en-US" sz="2800" dirty="0"/>
                        <a:t>1. Authority</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Who is the author? What organization is behind this information? What are the qualifications of the author or organization to write about this topic?</a:t>
                      </a:r>
                    </a:p>
                  </a:txBody>
                  <a:tcPr>
                    <a:solidFill>
                      <a:schemeClr val="accent2">
                        <a:lumMod val="40000"/>
                        <a:lumOff val="60000"/>
                      </a:schemeClr>
                    </a:solidFill>
                  </a:tcPr>
                </a:tc>
                <a:extLst>
                  <a:ext uri="{0D108BD9-81ED-4DB2-BD59-A6C34878D82A}">
                    <a16:rowId xmlns:a16="http://schemas.microsoft.com/office/drawing/2014/main" val="442874018"/>
                  </a:ext>
                </a:extLst>
              </a:tr>
              <a:tr h="377016">
                <a:tc>
                  <a:txBody>
                    <a:bodyPr/>
                    <a:lstStyle/>
                    <a:p>
                      <a:r>
                        <a:rPr lang="en-US" sz="2800" dirty="0"/>
                        <a:t>2. Accuracy</a:t>
                      </a:r>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3943558236"/>
                  </a:ext>
                </a:extLst>
              </a:tr>
              <a:tr h="377016">
                <a:tc>
                  <a:txBody>
                    <a:bodyPr/>
                    <a:lstStyle/>
                    <a:p>
                      <a:r>
                        <a:rPr lang="en-US" sz="2800" dirty="0"/>
                        <a:t>3. Credibility</a:t>
                      </a:r>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1522055187"/>
                  </a:ext>
                </a:extLst>
              </a:tr>
              <a:tr h="377016">
                <a:tc>
                  <a:txBody>
                    <a:bodyPr/>
                    <a:lstStyle/>
                    <a:p>
                      <a:r>
                        <a:rPr lang="en-US" sz="2800" dirty="0"/>
                        <a:t>4. Timeliness</a:t>
                      </a:r>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3023646847"/>
                  </a:ext>
                </a:extLst>
              </a:tr>
              <a:tr h="377016">
                <a:tc>
                  <a:txBody>
                    <a:bodyPr/>
                    <a:lstStyle/>
                    <a:p>
                      <a:r>
                        <a:rPr lang="en-US" sz="2800" dirty="0"/>
                        <a:t>5.</a:t>
                      </a:r>
                      <a:r>
                        <a:rPr lang="en-US" sz="2800" baseline="0" dirty="0"/>
                        <a:t> Purpose/Audience</a:t>
                      </a:r>
                      <a:endParaRPr lang="en-US" sz="2800"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3388214232"/>
                  </a:ext>
                </a:extLst>
              </a:tr>
            </a:tbl>
          </a:graphicData>
        </a:graphic>
      </p:graphicFrame>
    </p:spTree>
    <p:extLst>
      <p:ext uri="{BB962C8B-B14F-4D97-AF65-F5344CB8AC3E}">
        <p14:creationId xmlns:p14="http://schemas.microsoft.com/office/powerpoint/2010/main" val="115899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9930621"/>
              </p:ext>
            </p:extLst>
          </p:nvPr>
        </p:nvGraphicFramePr>
        <p:xfrm>
          <a:off x="237506" y="237507"/>
          <a:ext cx="11614068" cy="6423100"/>
        </p:xfrm>
        <a:graphic>
          <a:graphicData uri="http://schemas.openxmlformats.org/drawingml/2006/table">
            <a:tbl>
              <a:tblPr firstRow="1" bandRow="1">
                <a:tableStyleId>{5C22544A-7EE6-4342-B048-85BDC9FD1C3A}</a:tableStyleId>
              </a:tblPr>
              <a:tblGrid>
                <a:gridCol w="5807034">
                  <a:extLst>
                    <a:ext uri="{9D8B030D-6E8A-4147-A177-3AD203B41FA5}">
                      <a16:colId xmlns:a16="http://schemas.microsoft.com/office/drawing/2014/main" val="3025387072"/>
                    </a:ext>
                  </a:extLst>
                </a:gridCol>
                <a:gridCol w="5807034">
                  <a:extLst>
                    <a:ext uri="{9D8B030D-6E8A-4147-A177-3AD203B41FA5}">
                      <a16:colId xmlns:a16="http://schemas.microsoft.com/office/drawing/2014/main" val="2276744349"/>
                    </a:ext>
                  </a:extLst>
                </a:gridCol>
              </a:tblGrid>
              <a:tr h="799969">
                <a:tc>
                  <a:txBody>
                    <a:bodyPr/>
                    <a:lstStyle/>
                    <a:p>
                      <a:r>
                        <a:rPr lang="en-US" sz="3200" dirty="0"/>
                        <a:t>Source Criteria</a:t>
                      </a:r>
                    </a:p>
                  </a:txBody>
                  <a:tcPr>
                    <a:solidFill>
                      <a:schemeClr val="accent2"/>
                    </a:solidFill>
                  </a:tcPr>
                </a:tc>
                <a:tc>
                  <a:txBody>
                    <a:bodyPr/>
                    <a:lstStyle/>
                    <a:p>
                      <a:r>
                        <a:rPr lang="en-US" sz="3200" dirty="0"/>
                        <a:t>Definition</a:t>
                      </a:r>
                    </a:p>
                  </a:txBody>
                  <a:tcPr>
                    <a:solidFill>
                      <a:schemeClr val="accent2"/>
                    </a:solidFill>
                  </a:tcPr>
                </a:tc>
                <a:extLst>
                  <a:ext uri="{0D108BD9-81ED-4DB2-BD59-A6C34878D82A}">
                    <a16:rowId xmlns:a16="http://schemas.microsoft.com/office/drawing/2014/main" val="1098757876"/>
                  </a:ext>
                </a:extLst>
              </a:tr>
              <a:tr h="1117710">
                <a:tc>
                  <a:txBody>
                    <a:bodyPr/>
                    <a:lstStyle/>
                    <a:p>
                      <a:pPr marL="0" indent="0">
                        <a:buNone/>
                      </a:pPr>
                      <a:r>
                        <a:rPr lang="en-US" sz="2800" dirty="0"/>
                        <a:t>1. Authority</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Who is the author? What organization is behind this information? What are the qualifications of the author or organization to write about this topic?</a:t>
                      </a:r>
                    </a:p>
                  </a:txBody>
                  <a:tcPr>
                    <a:solidFill>
                      <a:schemeClr val="accent2">
                        <a:lumMod val="40000"/>
                        <a:lumOff val="60000"/>
                      </a:schemeClr>
                    </a:solidFill>
                  </a:tcPr>
                </a:tc>
                <a:extLst>
                  <a:ext uri="{0D108BD9-81ED-4DB2-BD59-A6C34878D82A}">
                    <a16:rowId xmlns:a16="http://schemas.microsoft.com/office/drawing/2014/main" val="442874018"/>
                  </a:ext>
                </a:extLst>
              </a:tr>
              <a:tr h="1365469">
                <a:tc>
                  <a:txBody>
                    <a:bodyPr/>
                    <a:lstStyle/>
                    <a:p>
                      <a:r>
                        <a:rPr lang="en-US" sz="2800" dirty="0"/>
                        <a:t>2. Accuracy</a:t>
                      </a:r>
                    </a:p>
                  </a:txBody>
                  <a:tcPr>
                    <a:solidFill>
                      <a:schemeClr val="accent2">
                        <a:lumMod val="40000"/>
                        <a:lumOff val="60000"/>
                      </a:schemeClr>
                    </a:solidFill>
                  </a:tcPr>
                </a:tc>
                <a:tc>
                  <a:txBody>
                    <a:bodyPr/>
                    <a:lstStyle/>
                    <a:p>
                      <a:r>
                        <a:rPr lang="en-US" sz="2000" dirty="0"/>
                        <a:t>Try to determine if the content of the source</a:t>
                      </a:r>
                      <a:r>
                        <a:rPr lang="en-US" sz="2000" baseline="0" dirty="0"/>
                        <a:t> is a fact or an opinion or propaganda. If you think the source if offering facts, are the sources for those facts clearly indicated?</a:t>
                      </a:r>
                      <a:endParaRPr lang="en-US" sz="2000" dirty="0"/>
                    </a:p>
                  </a:txBody>
                  <a:tcPr>
                    <a:solidFill>
                      <a:schemeClr val="accent2">
                        <a:lumMod val="40000"/>
                        <a:lumOff val="60000"/>
                      </a:schemeClr>
                    </a:solidFill>
                  </a:tcPr>
                </a:tc>
                <a:extLst>
                  <a:ext uri="{0D108BD9-81ED-4DB2-BD59-A6C34878D82A}">
                    <a16:rowId xmlns:a16="http://schemas.microsoft.com/office/drawing/2014/main" val="3943558236"/>
                  </a:ext>
                </a:extLst>
              </a:tr>
              <a:tr h="730368">
                <a:tc>
                  <a:txBody>
                    <a:bodyPr/>
                    <a:lstStyle/>
                    <a:p>
                      <a:r>
                        <a:rPr lang="en-US" sz="2800" dirty="0"/>
                        <a:t>3. Credibility</a:t>
                      </a:r>
                    </a:p>
                  </a:txBody>
                  <a:tcPr>
                    <a:solidFill>
                      <a:schemeClr val="accent2">
                        <a:lumMod val="40000"/>
                        <a:lumOff val="60000"/>
                      </a:schemeClr>
                    </a:solidFill>
                  </a:tcPr>
                </a:tc>
                <a:tc>
                  <a:txBody>
                    <a:bodyPr/>
                    <a:lstStyle/>
                    <a:p>
                      <a:r>
                        <a:rPr lang="en-US" sz="2000" dirty="0"/>
                        <a:t>Is the information trustworthy?</a:t>
                      </a:r>
                      <a:r>
                        <a:rPr lang="en-US" sz="2000" baseline="0" dirty="0"/>
                        <a:t> Does it show biases for or against the topic? </a:t>
                      </a:r>
                      <a:endParaRPr lang="en-US" sz="2000" dirty="0"/>
                    </a:p>
                  </a:txBody>
                  <a:tcPr>
                    <a:solidFill>
                      <a:schemeClr val="accent2">
                        <a:lumMod val="40000"/>
                        <a:lumOff val="60000"/>
                      </a:schemeClr>
                    </a:solidFill>
                  </a:tcPr>
                </a:tc>
                <a:extLst>
                  <a:ext uri="{0D108BD9-81ED-4DB2-BD59-A6C34878D82A}">
                    <a16:rowId xmlns:a16="http://schemas.microsoft.com/office/drawing/2014/main" val="1522055187"/>
                  </a:ext>
                </a:extLst>
              </a:tr>
              <a:tr h="1683021">
                <a:tc>
                  <a:txBody>
                    <a:bodyPr/>
                    <a:lstStyle/>
                    <a:p>
                      <a:r>
                        <a:rPr lang="en-US" sz="2800" dirty="0"/>
                        <a:t>4. Timeliness</a:t>
                      </a:r>
                    </a:p>
                  </a:txBody>
                  <a:tcPr>
                    <a:solidFill>
                      <a:schemeClr val="accent2">
                        <a:lumMod val="40000"/>
                        <a:lumOff val="60000"/>
                      </a:schemeClr>
                    </a:solidFill>
                  </a:tcPr>
                </a:tc>
                <a:tc>
                  <a:txBody>
                    <a:bodyPr/>
                    <a:lstStyle/>
                    <a:p>
                      <a:r>
                        <a:rPr lang="en-US" sz="2000" dirty="0"/>
                        <a:t>How timely is the source?</a:t>
                      </a:r>
                      <a:r>
                        <a:rPr lang="en-US" sz="2000" baseline="0" dirty="0"/>
                        <a:t> Is the source years out of date? Some information becomes dated when new research is available but other older sources of information can be quite sound for 50 or 100 years later.</a:t>
                      </a:r>
                      <a:endParaRPr lang="en-US" sz="2000" dirty="0"/>
                    </a:p>
                  </a:txBody>
                  <a:tcPr>
                    <a:solidFill>
                      <a:schemeClr val="accent2">
                        <a:lumMod val="40000"/>
                        <a:lumOff val="60000"/>
                      </a:schemeClr>
                    </a:solidFill>
                  </a:tcPr>
                </a:tc>
                <a:extLst>
                  <a:ext uri="{0D108BD9-81ED-4DB2-BD59-A6C34878D82A}">
                    <a16:rowId xmlns:a16="http://schemas.microsoft.com/office/drawing/2014/main" val="3023646847"/>
                  </a:ext>
                </a:extLst>
              </a:tr>
              <a:tr h="726563">
                <a:tc>
                  <a:txBody>
                    <a:bodyPr/>
                    <a:lstStyle/>
                    <a:p>
                      <a:r>
                        <a:rPr lang="en-US" sz="2800" dirty="0"/>
                        <a:t>5.</a:t>
                      </a:r>
                      <a:r>
                        <a:rPr lang="en-US" sz="2800" baseline="0" dirty="0"/>
                        <a:t> Purpose/Audience</a:t>
                      </a:r>
                      <a:endParaRPr lang="en-US" sz="2800" dirty="0"/>
                    </a:p>
                  </a:txBody>
                  <a:tcPr>
                    <a:solidFill>
                      <a:schemeClr val="accent2">
                        <a:lumMod val="40000"/>
                        <a:lumOff val="60000"/>
                      </a:schemeClr>
                    </a:solidFill>
                  </a:tcPr>
                </a:tc>
                <a:tc>
                  <a:txBody>
                    <a:bodyPr/>
                    <a:lstStyle/>
                    <a:p>
                      <a:r>
                        <a:rPr lang="en-US" sz="2000" dirty="0"/>
                        <a:t>What is the purpose of the information? To</a:t>
                      </a:r>
                      <a:r>
                        <a:rPr lang="en-US" sz="2000" baseline="0" dirty="0"/>
                        <a:t> whom is it directed?</a:t>
                      </a:r>
                      <a:endParaRPr lang="en-US" sz="2000" dirty="0"/>
                    </a:p>
                  </a:txBody>
                  <a:tcPr>
                    <a:solidFill>
                      <a:schemeClr val="accent2">
                        <a:lumMod val="40000"/>
                        <a:lumOff val="60000"/>
                      </a:schemeClr>
                    </a:solidFill>
                  </a:tcPr>
                </a:tc>
                <a:extLst>
                  <a:ext uri="{0D108BD9-81ED-4DB2-BD59-A6C34878D82A}">
                    <a16:rowId xmlns:a16="http://schemas.microsoft.com/office/drawing/2014/main" val="3388214232"/>
                  </a:ext>
                </a:extLst>
              </a:tr>
            </a:tbl>
          </a:graphicData>
        </a:graphic>
      </p:graphicFrame>
    </p:spTree>
    <p:extLst>
      <p:ext uri="{BB962C8B-B14F-4D97-AF65-F5344CB8AC3E}">
        <p14:creationId xmlns:p14="http://schemas.microsoft.com/office/powerpoint/2010/main" val="288569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Notebook</a:t>
            </a:r>
            <a:endParaRPr lang="en-US" dirty="0"/>
          </a:p>
        </p:txBody>
      </p:sp>
      <p:sp>
        <p:nvSpPr>
          <p:cNvPr id="3" name="Content Placeholder 2"/>
          <p:cNvSpPr>
            <a:spLocks noGrp="1"/>
          </p:cNvSpPr>
          <p:nvPr>
            <p:ph idx="1"/>
          </p:nvPr>
        </p:nvSpPr>
        <p:spPr>
          <a:xfrm>
            <a:off x="2458192" y="2638044"/>
            <a:ext cx="9037122" cy="3101983"/>
          </a:xfrm>
        </p:spPr>
        <p:txBody>
          <a:bodyPr>
            <a:normAutofit/>
          </a:bodyPr>
          <a:lstStyle/>
          <a:p>
            <a:r>
              <a:rPr lang="en-US" sz="3600" dirty="0"/>
              <a:t>Date		2.6 Vocabulary		pg.</a:t>
            </a:r>
          </a:p>
        </p:txBody>
      </p:sp>
    </p:spTree>
    <p:extLst>
      <p:ext uri="{BB962C8B-B14F-4D97-AF65-F5344CB8AC3E}">
        <p14:creationId xmlns:p14="http://schemas.microsoft.com/office/powerpoint/2010/main" val="382864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014B6"/>
                </a:solidFill>
              </a:rPr>
              <a:t>credibility</a:t>
            </a:r>
          </a:p>
        </p:txBody>
      </p:sp>
      <p:sp>
        <p:nvSpPr>
          <p:cNvPr id="3" name="Content Placeholder 2"/>
          <p:cNvSpPr>
            <a:spLocks noGrp="1"/>
          </p:cNvSpPr>
          <p:nvPr>
            <p:ph idx="1"/>
          </p:nvPr>
        </p:nvSpPr>
        <p:spPr/>
        <p:txBody>
          <a:bodyPr/>
          <a:lstStyle/>
          <a:p>
            <a:r>
              <a:rPr lang="en-US" sz="3600" dirty="0"/>
              <a:t>The quality of being trusted or believed.</a:t>
            </a:r>
          </a:p>
          <a:p>
            <a:endParaRPr lang="en-US" dirty="0"/>
          </a:p>
        </p:txBody>
      </p:sp>
    </p:spTree>
    <p:extLst>
      <p:ext uri="{BB962C8B-B14F-4D97-AF65-F5344CB8AC3E}">
        <p14:creationId xmlns:p14="http://schemas.microsoft.com/office/powerpoint/2010/main" val="2625974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149" y="204671"/>
            <a:ext cx="7729728" cy="1188720"/>
          </a:xfrm>
        </p:spPr>
        <p:txBody>
          <a:bodyPr/>
          <a:lstStyle/>
          <a:p>
            <a:r>
              <a:rPr lang="en-US" dirty="0"/>
              <a:t>Evaluating sources</a:t>
            </a:r>
          </a:p>
        </p:txBody>
      </p:sp>
      <p:sp>
        <p:nvSpPr>
          <p:cNvPr id="3" name="Content Placeholder 2"/>
          <p:cNvSpPr>
            <a:spLocks noGrp="1"/>
          </p:cNvSpPr>
          <p:nvPr>
            <p:ph idx="1"/>
          </p:nvPr>
        </p:nvSpPr>
        <p:spPr>
          <a:xfrm>
            <a:off x="285008" y="1533640"/>
            <a:ext cx="11906992" cy="1542070"/>
          </a:xfrm>
        </p:spPr>
        <p:txBody>
          <a:bodyPr>
            <a:normAutofit/>
          </a:bodyPr>
          <a:lstStyle/>
          <a:p>
            <a:pPr marL="0" indent="0">
              <a:buNone/>
            </a:pPr>
            <a:r>
              <a:rPr lang="en-US" sz="2800" dirty="0"/>
              <a:t>2. Look back at the two informational texts in this unit. For each text, write the title in the graphic organizer below. Then evaluate how well the texts meet each of the criteria. Check that you have correct definitions for each term.</a:t>
            </a:r>
          </a:p>
        </p:txBody>
      </p:sp>
      <p:graphicFrame>
        <p:nvGraphicFramePr>
          <p:cNvPr id="4" name="Table 3"/>
          <p:cNvGraphicFramePr>
            <a:graphicFrameLocks noGrp="1"/>
          </p:cNvGraphicFramePr>
          <p:nvPr>
            <p:extLst>
              <p:ext uri="{D42A27DB-BD31-4B8C-83A1-F6EECF244321}">
                <p14:modId xmlns:p14="http://schemas.microsoft.com/office/powerpoint/2010/main" val="3598113011"/>
              </p:ext>
            </p:extLst>
          </p:nvPr>
        </p:nvGraphicFramePr>
        <p:xfrm>
          <a:off x="1045028" y="3016332"/>
          <a:ext cx="10521538" cy="3796704"/>
        </p:xfrm>
        <a:graphic>
          <a:graphicData uri="http://schemas.openxmlformats.org/drawingml/2006/table">
            <a:tbl>
              <a:tblPr firstRow="1" bandRow="1">
                <a:tableStyleId>{5C22544A-7EE6-4342-B048-85BDC9FD1C3A}</a:tableStyleId>
              </a:tblPr>
              <a:tblGrid>
                <a:gridCol w="5260769">
                  <a:extLst>
                    <a:ext uri="{9D8B030D-6E8A-4147-A177-3AD203B41FA5}">
                      <a16:colId xmlns:a16="http://schemas.microsoft.com/office/drawing/2014/main" val="2747776895"/>
                    </a:ext>
                  </a:extLst>
                </a:gridCol>
                <a:gridCol w="5260769">
                  <a:extLst>
                    <a:ext uri="{9D8B030D-6E8A-4147-A177-3AD203B41FA5}">
                      <a16:colId xmlns:a16="http://schemas.microsoft.com/office/drawing/2014/main" val="1447676644"/>
                    </a:ext>
                  </a:extLst>
                </a:gridCol>
              </a:tblGrid>
              <a:tr h="342774">
                <a:tc>
                  <a:txBody>
                    <a:bodyPr/>
                    <a:lstStyle/>
                    <a:p>
                      <a:r>
                        <a:rPr lang="en-US" sz="2000" dirty="0">
                          <a:ln>
                            <a:solidFill>
                              <a:schemeClr val="tx1">
                                <a:lumMod val="75000"/>
                                <a:lumOff val="25000"/>
                              </a:schemeClr>
                            </a:solidFill>
                          </a:ln>
                        </a:rPr>
                        <a:t>Text 1</a:t>
                      </a:r>
                    </a:p>
                  </a:txBody>
                  <a:tcPr>
                    <a:solidFill>
                      <a:schemeClr val="accent2">
                        <a:lumMod val="75000"/>
                      </a:schemeClr>
                    </a:solidFill>
                  </a:tcPr>
                </a:tc>
                <a:tc>
                  <a:txBody>
                    <a:bodyPr/>
                    <a:lstStyle/>
                    <a:p>
                      <a:r>
                        <a:rPr lang="en-US" sz="2000" dirty="0">
                          <a:ln>
                            <a:solidFill>
                              <a:schemeClr val="tx1">
                                <a:lumMod val="75000"/>
                                <a:lumOff val="25000"/>
                              </a:schemeClr>
                            </a:solidFill>
                          </a:ln>
                        </a:rPr>
                        <a:t>Text 2</a:t>
                      </a:r>
                    </a:p>
                  </a:txBody>
                  <a:tcPr>
                    <a:solidFill>
                      <a:schemeClr val="accent2">
                        <a:lumMod val="75000"/>
                      </a:schemeClr>
                    </a:solidFill>
                  </a:tcPr>
                </a:tc>
                <a:extLst>
                  <a:ext uri="{0D108BD9-81ED-4DB2-BD59-A6C34878D82A}">
                    <a16:rowId xmlns:a16="http://schemas.microsoft.com/office/drawing/2014/main" val="957906228"/>
                  </a:ext>
                </a:extLst>
              </a:tr>
              <a:tr h="3400464">
                <a:tc>
                  <a:txBody>
                    <a:bodyPr/>
                    <a:lstStyle/>
                    <a:p>
                      <a:r>
                        <a:rPr lang="en-US" sz="2000" dirty="0">
                          <a:ln>
                            <a:solidFill>
                              <a:schemeClr val="tx1">
                                <a:lumMod val="75000"/>
                                <a:lumOff val="25000"/>
                              </a:schemeClr>
                            </a:solidFill>
                          </a:ln>
                        </a:rPr>
                        <a:t>Authority: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Accuracy: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Credibility: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Timeliness:</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Purpose/Audience:</a:t>
                      </a:r>
                    </a:p>
                  </a:txBody>
                  <a:tcPr>
                    <a:solidFill>
                      <a:schemeClr val="bg1"/>
                    </a:solidFill>
                  </a:tcPr>
                </a:tc>
                <a:tc>
                  <a:txBody>
                    <a:bodyPr/>
                    <a:lstStyle/>
                    <a:p>
                      <a:r>
                        <a:rPr lang="en-US" sz="2000" dirty="0">
                          <a:ln>
                            <a:solidFill>
                              <a:schemeClr val="tx1">
                                <a:lumMod val="75000"/>
                                <a:lumOff val="25000"/>
                              </a:schemeClr>
                            </a:solidFill>
                          </a:ln>
                        </a:rPr>
                        <a:t>Authority: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Accuracy: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Credibility:</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Timeliness:</a:t>
                      </a:r>
                    </a:p>
                    <a:p>
                      <a:endParaRPr lang="en-US" sz="2000" dirty="0">
                        <a:ln>
                          <a:solidFill>
                            <a:schemeClr val="tx1">
                              <a:lumMod val="75000"/>
                              <a:lumOff val="25000"/>
                            </a:schemeClr>
                          </a:solidFill>
                        </a:ln>
                      </a:endParaRPr>
                    </a:p>
                    <a:p>
                      <a:r>
                        <a:rPr lang="en-US" sz="2000" dirty="0">
                          <a:ln>
                            <a:solidFill>
                              <a:schemeClr val="tx1">
                                <a:lumMod val="75000"/>
                                <a:lumOff val="25000"/>
                              </a:schemeClr>
                            </a:solidFill>
                          </a:ln>
                        </a:rPr>
                        <a:t>Purpose/Audience:</a:t>
                      </a:r>
                    </a:p>
                    <a:p>
                      <a:endParaRPr lang="en-US" sz="2000" dirty="0">
                        <a:ln>
                          <a:solidFill>
                            <a:schemeClr val="tx1">
                              <a:lumMod val="75000"/>
                              <a:lumOff val="25000"/>
                            </a:schemeClr>
                          </a:solidFill>
                        </a:ln>
                      </a:endParaRPr>
                    </a:p>
                  </a:txBody>
                  <a:tcPr>
                    <a:solidFill>
                      <a:schemeClr val="bg1"/>
                    </a:solidFill>
                  </a:tcPr>
                </a:tc>
                <a:extLst>
                  <a:ext uri="{0D108BD9-81ED-4DB2-BD59-A6C34878D82A}">
                    <a16:rowId xmlns:a16="http://schemas.microsoft.com/office/drawing/2014/main" val="1344503616"/>
                  </a:ext>
                </a:extLst>
              </a:tr>
            </a:tbl>
          </a:graphicData>
        </a:graphic>
      </p:graphicFrame>
    </p:spTree>
    <p:extLst>
      <p:ext uri="{BB962C8B-B14F-4D97-AF65-F5344CB8AC3E}">
        <p14:creationId xmlns:p14="http://schemas.microsoft.com/office/powerpoint/2010/main" val="271828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Sources</a:t>
            </a:r>
          </a:p>
        </p:txBody>
      </p:sp>
      <p:sp>
        <p:nvSpPr>
          <p:cNvPr id="3" name="Content Placeholder 2"/>
          <p:cNvSpPr>
            <a:spLocks noGrp="1"/>
          </p:cNvSpPr>
          <p:nvPr>
            <p:ph idx="1"/>
          </p:nvPr>
        </p:nvSpPr>
        <p:spPr>
          <a:xfrm>
            <a:off x="1377538" y="2638044"/>
            <a:ext cx="9951522" cy="3101983"/>
          </a:xfrm>
        </p:spPr>
        <p:txBody>
          <a:bodyPr>
            <a:normAutofit/>
          </a:bodyPr>
          <a:lstStyle/>
          <a:p>
            <a:pPr marL="0" indent="0">
              <a:buNone/>
            </a:pPr>
            <a:r>
              <a:rPr lang="en-US" sz="3200" dirty="0"/>
              <a:t>3. Do you think one of these sources is more credible or worthy of your trust than the other? Explain why.</a:t>
            </a:r>
          </a:p>
        </p:txBody>
      </p:sp>
    </p:spTree>
    <p:extLst>
      <p:ext uri="{BB962C8B-B14F-4D97-AF65-F5344CB8AC3E}">
        <p14:creationId xmlns:p14="http://schemas.microsoft.com/office/powerpoint/2010/main" val="3872069827"/>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18619</TotalTime>
  <Words>1964</Words>
  <Application>Microsoft Office PowerPoint</Application>
  <PresentationFormat>Widescreen</PresentationFormat>
  <Paragraphs>217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Gill Sans MT</vt:lpstr>
      <vt:lpstr>Parcel</vt:lpstr>
      <vt:lpstr>Activity 2.6: evaluating sources– How credible are they?</vt:lpstr>
      <vt:lpstr>Learning targets</vt:lpstr>
      <vt:lpstr>Research sources</vt:lpstr>
      <vt:lpstr>Evaluating Sources</vt:lpstr>
      <vt:lpstr>PowerPoint Presentation</vt:lpstr>
      <vt:lpstr>Notebook</vt:lpstr>
      <vt:lpstr>credibility</vt:lpstr>
      <vt:lpstr>Evaluating sources</vt:lpstr>
      <vt:lpstr>Evaluating Sources</vt:lpstr>
      <vt:lpstr>Preview</vt:lpstr>
      <vt:lpstr>Setting a purpose for reading</vt:lpstr>
      <vt:lpstr>Text dependent questions</vt:lpstr>
      <vt:lpstr>Text dependent questions</vt:lpstr>
      <vt:lpstr>Text dependent questions</vt:lpstr>
      <vt:lpstr>PowerPoint Presentation</vt:lpstr>
      <vt:lpstr>Working from the text</vt:lpstr>
      <vt:lpstr>notebook</vt:lpstr>
      <vt:lpstr>Primary source</vt:lpstr>
      <vt:lpstr>Secondary source</vt:lpstr>
      <vt:lpstr>Primary &amp; Secondary sources</vt:lpstr>
      <vt:lpstr>Primary &amp; Secondary sources</vt:lpstr>
      <vt:lpstr>Evaluating online resources</vt:lpstr>
      <vt:lpstr>PowerPoint Presentation</vt:lpstr>
      <vt:lpstr>Evaluating online sources</vt:lpstr>
      <vt:lpstr>Evaluating online sources</vt:lpstr>
      <vt:lpstr>Evaluating online sources</vt:lpstr>
      <vt:lpstr>Searching for sources</vt:lpstr>
      <vt:lpstr>Searching for sources</vt:lpstr>
      <vt:lpstr>PowerPoint Presentation</vt:lpstr>
      <vt:lpstr>Notebook</vt:lpstr>
      <vt:lpstr>Check your understanding</vt:lpstr>
      <vt:lpstr>Notebook</vt:lpstr>
      <vt:lpstr>Writing to sources: explanatory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2.6: evaluating sources– How credible are they?</dc:title>
  <dc:creator>Maddie Kernan</dc:creator>
  <cp:lastModifiedBy>Maddie Kernan</cp:lastModifiedBy>
  <cp:revision>21</cp:revision>
  <cp:lastPrinted>2017-11-13T21:20:38Z</cp:lastPrinted>
  <dcterms:created xsi:type="dcterms:W3CDTF">2017-10-31T00:17:37Z</dcterms:created>
  <dcterms:modified xsi:type="dcterms:W3CDTF">2017-11-14T16:22:00Z</dcterms:modified>
</cp:coreProperties>
</file>