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0" r:id="rId12"/>
    <p:sldId id="266" r:id="rId13"/>
    <p:sldId id="268" r:id="rId14"/>
    <p:sldId id="267" r:id="rId15"/>
    <p:sldId id="271"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0" d="100"/>
          <a:sy n="100" d="100"/>
        </p:scale>
        <p:origin x="78"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dirty="0"/>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dirty="0"/>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2E1496-D8B1-4FDC-98A5-AD2561A2EE12}" type="datetimeFigureOut">
              <a:rPr lang="en-US" dirty="0"/>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AD3855-5B08-4570-810C-DE4498675D2C}" type="datetimeFigureOut">
              <a:rPr lang="en-US" dirty="0"/>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FC1B1A-3400-4A09-B018-5620D6ADA4AF}" type="datetimeFigureOut">
              <a:rPr lang="en-US" dirty="0"/>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33EE65E-8B04-4250-B4A9-5C65F355F1A2}" type="datetimeFigureOut">
              <a:rPr lang="en-US" dirty="0"/>
              <a:t>10/30/2017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4F5881F-8E44-4F15-AB98-80B7869E49CA}" type="datetimeFigureOut">
              <a:rPr lang="en-US" dirty="0"/>
              <a:t>10/30/2017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dirty="0"/>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05854CA-19F4-4771-B6A2-DA5C0742B220}" type="datetimeFigureOut">
              <a:rPr lang="en-US" dirty="0"/>
              <a:t>10/30/2017</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ED2BB1-BB31-4EB8-A961-18800A74EAA8}" type="datetimeFigureOut">
              <a:rPr lang="en-US" dirty="0"/>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dirty="0"/>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dirty="0"/>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dirty="0"/>
              <a:t>10/30/2017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B24146-07E2-48CA-8629-5887ED47FCDB}" type="datetimeFigureOut">
              <a:rPr lang="en-US" dirty="0"/>
              <a:t>10/30/2017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407E718-B4F0-433E-A285-0013249184C0}" type="datetimeFigureOut">
              <a:rPr lang="en-US" dirty="0"/>
              <a:t>10/30/2017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8E44C4-3D72-4D6E-86A4-F5491DC49E6D}" type="datetimeFigureOut">
              <a:rPr lang="en-US" dirty="0"/>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dirty="0"/>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3BB3B3F-C0CE-47CB-BCED-F49A710726FF}" type="datetimeFigureOut">
              <a:rPr lang="en-US" dirty="0"/>
              <a:t>10/30/2017</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Activity 2.5:Advertising for All</a:t>
            </a:r>
          </a:p>
        </p:txBody>
      </p:sp>
      <p:sp>
        <p:nvSpPr>
          <p:cNvPr id="3" name="Subtitle 2"/>
          <p:cNvSpPr>
            <a:spLocks noGrp="1"/>
          </p:cNvSpPr>
          <p:nvPr>
            <p:ph type="subTitle" idx="1"/>
          </p:nvPr>
        </p:nvSpPr>
        <p:spPr/>
        <p:txBody>
          <a:bodyPr/>
          <a:lstStyle/>
          <a:p>
            <a:r>
              <a:rPr lang="en-US" dirty="0"/>
              <a:t>7</a:t>
            </a:r>
            <a:r>
              <a:rPr lang="en-US" baseline="30000" dirty="0"/>
              <a:t>th</a:t>
            </a:r>
            <a:r>
              <a:rPr lang="en-US" dirty="0"/>
              <a:t> Grade Springboard</a:t>
            </a:r>
          </a:p>
        </p:txBody>
      </p:sp>
    </p:spTree>
    <p:extLst>
      <p:ext uri="{BB962C8B-B14F-4D97-AF65-F5344CB8AC3E}">
        <p14:creationId xmlns:p14="http://schemas.microsoft.com/office/powerpoint/2010/main" val="219950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Celebrities and Marketing</a:t>
            </a:r>
          </a:p>
        </p:txBody>
      </p:sp>
      <p:sp>
        <p:nvSpPr>
          <p:cNvPr id="3" name="Content Placeholder 2"/>
          <p:cNvSpPr>
            <a:spLocks noGrp="1"/>
          </p:cNvSpPr>
          <p:nvPr>
            <p:ph idx="1"/>
          </p:nvPr>
        </p:nvSpPr>
        <p:spPr>
          <a:xfrm>
            <a:off x="182880" y="1975104"/>
            <a:ext cx="8156447" cy="4773167"/>
          </a:xfrm>
        </p:spPr>
        <p:txBody>
          <a:bodyPr/>
          <a:lstStyle/>
          <a:p>
            <a:pPr marL="0" indent="0">
              <a:buNone/>
            </a:pPr>
            <a:r>
              <a:rPr lang="en-US" sz="3200" dirty="0"/>
              <a:t>7. Many celebrities earn millions of dollars promoting products to consumers. Working again in your table groups, identify two celebrities who regularly promote particular products.</a:t>
            </a:r>
          </a:p>
          <a:p>
            <a:pPr marL="0" indent="0">
              <a:buNone/>
            </a:pPr>
            <a:endParaRPr lang="en-US" sz="3200" dirty="0"/>
          </a:p>
          <a:p>
            <a:pPr marL="0" indent="0">
              <a:buNone/>
            </a:pPr>
            <a:r>
              <a:rPr lang="en-US" sz="3200" dirty="0"/>
              <a:t>Class example:</a:t>
            </a:r>
          </a:p>
          <a:p>
            <a:r>
              <a:rPr lang="en-US" sz="3200" dirty="0"/>
              <a:t>Celebrity: Selena Gomez, Bachelor contestants</a:t>
            </a:r>
          </a:p>
          <a:p>
            <a:r>
              <a:rPr lang="en-US" sz="3200" dirty="0"/>
              <a:t>Product: Pantene, blue gummy vitamins</a:t>
            </a:r>
          </a:p>
          <a:p>
            <a:endParaRPr lang="en-US" dirty="0"/>
          </a:p>
        </p:txBody>
      </p:sp>
      <p:pic>
        <p:nvPicPr>
          <p:cNvPr id="4" name="Picture 3"/>
          <p:cNvPicPr>
            <a:picLocks noChangeAspect="1"/>
          </p:cNvPicPr>
          <p:nvPr/>
        </p:nvPicPr>
        <p:blipFill>
          <a:blip r:embed="rId2"/>
          <a:stretch>
            <a:fillRect/>
          </a:stretch>
        </p:blipFill>
        <p:spPr>
          <a:xfrm>
            <a:off x="8877222" y="194228"/>
            <a:ext cx="2992993" cy="4167459"/>
          </a:xfrm>
          <a:prstGeom prst="rect">
            <a:avLst/>
          </a:prstGeom>
        </p:spPr>
      </p:pic>
      <p:pic>
        <p:nvPicPr>
          <p:cNvPr id="5" name="Picture 4"/>
          <p:cNvPicPr>
            <a:picLocks noChangeAspect="1"/>
          </p:cNvPicPr>
          <p:nvPr/>
        </p:nvPicPr>
        <p:blipFill>
          <a:blip r:embed="rId3"/>
          <a:stretch>
            <a:fillRect/>
          </a:stretch>
        </p:blipFill>
        <p:spPr>
          <a:xfrm>
            <a:off x="7772267" y="4361687"/>
            <a:ext cx="4419733" cy="2527522"/>
          </a:xfrm>
          <a:prstGeom prst="rect">
            <a:avLst/>
          </a:prstGeom>
        </p:spPr>
      </p:pic>
    </p:spTree>
    <p:extLst>
      <p:ext uri="{BB962C8B-B14F-4D97-AF65-F5344CB8AC3E}">
        <p14:creationId xmlns:p14="http://schemas.microsoft.com/office/powerpoint/2010/main" val="2771276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Notebook</a:t>
            </a:r>
          </a:p>
        </p:txBody>
      </p:sp>
      <p:sp>
        <p:nvSpPr>
          <p:cNvPr id="3" name="Content Placeholder 2"/>
          <p:cNvSpPr>
            <a:spLocks noGrp="1"/>
          </p:cNvSpPr>
          <p:nvPr>
            <p:ph idx="1"/>
          </p:nvPr>
        </p:nvSpPr>
        <p:spPr>
          <a:xfrm>
            <a:off x="680320" y="2336873"/>
            <a:ext cx="11283079" cy="3599316"/>
          </a:xfrm>
        </p:spPr>
        <p:txBody>
          <a:bodyPr>
            <a:normAutofit/>
          </a:bodyPr>
          <a:lstStyle/>
          <a:p>
            <a:pPr marL="0" indent="0">
              <a:buNone/>
            </a:pPr>
            <a:r>
              <a:rPr lang="en-US" sz="3200" dirty="0"/>
              <a:t>Date			Celebrity Ad Writing Prompt			pg.</a:t>
            </a:r>
          </a:p>
        </p:txBody>
      </p:sp>
      <p:sp>
        <p:nvSpPr>
          <p:cNvPr id="4" name="5-Point Star 3"/>
          <p:cNvSpPr/>
          <p:nvPr/>
        </p:nvSpPr>
        <p:spPr>
          <a:xfrm>
            <a:off x="8658225" y="2336873"/>
            <a:ext cx="552450" cy="533400"/>
          </a:xfrm>
          <a:prstGeom prst="star5">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5436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to Sources: Explanatory Text</a:t>
            </a:r>
          </a:p>
        </p:txBody>
      </p:sp>
      <p:sp>
        <p:nvSpPr>
          <p:cNvPr id="3" name="Content Placeholder 2"/>
          <p:cNvSpPr>
            <a:spLocks noGrp="1"/>
          </p:cNvSpPr>
          <p:nvPr>
            <p:ph idx="1"/>
          </p:nvPr>
        </p:nvSpPr>
        <p:spPr>
          <a:xfrm>
            <a:off x="219075" y="2114550"/>
            <a:ext cx="11830050" cy="4743450"/>
          </a:xfrm>
        </p:spPr>
        <p:txBody>
          <a:bodyPr>
            <a:noAutofit/>
          </a:bodyPr>
          <a:lstStyle/>
          <a:p>
            <a:r>
              <a:rPr lang="en-US" sz="3200" dirty="0"/>
              <a:t>Using evidence from the advertisements you have analyzed so far, respond to the following question in a well-developed paragraph: </a:t>
            </a:r>
            <a:r>
              <a:rPr lang="en-US" sz="3200" i="1" u="sng" dirty="0"/>
              <a:t>Why can celebrities have a significant influence on consumer choices? </a:t>
            </a:r>
          </a:p>
          <a:p>
            <a:endParaRPr lang="en-US" sz="3200" dirty="0"/>
          </a:p>
          <a:p>
            <a:r>
              <a:rPr lang="en-US" sz="3200" dirty="0"/>
              <a:t>Be sure to:</a:t>
            </a:r>
          </a:p>
          <a:p>
            <a:pPr lvl="1"/>
            <a:r>
              <a:rPr lang="en-US" sz="2800" dirty="0"/>
              <a:t>Introduce your topic clearly.</a:t>
            </a:r>
          </a:p>
          <a:p>
            <a:pPr lvl="1"/>
            <a:r>
              <a:rPr lang="en-US" sz="2800" dirty="0"/>
              <a:t>Develop your topic with relevant details and examples.</a:t>
            </a:r>
          </a:p>
          <a:p>
            <a:pPr lvl="1"/>
            <a:r>
              <a:rPr lang="en-US" sz="2800" dirty="0"/>
              <a:t>Express your ideas with precise, clear language, and avoid wordiness.</a:t>
            </a:r>
          </a:p>
        </p:txBody>
      </p:sp>
    </p:spTree>
    <p:extLst>
      <p:ext uri="{BB962C8B-B14F-4D97-AF65-F5344CB8AC3E}">
        <p14:creationId xmlns:p14="http://schemas.microsoft.com/office/powerpoint/2010/main" val="2040152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a:bodyPr>
          <a:lstStyle/>
          <a:p>
            <a:r>
              <a:rPr lang="en-US" sz="3200" dirty="0"/>
              <a:t>Topic Sentence</a:t>
            </a:r>
          </a:p>
          <a:p>
            <a:r>
              <a:rPr lang="en-US" sz="3200" dirty="0"/>
              <a:t>Example/Detail</a:t>
            </a:r>
          </a:p>
          <a:p>
            <a:r>
              <a:rPr lang="en-US" sz="3200" dirty="0"/>
              <a:t>Cite</a:t>
            </a:r>
          </a:p>
          <a:p>
            <a:r>
              <a:rPr lang="en-US" sz="3200" dirty="0"/>
              <a:t>Commentary</a:t>
            </a:r>
          </a:p>
          <a:p>
            <a:r>
              <a:rPr lang="en-US" sz="3200" dirty="0"/>
              <a:t>Example/Detail</a:t>
            </a:r>
          </a:p>
          <a:p>
            <a:r>
              <a:rPr lang="en-US" sz="3200" dirty="0"/>
              <a:t>Cite</a:t>
            </a:r>
          </a:p>
          <a:p>
            <a:r>
              <a:rPr lang="en-US" sz="3200" dirty="0"/>
              <a:t>Commentary</a:t>
            </a:r>
          </a:p>
        </p:txBody>
      </p:sp>
    </p:spTree>
    <p:extLst>
      <p:ext uri="{BB962C8B-B14F-4D97-AF65-F5344CB8AC3E}">
        <p14:creationId xmlns:p14="http://schemas.microsoft.com/office/powerpoint/2010/main" val="1514108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a:t>
            </a:r>
          </a:p>
        </p:txBody>
      </p:sp>
      <p:sp>
        <p:nvSpPr>
          <p:cNvPr id="3" name="Content Placeholder 2"/>
          <p:cNvSpPr>
            <a:spLocks noGrp="1"/>
          </p:cNvSpPr>
          <p:nvPr>
            <p:ph idx="1"/>
          </p:nvPr>
        </p:nvSpPr>
        <p:spPr>
          <a:xfrm>
            <a:off x="73152" y="1938528"/>
            <a:ext cx="11960353" cy="4846320"/>
          </a:xfrm>
        </p:spPr>
        <p:txBody>
          <a:bodyPr>
            <a:normAutofit/>
          </a:bodyPr>
          <a:lstStyle/>
          <a:p>
            <a:r>
              <a:rPr lang="en-US" sz="3200" dirty="0"/>
              <a:t>Topic Sentence</a:t>
            </a:r>
          </a:p>
          <a:p>
            <a:pPr lvl="1"/>
            <a:r>
              <a:rPr lang="en-US" sz="2800" dirty="0"/>
              <a:t>Celebrities can have significant influence on consumer choices because they are recognizable and admired by the target audience.</a:t>
            </a:r>
          </a:p>
          <a:p>
            <a:r>
              <a:rPr lang="en-US" sz="3200" dirty="0"/>
              <a:t>Example:</a:t>
            </a:r>
          </a:p>
          <a:p>
            <a:pPr lvl="1"/>
            <a:r>
              <a:rPr lang="en-US" sz="2800" dirty="0"/>
              <a:t>For example, Selena Gomez has been a spokesperson in advertising for the shampoo line Pantene. </a:t>
            </a:r>
          </a:p>
          <a:p>
            <a:r>
              <a:rPr lang="en-US" sz="3200" dirty="0"/>
              <a:t>Commentary (your own words)</a:t>
            </a:r>
          </a:p>
          <a:p>
            <a:pPr lvl="1"/>
            <a:r>
              <a:rPr lang="en-US" sz="2800" dirty="0"/>
              <a:t>This shows that a business believes that a television star that is recognized and popular can convince a population of TV viewers to buy their products using the testimonial technique.</a:t>
            </a:r>
          </a:p>
        </p:txBody>
      </p:sp>
    </p:spTree>
    <p:extLst>
      <p:ext uri="{BB962C8B-B14F-4D97-AF65-F5344CB8AC3E}">
        <p14:creationId xmlns:p14="http://schemas.microsoft.com/office/powerpoint/2010/main" val="843308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Notebook</a:t>
            </a:r>
          </a:p>
        </p:txBody>
      </p:sp>
      <p:sp>
        <p:nvSpPr>
          <p:cNvPr id="3" name="Content Placeholder 2"/>
          <p:cNvSpPr>
            <a:spLocks noGrp="1"/>
          </p:cNvSpPr>
          <p:nvPr>
            <p:ph idx="1"/>
          </p:nvPr>
        </p:nvSpPr>
        <p:spPr>
          <a:xfrm>
            <a:off x="680321" y="2336873"/>
            <a:ext cx="10968754" cy="3599316"/>
          </a:xfrm>
        </p:spPr>
        <p:txBody>
          <a:bodyPr>
            <a:normAutofit/>
          </a:bodyPr>
          <a:lstStyle/>
          <a:p>
            <a:r>
              <a:rPr lang="en-US" sz="3600" dirty="0"/>
              <a:t>Date		2.5 Research Questions		pg. </a:t>
            </a:r>
          </a:p>
        </p:txBody>
      </p:sp>
      <p:sp>
        <p:nvSpPr>
          <p:cNvPr id="4" name="5-Point Star 3"/>
          <p:cNvSpPr/>
          <p:nvPr/>
        </p:nvSpPr>
        <p:spPr>
          <a:xfrm>
            <a:off x="8258175" y="2336873"/>
            <a:ext cx="552450" cy="533400"/>
          </a:xfrm>
          <a:prstGeom prst="star5">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6116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Research Questions</a:t>
            </a:r>
          </a:p>
        </p:txBody>
      </p:sp>
      <p:sp>
        <p:nvSpPr>
          <p:cNvPr id="3" name="Content Placeholder 2"/>
          <p:cNvSpPr>
            <a:spLocks noGrp="1"/>
          </p:cNvSpPr>
          <p:nvPr>
            <p:ph idx="1"/>
          </p:nvPr>
        </p:nvSpPr>
        <p:spPr/>
        <p:txBody>
          <a:bodyPr>
            <a:normAutofit/>
          </a:bodyPr>
          <a:lstStyle/>
          <a:p>
            <a:r>
              <a:rPr lang="en-US" sz="3200" dirty="0"/>
              <a:t>Keeping the topic of marketing to children and young people in mind, write at least two more research questions (open-ended) in your textbook.</a:t>
            </a:r>
          </a:p>
        </p:txBody>
      </p:sp>
    </p:spTree>
    <p:extLst>
      <p:ext uri="{BB962C8B-B14F-4D97-AF65-F5344CB8AC3E}">
        <p14:creationId xmlns:p14="http://schemas.microsoft.com/office/powerpoint/2010/main" val="3160715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Targets</a:t>
            </a:r>
          </a:p>
        </p:txBody>
      </p:sp>
      <p:sp>
        <p:nvSpPr>
          <p:cNvPr id="3" name="Content Placeholder 2"/>
          <p:cNvSpPr>
            <a:spLocks noGrp="1"/>
          </p:cNvSpPr>
          <p:nvPr>
            <p:ph idx="1"/>
          </p:nvPr>
        </p:nvSpPr>
        <p:spPr>
          <a:xfrm>
            <a:off x="680321" y="2336873"/>
            <a:ext cx="11064004" cy="4187752"/>
          </a:xfrm>
        </p:spPr>
        <p:txBody>
          <a:bodyPr>
            <a:normAutofit/>
          </a:bodyPr>
          <a:lstStyle/>
          <a:p>
            <a:r>
              <a:rPr lang="en-US" sz="3200" dirty="0"/>
              <a:t>I can analyze and discuss advertising for commonly used products and how it affects consumers.</a:t>
            </a:r>
          </a:p>
          <a:p>
            <a:endParaRPr lang="en-US" sz="3200" dirty="0"/>
          </a:p>
          <a:p>
            <a:r>
              <a:rPr lang="en-US" sz="3200" dirty="0"/>
              <a:t>I can analyze the purpose, claims, and techniques used in an ad.</a:t>
            </a:r>
          </a:p>
          <a:p>
            <a:endParaRPr lang="en-US" sz="3200" dirty="0"/>
          </a:p>
          <a:p>
            <a:r>
              <a:rPr lang="en-US" sz="3200" dirty="0"/>
              <a:t>I can explain the impact of brands and celebrity endorsements in an explanatory paragraph.</a:t>
            </a:r>
          </a:p>
        </p:txBody>
      </p:sp>
    </p:spTree>
    <p:extLst>
      <p:ext uri="{BB962C8B-B14F-4D97-AF65-F5344CB8AC3E}">
        <p14:creationId xmlns:p14="http://schemas.microsoft.com/office/powerpoint/2010/main" val="2927069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Effect of Advertising on Consumers</a:t>
            </a:r>
          </a:p>
        </p:txBody>
      </p:sp>
      <p:sp>
        <p:nvSpPr>
          <p:cNvPr id="3" name="Content Placeholder 2"/>
          <p:cNvSpPr>
            <a:spLocks noGrp="1"/>
          </p:cNvSpPr>
          <p:nvPr>
            <p:ph idx="1"/>
          </p:nvPr>
        </p:nvSpPr>
        <p:spPr>
          <a:xfrm>
            <a:off x="137161" y="1975104"/>
            <a:ext cx="8595359" cy="4882896"/>
          </a:xfrm>
        </p:spPr>
        <p:txBody>
          <a:bodyPr>
            <a:normAutofit/>
          </a:bodyPr>
          <a:lstStyle/>
          <a:p>
            <a:r>
              <a:rPr lang="en-US" sz="3200" dirty="0"/>
              <a:t>Media is supported by advertising.</a:t>
            </a:r>
          </a:p>
          <a:p>
            <a:endParaRPr lang="en-US" sz="3200" dirty="0"/>
          </a:p>
          <a:p>
            <a:r>
              <a:rPr lang="en-US" sz="3200" dirty="0"/>
              <a:t>Advertising= print, video, and sound communication. </a:t>
            </a:r>
          </a:p>
          <a:p>
            <a:endParaRPr lang="en-US" sz="3200" dirty="0"/>
          </a:p>
          <a:p>
            <a:r>
              <a:rPr lang="en-US" sz="3200" dirty="0"/>
              <a:t>Business try to convince people to buy products.</a:t>
            </a:r>
          </a:p>
          <a:p>
            <a:endParaRPr lang="en-US" sz="3200" dirty="0"/>
          </a:p>
          <a:p>
            <a:r>
              <a:rPr lang="en-US" sz="3200" dirty="0"/>
              <a:t>Online advertisements: pop up ads</a:t>
            </a:r>
          </a:p>
        </p:txBody>
      </p:sp>
      <p:pic>
        <p:nvPicPr>
          <p:cNvPr id="4" name="Picture 3"/>
          <p:cNvPicPr>
            <a:picLocks noChangeAspect="1"/>
          </p:cNvPicPr>
          <p:nvPr/>
        </p:nvPicPr>
        <p:blipFill>
          <a:blip r:embed="rId2"/>
          <a:stretch>
            <a:fillRect/>
          </a:stretch>
        </p:blipFill>
        <p:spPr>
          <a:xfrm>
            <a:off x="7993566" y="2130463"/>
            <a:ext cx="3810000" cy="2619375"/>
          </a:xfrm>
          <a:prstGeom prst="rect">
            <a:avLst/>
          </a:prstGeom>
        </p:spPr>
      </p:pic>
    </p:spTree>
    <p:extLst>
      <p:ext uri="{BB962C8B-B14F-4D97-AF65-F5344CB8AC3E}">
        <p14:creationId xmlns:p14="http://schemas.microsoft.com/office/powerpoint/2010/main" val="2747168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3" y="753228"/>
            <a:ext cx="10021824" cy="1080938"/>
          </a:xfrm>
        </p:spPr>
        <p:txBody>
          <a:bodyPr/>
          <a:lstStyle/>
          <a:p>
            <a:r>
              <a:rPr lang="en-US" dirty="0"/>
              <a:t>The Effect of Advertising on Consumers: 2 min.</a:t>
            </a:r>
          </a:p>
        </p:txBody>
      </p:sp>
      <p:sp>
        <p:nvSpPr>
          <p:cNvPr id="3" name="Content Placeholder 2"/>
          <p:cNvSpPr>
            <a:spLocks noGrp="1"/>
          </p:cNvSpPr>
          <p:nvPr>
            <p:ph idx="1"/>
          </p:nvPr>
        </p:nvSpPr>
        <p:spPr>
          <a:xfrm>
            <a:off x="329185" y="2336872"/>
            <a:ext cx="9964998" cy="4319959"/>
          </a:xfrm>
        </p:spPr>
        <p:txBody>
          <a:bodyPr>
            <a:normAutofit/>
          </a:bodyPr>
          <a:lstStyle/>
          <a:p>
            <a:pPr marL="457200" indent="-457200">
              <a:buAutoNum type="arabicPeriod"/>
            </a:pPr>
            <a:r>
              <a:rPr lang="en-US" sz="3600" dirty="0"/>
              <a:t>Respond to the questions that follow:</a:t>
            </a:r>
          </a:p>
          <a:p>
            <a:pPr marL="457200" indent="-457200">
              <a:buAutoNum type="arabicPeriod"/>
            </a:pPr>
            <a:endParaRPr lang="en-US" sz="3600" dirty="0"/>
          </a:p>
          <a:p>
            <a:pPr lvl="1"/>
            <a:r>
              <a:rPr lang="en-US" sz="3200" dirty="0"/>
              <a:t>Where else do you see ads?</a:t>
            </a:r>
          </a:p>
          <a:p>
            <a:pPr lvl="1"/>
            <a:endParaRPr lang="en-US" sz="3200" dirty="0"/>
          </a:p>
          <a:p>
            <a:pPr lvl="1"/>
            <a:endParaRPr lang="en-US" sz="3200" dirty="0"/>
          </a:p>
          <a:p>
            <a:pPr lvl="1"/>
            <a:r>
              <a:rPr lang="en-US" sz="3200" dirty="0"/>
              <a:t>Do you ever see ads in your school? If so, where and when?</a:t>
            </a:r>
          </a:p>
        </p:txBody>
      </p:sp>
    </p:spTree>
    <p:extLst>
      <p:ext uri="{BB962C8B-B14F-4D97-AF65-F5344CB8AC3E}">
        <p14:creationId xmlns:p14="http://schemas.microsoft.com/office/powerpoint/2010/main" val="4220004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5" y="753228"/>
            <a:ext cx="10102158" cy="1080938"/>
          </a:xfrm>
        </p:spPr>
        <p:txBody>
          <a:bodyPr/>
          <a:lstStyle/>
          <a:p>
            <a:r>
              <a:rPr lang="en-US" dirty="0"/>
              <a:t>The Effect of Advertising on Consumers: 2 min.</a:t>
            </a:r>
          </a:p>
        </p:txBody>
      </p:sp>
      <p:sp>
        <p:nvSpPr>
          <p:cNvPr id="3" name="Content Placeholder 2"/>
          <p:cNvSpPr>
            <a:spLocks noGrp="1"/>
          </p:cNvSpPr>
          <p:nvPr>
            <p:ph idx="1"/>
          </p:nvPr>
        </p:nvSpPr>
        <p:spPr>
          <a:xfrm>
            <a:off x="680321" y="2336872"/>
            <a:ext cx="9716407" cy="4219375"/>
          </a:xfrm>
        </p:spPr>
        <p:txBody>
          <a:bodyPr>
            <a:noAutofit/>
          </a:bodyPr>
          <a:lstStyle/>
          <a:p>
            <a:pPr marL="0" indent="0">
              <a:buNone/>
            </a:pPr>
            <a:r>
              <a:rPr lang="en-US" sz="3200" dirty="0"/>
              <a:t>2. Now, with your group, talk about your impressions, feelings, and reactions to advertisements. </a:t>
            </a:r>
            <a:r>
              <a:rPr lang="en-US" sz="3200" u="sng" dirty="0"/>
              <a:t>Are they necessary, annoying, interesting, or funny? Are they effective? </a:t>
            </a:r>
            <a:r>
              <a:rPr lang="en-US" sz="3200" dirty="0"/>
              <a:t>Be sure to practice the skills necessary to engage in a collaborative discussion.</a:t>
            </a:r>
          </a:p>
          <a:p>
            <a:pPr marL="0" indent="0">
              <a:buNone/>
            </a:pPr>
            <a:endParaRPr lang="en-US" sz="3200" dirty="0"/>
          </a:p>
          <a:p>
            <a:pPr marL="0" indent="0">
              <a:buNone/>
            </a:pPr>
            <a:r>
              <a:rPr lang="en-US" sz="3200" dirty="0"/>
              <a:t>* See Collaborative Discussion Sentence Starters</a:t>
            </a:r>
          </a:p>
        </p:txBody>
      </p:sp>
    </p:spTree>
    <p:extLst>
      <p:ext uri="{BB962C8B-B14F-4D97-AF65-F5344CB8AC3E}">
        <p14:creationId xmlns:p14="http://schemas.microsoft.com/office/powerpoint/2010/main" val="1756574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 Choices: 5 minutes</a:t>
            </a:r>
          </a:p>
        </p:txBody>
      </p:sp>
      <p:sp>
        <p:nvSpPr>
          <p:cNvPr id="3" name="Content Placeholder 2"/>
          <p:cNvSpPr>
            <a:spLocks noGrp="1"/>
          </p:cNvSpPr>
          <p:nvPr>
            <p:ph idx="1"/>
          </p:nvPr>
        </p:nvSpPr>
        <p:spPr>
          <a:xfrm>
            <a:off x="137161" y="1938528"/>
            <a:ext cx="11731751" cy="4809744"/>
          </a:xfrm>
        </p:spPr>
        <p:txBody>
          <a:bodyPr>
            <a:normAutofit/>
          </a:bodyPr>
          <a:lstStyle/>
          <a:p>
            <a:pPr marL="0" indent="0">
              <a:buNone/>
            </a:pPr>
            <a:r>
              <a:rPr lang="en-US" sz="2800" dirty="0"/>
              <a:t>3. Think about some of the things you recently wanted to buy.</a:t>
            </a:r>
          </a:p>
          <a:p>
            <a:pPr marL="0" indent="0">
              <a:buNone/>
            </a:pPr>
            <a:endParaRPr lang="en-US" sz="2800" dirty="0"/>
          </a:p>
          <a:p>
            <a:r>
              <a:rPr lang="en-US" sz="2800" dirty="0"/>
              <a:t>Next to each category in the chart below, list at least one specific item that you wanted to buy or wanted someone else to buy for you within the past year. </a:t>
            </a:r>
          </a:p>
          <a:p>
            <a:endParaRPr lang="en-US" sz="2800" dirty="0"/>
          </a:p>
          <a:p>
            <a:r>
              <a:rPr lang="en-US" sz="2800" dirty="0"/>
              <a:t>You may leave some categories blank. In the last column, note whether or not you saw an advertisement for the product.</a:t>
            </a:r>
          </a:p>
        </p:txBody>
      </p:sp>
    </p:spTree>
    <p:extLst>
      <p:ext uri="{BB962C8B-B14F-4D97-AF65-F5344CB8AC3E}">
        <p14:creationId xmlns:p14="http://schemas.microsoft.com/office/powerpoint/2010/main" val="30092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 Choices: 2 min. </a:t>
            </a:r>
          </a:p>
        </p:txBody>
      </p:sp>
      <p:sp>
        <p:nvSpPr>
          <p:cNvPr id="3" name="Content Placeholder 2"/>
          <p:cNvSpPr>
            <a:spLocks noGrp="1"/>
          </p:cNvSpPr>
          <p:nvPr>
            <p:ph idx="1"/>
          </p:nvPr>
        </p:nvSpPr>
        <p:spPr/>
        <p:txBody>
          <a:bodyPr>
            <a:normAutofit/>
          </a:bodyPr>
          <a:lstStyle/>
          <a:p>
            <a:pPr marL="0" indent="0">
              <a:buNone/>
            </a:pPr>
            <a:r>
              <a:rPr lang="en-US" sz="3200" dirty="0"/>
              <a:t>4. Choose one of the items for which you saw an ad. Who was the target consumer for this ad? How do you know? What techniques were used?</a:t>
            </a:r>
          </a:p>
        </p:txBody>
      </p:sp>
    </p:spTree>
    <p:extLst>
      <p:ext uri="{BB962C8B-B14F-4D97-AF65-F5344CB8AC3E}">
        <p14:creationId xmlns:p14="http://schemas.microsoft.com/office/powerpoint/2010/main" val="2152512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 Choices: 2-3 min.</a:t>
            </a:r>
          </a:p>
        </p:txBody>
      </p:sp>
      <p:sp>
        <p:nvSpPr>
          <p:cNvPr id="3" name="Content Placeholder 2"/>
          <p:cNvSpPr>
            <a:spLocks noGrp="1"/>
          </p:cNvSpPr>
          <p:nvPr>
            <p:ph idx="1"/>
          </p:nvPr>
        </p:nvSpPr>
        <p:spPr/>
        <p:txBody>
          <a:bodyPr>
            <a:normAutofit/>
          </a:bodyPr>
          <a:lstStyle/>
          <a:p>
            <a:pPr marL="0" indent="0">
              <a:buNone/>
            </a:pPr>
            <a:r>
              <a:rPr lang="en-US" sz="3200" dirty="0"/>
              <a:t>5. Are you influenced by advertisements? Explain.</a:t>
            </a:r>
          </a:p>
        </p:txBody>
      </p:sp>
    </p:spTree>
    <p:extLst>
      <p:ext uri="{BB962C8B-B14F-4D97-AF65-F5344CB8AC3E}">
        <p14:creationId xmlns:p14="http://schemas.microsoft.com/office/powerpoint/2010/main" val="3719524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Celebrities and Marketing: 5 min.</a:t>
            </a:r>
          </a:p>
        </p:txBody>
      </p:sp>
      <p:sp>
        <p:nvSpPr>
          <p:cNvPr id="3" name="Content Placeholder 2"/>
          <p:cNvSpPr>
            <a:spLocks noGrp="1"/>
          </p:cNvSpPr>
          <p:nvPr>
            <p:ph idx="1"/>
          </p:nvPr>
        </p:nvSpPr>
        <p:spPr/>
        <p:txBody>
          <a:bodyPr>
            <a:noAutofit/>
          </a:bodyPr>
          <a:lstStyle/>
          <a:p>
            <a:pPr marL="0" indent="0">
              <a:buNone/>
            </a:pPr>
            <a:r>
              <a:rPr lang="en-US" sz="3200" dirty="0"/>
              <a:t>6. In your table groups, identify famous singers, musicians, actors, or sports figures who have influenced how people dress or behave.</a:t>
            </a:r>
          </a:p>
          <a:p>
            <a:pPr marL="0" indent="0">
              <a:buNone/>
            </a:pPr>
            <a:endParaRPr lang="en-US" sz="3200" dirty="0"/>
          </a:p>
          <a:p>
            <a:pPr marL="0" indent="0">
              <a:buNone/>
            </a:pPr>
            <a:r>
              <a:rPr lang="en-US" sz="3200" dirty="0"/>
              <a:t>Consider these questions:</a:t>
            </a:r>
          </a:p>
          <a:p>
            <a:r>
              <a:rPr lang="en-US" sz="3200" dirty="0"/>
              <a:t>Why do we find them fascinating?</a:t>
            </a:r>
          </a:p>
          <a:p>
            <a:r>
              <a:rPr lang="en-US" sz="3200" dirty="0"/>
              <a:t>Why do we buy products endorsed by celebrities?</a:t>
            </a:r>
          </a:p>
        </p:txBody>
      </p:sp>
    </p:spTree>
    <p:extLst>
      <p:ext uri="{BB962C8B-B14F-4D97-AF65-F5344CB8AC3E}">
        <p14:creationId xmlns:p14="http://schemas.microsoft.com/office/powerpoint/2010/main" val="694588896"/>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docProps/app.xml><?xml version="1.0" encoding="utf-8"?>
<Properties xmlns="http://schemas.openxmlformats.org/officeDocument/2006/extended-properties" xmlns:vt="http://schemas.openxmlformats.org/officeDocument/2006/docPropsVTypes">
  <Template>TM04033917[[fn=Berlin]]</Template>
  <TotalTime>3022</TotalTime>
  <Words>621</Words>
  <Application>Microsoft Office PowerPoint</Application>
  <PresentationFormat>Widescreen</PresentationFormat>
  <Paragraphs>77</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Trebuchet MS</vt:lpstr>
      <vt:lpstr>Berlin</vt:lpstr>
      <vt:lpstr>Activity 2.5:Advertising for All</vt:lpstr>
      <vt:lpstr>Learning Targets</vt:lpstr>
      <vt:lpstr>The Effect of Advertising on Consumers</vt:lpstr>
      <vt:lpstr>The Effect of Advertising on Consumers: 2 min.</vt:lpstr>
      <vt:lpstr>The Effect of Advertising on Consumers: 2 min.</vt:lpstr>
      <vt:lpstr>Consumer Choices: 5 minutes</vt:lpstr>
      <vt:lpstr>Consumer Choices: 2 min. </vt:lpstr>
      <vt:lpstr>Consumer Choices: 2-3 min.</vt:lpstr>
      <vt:lpstr>Celebrities and Marketing: 5 min.</vt:lpstr>
      <vt:lpstr>Celebrities and Marketing</vt:lpstr>
      <vt:lpstr>Notebook</vt:lpstr>
      <vt:lpstr>Writing to Sources: Explanatory Text</vt:lpstr>
      <vt:lpstr>Outline</vt:lpstr>
      <vt:lpstr>Sample</vt:lpstr>
      <vt:lpstr>Notebook</vt:lpstr>
      <vt:lpstr>Writing Research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2.5:Advertising for All</dc:title>
  <dc:creator>Maddie Kernan</dc:creator>
  <cp:lastModifiedBy>Maddie Kernan</cp:lastModifiedBy>
  <cp:revision>10</cp:revision>
  <dcterms:created xsi:type="dcterms:W3CDTF">2017-03-17T15:10:42Z</dcterms:created>
  <dcterms:modified xsi:type="dcterms:W3CDTF">2017-10-31T20:30:43Z</dcterms:modified>
</cp:coreProperties>
</file>