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8" r:id="rId2"/>
  </p:sldMasterIdLst>
  <p:notesMasterIdLst>
    <p:notesMasterId r:id="rId42"/>
  </p:notesMasterIdLst>
  <p:handoutMasterIdLst>
    <p:handoutMasterId r:id="rId43"/>
  </p:handoutMasterIdLst>
  <p:sldIdLst>
    <p:sldId id="256" r:id="rId3"/>
    <p:sldId id="257" r:id="rId4"/>
    <p:sldId id="259" r:id="rId5"/>
    <p:sldId id="286" r:id="rId6"/>
    <p:sldId id="283" r:id="rId7"/>
    <p:sldId id="284" r:id="rId8"/>
    <p:sldId id="285" r:id="rId9"/>
    <p:sldId id="287" r:id="rId10"/>
    <p:sldId id="288" r:id="rId11"/>
    <p:sldId id="258" r:id="rId12"/>
    <p:sldId id="260" r:id="rId13"/>
    <p:sldId id="266" r:id="rId14"/>
    <p:sldId id="267" r:id="rId15"/>
    <p:sldId id="280" r:id="rId16"/>
    <p:sldId id="279" r:id="rId17"/>
    <p:sldId id="268" r:id="rId18"/>
    <p:sldId id="269" r:id="rId19"/>
    <p:sldId id="270" r:id="rId20"/>
    <p:sldId id="271" r:id="rId21"/>
    <p:sldId id="272" r:id="rId22"/>
    <p:sldId id="273" r:id="rId23"/>
    <p:sldId id="274" r:id="rId24"/>
    <p:sldId id="275" r:id="rId25"/>
    <p:sldId id="276" r:id="rId26"/>
    <p:sldId id="277" r:id="rId27"/>
    <p:sldId id="278" r:id="rId28"/>
    <p:sldId id="281" r:id="rId29"/>
    <p:sldId id="282" r:id="rId30"/>
    <p:sldId id="298" r:id="rId31"/>
    <p:sldId id="291" r:id="rId32"/>
    <p:sldId id="290" r:id="rId33"/>
    <p:sldId id="299" r:id="rId34"/>
    <p:sldId id="289" r:id="rId35"/>
    <p:sldId id="293" r:id="rId36"/>
    <p:sldId id="292" r:id="rId37"/>
    <p:sldId id="294" r:id="rId38"/>
    <p:sldId id="295" r:id="rId39"/>
    <p:sldId id="296" r:id="rId40"/>
    <p:sldId id="297" r:id="rId41"/>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1684ABFF-03CA-4F98-8874-CA123E006316}" type="datetimeFigureOut">
              <a:rPr lang="en-US" smtClean="0"/>
              <a:t>10/22/2017</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951FBE5A-246E-4CC6-92A1-AA682E2192DC}" type="slidenum">
              <a:rPr lang="en-US" smtClean="0"/>
              <a:t>‹#›</a:t>
            </a:fld>
            <a:endParaRPr lang="en-US"/>
          </a:p>
        </p:txBody>
      </p:sp>
    </p:spTree>
    <p:extLst>
      <p:ext uri="{BB962C8B-B14F-4D97-AF65-F5344CB8AC3E}">
        <p14:creationId xmlns:p14="http://schemas.microsoft.com/office/powerpoint/2010/main" val="408155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E1A77299-E614-44AD-8627-A87066985837}" type="datetimeFigureOut">
              <a:rPr lang="en-US" smtClean="0"/>
              <a:t>10/22/2017</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1F0A7FFC-74E7-4C1E-AB0C-FE2CEFE7236D}" type="slidenum">
              <a:rPr lang="en-US" smtClean="0"/>
              <a:t>‹#›</a:t>
            </a:fld>
            <a:endParaRPr lang="en-US"/>
          </a:p>
        </p:txBody>
      </p:sp>
    </p:spTree>
    <p:extLst>
      <p:ext uri="{BB962C8B-B14F-4D97-AF65-F5344CB8AC3E}">
        <p14:creationId xmlns:p14="http://schemas.microsoft.com/office/powerpoint/2010/main" val="26879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01040" y="4387136"/>
            <a:ext cx="5608320" cy="4156234"/>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07936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701042" y="4387136"/>
            <a:ext cx="5608319" cy="415623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9621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01042" y="4387136"/>
            <a:ext cx="5608319" cy="415623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60560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701042" y="4387136"/>
            <a:ext cx="5608319" cy="415623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7794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701042" y="4387136"/>
            <a:ext cx="5608319" cy="415623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3617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701042" y="4387136"/>
            <a:ext cx="5608319" cy="415623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086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01040" y="4387136"/>
            <a:ext cx="5608320" cy="4156234"/>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49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701042" y="4387136"/>
            <a:ext cx="5608319" cy="415623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615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01040" y="4387136"/>
            <a:ext cx="5608320" cy="4156234"/>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1702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01040" y="4387136"/>
            <a:ext cx="5608320" cy="415623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58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701040" y="4387136"/>
            <a:ext cx="5608320" cy="415623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3623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701040" y="4387136"/>
            <a:ext cx="5608320" cy="4156234"/>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21849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701042" y="4387136"/>
            <a:ext cx="5608319" cy="415623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514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701042" y="4387136"/>
            <a:ext cx="5608319" cy="415623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7016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799" cy="2736799"/>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1" y="3778833"/>
            <a:ext cx="11360799"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413316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1" y="2867800"/>
            <a:ext cx="11360799"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976985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1" y="593367"/>
            <a:ext cx="113607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1" y="1536633"/>
            <a:ext cx="5333199"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1" y="1536633"/>
            <a:ext cx="5333199"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36540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1" y="593367"/>
            <a:ext cx="113607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267914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1" y="740801"/>
            <a:ext cx="3743999" cy="1007599"/>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1" y="1852800"/>
            <a:ext cx="3743999"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40350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035434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6"/>
            <a:ext cx="6096000" cy="6857999"/>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37" name="Shape 37"/>
          <p:cNvSpPr txBox="1">
            <a:spLocks noGrp="1"/>
          </p:cNvSpPr>
          <p:nvPr>
            <p:ph type="title"/>
          </p:nvPr>
        </p:nvSpPr>
        <p:spPr>
          <a:xfrm>
            <a:off x="354001" y="1644233"/>
            <a:ext cx="5393599"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1" y="3737433"/>
            <a:ext cx="5393599"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4"/>
            <a:ext cx="5116000" cy="4926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54857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9257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1" y="1474833"/>
            <a:ext cx="11360799"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1" y="4202967"/>
            <a:ext cx="11360799"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969159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52152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10/22/2017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10/22/2017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10/22/2017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1" y="1536633"/>
            <a:ext cx="11360799"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10" y="6217621"/>
            <a:ext cx="731599"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1568777451"/>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Activity 2.4: How do they do it? Analyzing ads</a:t>
            </a:r>
          </a:p>
        </p:txBody>
      </p:sp>
      <p:sp>
        <p:nvSpPr>
          <p:cNvPr id="3" name="Subtitle 2"/>
          <p:cNvSpPr>
            <a:spLocks noGrp="1"/>
          </p:cNvSpPr>
          <p:nvPr>
            <p:ph type="subTitle" idx="1"/>
          </p:nvPr>
        </p:nvSpPr>
        <p:spPr/>
        <p:txBody>
          <a:bodyPr/>
          <a:lstStyle/>
          <a:p>
            <a:r>
              <a:rPr lang="en-US" dirty="0"/>
              <a:t>7</a:t>
            </a:r>
            <a:r>
              <a:rPr lang="en-US" baseline="30000" dirty="0"/>
              <a:t>th</a:t>
            </a:r>
            <a:r>
              <a:rPr lang="en-US" dirty="0"/>
              <a:t> Grade Springboard</a:t>
            </a:r>
          </a:p>
        </p:txBody>
      </p:sp>
    </p:spTree>
    <p:extLst>
      <p:ext uri="{BB962C8B-B14F-4D97-AF65-F5344CB8AC3E}">
        <p14:creationId xmlns:p14="http://schemas.microsoft.com/office/powerpoint/2010/main" val="2630132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752" y="260604"/>
            <a:ext cx="7729728" cy="1188720"/>
          </a:xfrm>
        </p:spPr>
        <p:txBody>
          <a:bodyPr/>
          <a:lstStyle/>
          <a:p>
            <a:r>
              <a:rPr lang="en-US" dirty="0"/>
              <a:t>Advertising techniques</a:t>
            </a:r>
          </a:p>
        </p:txBody>
      </p:sp>
      <p:sp>
        <p:nvSpPr>
          <p:cNvPr id="3" name="Content Placeholder 2"/>
          <p:cNvSpPr>
            <a:spLocks noGrp="1"/>
          </p:cNvSpPr>
          <p:nvPr>
            <p:ph idx="1"/>
          </p:nvPr>
        </p:nvSpPr>
        <p:spPr>
          <a:xfrm>
            <a:off x="109728" y="1655064"/>
            <a:ext cx="11923776" cy="5093208"/>
          </a:xfrm>
        </p:spPr>
        <p:txBody>
          <a:bodyPr numCol="2"/>
          <a:lstStyle/>
          <a:p>
            <a:pPr marL="342900" indent="-342900">
              <a:buAutoNum type="arabicPeriod"/>
            </a:pPr>
            <a:r>
              <a:rPr lang="en-US" sz="2800" dirty="0"/>
              <a:t>To understand how advertisers market to teens, it is important to understand the many persuasive advertising techniques they use to make people want to purchase their products. </a:t>
            </a:r>
            <a:r>
              <a:rPr lang="en-US" sz="2800" u="sng" dirty="0"/>
              <a:t>Read the descriptions of advertising techniques that follow. Then paraphrase and create a visual representation of each technique. </a:t>
            </a:r>
            <a:r>
              <a:rPr lang="en-US" sz="2800" dirty="0"/>
              <a:t>Your visualization may include both words and symbols.</a:t>
            </a:r>
          </a:p>
          <a:p>
            <a:pPr marL="0" indent="0">
              <a:buNone/>
            </a:pPr>
            <a:endParaRPr lang="en-US" sz="2800" dirty="0"/>
          </a:p>
          <a:p>
            <a:pPr lvl="4"/>
            <a:r>
              <a:rPr lang="en-US" sz="2600" dirty="0"/>
              <a:t>Bandwagon</a:t>
            </a:r>
          </a:p>
          <a:p>
            <a:pPr lvl="4"/>
            <a:r>
              <a:rPr lang="en-US" sz="2600" dirty="0"/>
              <a:t>Avant-Garde</a:t>
            </a:r>
          </a:p>
          <a:p>
            <a:pPr lvl="4"/>
            <a:r>
              <a:rPr lang="en-US" sz="2600" dirty="0"/>
              <a:t>Testimonials</a:t>
            </a:r>
          </a:p>
          <a:p>
            <a:pPr lvl="4"/>
            <a:r>
              <a:rPr lang="en-US" sz="2600" dirty="0"/>
              <a:t>Facts and Figures</a:t>
            </a:r>
          </a:p>
          <a:p>
            <a:pPr lvl="4"/>
            <a:r>
              <a:rPr lang="en-US" sz="2600" dirty="0"/>
              <a:t>Transfer</a:t>
            </a:r>
          </a:p>
          <a:p>
            <a:pPr marL="0" indent="0">
              <a:buNone/>
            </a:pPr>
            <a:r>
              <a:rPr lang="en-US" dirty="0"/>
              <a:t>	</a:t>
            </a:r>
          </a:p>
        </p:txBody>
      </p:sp>
    </p:spTree>
    <p:extLst>
      <p:ext uri="{BB962C8B-B14F-4D97-AF65-F5344CB8AC3E}">
        <p14:creationId xmlns:p14="http://schemas.microsoft.com/office/powerpoint/2010/main" val="3118076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techniques</a:t>
            </a:r>
          </a:p>
        </p:txBody>
      </p:sp>
      <p:sp>
        <p:nvSpPr>
          <p:cNvPr id="3" name="Content Placeholder 2"/>
          <p:cNvSpPr>
            <a:spLocks noGrp="1"/>
          </p:cNvSpPr>
          <p:nvPr>
            <p:ph idx="1"/>
          </p:nvPr>
        </p:nvSpPr>
        <p:spPr>
          <a:xfrm>
            <a:off x="462843" y="2638044"/>
            <a:ext cx="11356623" cy="3101983"/>
          </a:xfrm>
        </p:spPr>
        <p:txBody>
          <a:bodyPr>
            <a:normAutofit/>
          </a:bodyPr>
          <a:lstStyle/>
          <a:p>
            <a:pPr marL="0" indent="0">
              <a:buNone/>
            </a:pPr>
            <a:r>
              <a:rPr lang="en-US" sz="2800" dirty="0"/>
              <a:t>2. As you read about the techniques, think about the </a:t>
            </a:r>
            <a:r>
              <a:rPr lang="en-US" sz="2800" b="1" i="1" dirty="0"/>
              <a:t>cause </a:t>
            </a:r>
            <a:r>
              <a:rPr lang="en-US" sz="2800" dirty="0"/>
              <a:t>and </a:t>
            </a:r>
            <a:r>
              <a:rPr lang="en-US" sz="2800" b="1" i="1" dirty="0"/>
              <a:t>effect </a:t>
            </a:r>
            <a:r>
              <a:rPr lang="en-US" sz="2800" dirty="0"/>
              <a:t>relationship in advertising. For example, with bandwagon the persuasion may be that “Everyone is buying this product (cause), so you should buy this product, too (effect).” With the avant-garde appeal, if might be “this product is the newest on the market (cause), and you should be one of the first to have it (effect).”</a:t>
            </a:r>
          </a:p>
        </p:txBody>
      </p:sp>
    </p:spTree>
    <p:extLst>
      <p:ext uri="{BB962C8B-B14F-4D97-AF65-F5344CB8AC3E}">
        <p14:creationId xmlns:p14="http://schemas.microsoft.com/office/powerpoint/2010/main" val="353147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1" y="26884"/>
            <a:ext cx="12085900" cy="6804233"/>
          </a:xfrm>
          <a:prstGeom prst="rect">
            <a:avLst/>
          </a:prstGeom>
          <a:noFill/>
          <a:ln>
            <a:noFill/>
          </a:ln>
        </p:spPr>
      </p:pic>
      <p:sp>
        <p:nvSpPr>
          <p:cNvPr id="101" name="Shape 101"/>
          <p:cNvSpPr txBox="1"/>
          <p:nvPr/>
        </p:nvSpPr>
        <p:spPr>
          <a:xfrm>
            <a:off x="5530633" y="523967"/>
            <a:ext cx="3213600" cy="2177200"/>
          </a:xfrm>
          <a:prstGeom prst="rect">
            <a:avLst/>
          </a:prstGeom>
          <a:noFill/>
          <a:ln>
            <a:noFill/>
          </a:ln>
        </p:spPr>
        <p:txBody>
          <a:bodyPr lIns="121900" tIns="121900" rIns="121900" bIns="121900" anchor="t" anchorCtr="0">
            <a:noAutofit/>
          </a:bodyPr>
          <a:lstStyle/>
          <a:p>
            <a:r>
              <a:rPr lang="en" sz="3200" b="1">
                <a:solidFill>
                  <a:srgbClr val="0000FF"/>
                </a:solidFill>
              </a:rPr>
              <a:t>Everyone else has it, so I should have it too!!</a:t>
            </a:r>
          </a:p>
        </p:txBody>
      </p:sp>
      <p:sp>
        <p:nvSpPr>
          <p:cNvPr id="102" name="Shape 102"/>
          <p:cNvSpPr txBox="1"/>
          <p:nvPr/>
        </p:nvSpPr>
        <p:spPr>
          <a:xfrm>
            <a:off x="5530633" y="2701167"/>
            <a:ext cx="3213600" cy="1967600"/>
          </a:xfrm>
          <a:prstGeom prst="rect">
            <a:avLst/>
          </a:prstGeom>
          <a:noFill/>
          <a:ln>
            <a:noFill/>
          </a:ln>
        </p:spPr>
        <p:txBody>
          <a:bodyPr lIns="121900" tIns="121900" rIns="121900" bIns="121900" anchor="t" anchorCtr="0">
            <a:noAutofit/>
          </a:bodyPr>
          <a:lstStyle/>
          <a:p>
            <a:r>
              <a:rPr lang="en" sz="2400" b="1">
                <a:solidFill>
                  <a:srgbClr val="0000FF"/>
                </a:solidFill>
              </a:rPr>
              <a:t>Cool people have it, 1st to have it,</a:t>
            </a:r>
          </a:p>
          <a:p>
            <a:r>
              <a:rPr lang="en" sz="2400" b="1">
                <a:solidFill>
                  <a:srgbClr val="0000FF"/>
                </a:solidFill>
              </a:rPr>
              <a:t>only SOME have it</a:t>
            </a:r>
          </a:p>
          <a:p>
            <a:r>
              <a:rPr lang="en" sz="2400" b="1">
                <a:solidFill>
                  <a:srgbClr val="0000FF"/>
                </a:solidFill>
              </a:rPr>
              <a:t>(sense of being special)</a:t>
            </a:r>
          </a:p>
        </p:txBody>
      </p:sp>
      <p:sp>
        <p:nvSpPr>
          <p:cNvPr id="103" name="Shape 103"/>
          <p:cNvSpPr txBox="1"/>
          <p:nvPr/>
        </p:nvSpPr>
        <p:spPr>
          <a:xfrm>
            <a:off x="5530633" y="4680667"/>
            <a:ext cx="3213600" cy="2049200"/>
          </a:xfrm>
          <a:prstGeom prst="rect">
            <a:avLst/>
          </a:prstGeom>
          <a:noFill/>
          <a:ln>
            <a:noFill/>
          </a:ln>
        </p:spPr>
        <p:txBody>
          <a:bodyPr lIns="121900" tIns="121900" rIns="121900" bIns="121900" anchor="t" anchorCtr="0">
            <a:noAutofit/>
          </a:bodyPr>
          <a:lstStyle/>
          <a:p>
            <a:r>
              <a:rPr lang="en" sz="2400" b="1">
                <a:solidFill>
                  <a:srgbClr val="0000FF"/>
                </a:solidFill>
              </a:rPr>
              <a:t>People (normal or famous) say good things about product</a:t>
            </a:r>
          </a:p>
        </p:txBody>
      </p:sp>
      <p:pic>
        <p:nvPicPr>
          <p:cNvPr id="104" name="Shape 104" descr="SMALL IMAGE (PNG)Public Domain"/>
          <p:cNvPicPr preferRelativeResize="0"/>
          <p:nvPr/>
        </p:nvPicPr>
        <p:blipFill>
          <a:blip r:embed="rId4">
            <a:alphaModFix/>
          </a:blip>
          <a:stretch>
            <a:fillRect/>
          </a:stretch>
        </p:blipFill>
        <p:spPr>
          <a:xfrm>
            <a:off x="9442833" y="931499"/>
            <a:ext cx="1711600" cy="1187632"/>
          </a:xfrm>
          <a:prstGeom prst="rect">
            <a:avLst/>
          </a:prstGeom>
          <a:noFill/>
          <a:ln>
            <a:noFill/>
          </a:ln>
        </p:spPr>
      </p:pic>
      <p:pic>
        <p:nvPicPr>
          <p:cNvPr id="105" name="Shape 105" descr="Wagon, Oyuncak, Araba"/>
          <p:cNvPicPr preferRelativeResize="0"/>
          <p:nvPr/>
        </p:nvPicPr>
        <p:blipFill>
          <a:blip r:embed="rId5">
            <a:alphaModFix/>
          </a:blip>
          <a:stretch>
            <a:fillRect/>
          </a:stretch>
        </p:blipFill>
        <p:spPr>
          <a:xfrm>
            <a:off x="9392347" y="1513521"/>
            <a:ext cx="2059852" cy="1187633"/>
          </a:xfrm>
          <a:prstGeom prst="rect">
            <a:avLst/>
          </a:prstGeom>
          <a:noFill/>
          <a:ln>
            <a:noFill/>
          </a:ln>
        </p:spPr>
      </p:pic>
      <p:pic>
        <p:nvPicPr>
          <p:cNvPr id="106" name="Shape 106" descr="File:IPhone-6-Logo.png"/>
          <p:cNvPicPr preferRelativeResize="0"/>
          <p:nvPr/>
        </p:nvPicPr>
        <p:blipFill>
          <a:blip r:embed="rId6">
            <a:alphaModFix/>
          </a:blip>
          <a:stretch>
            <a:fillRect/>
          </a:stretch>
        </p:blipFill>
        <p:spPr>
          <a:xfrm>
            <a:off x="9118883" y="2813633"/>
            <a:ext cx="2606765" cy="647200"/>
          </a:xfrm>
          <a:prstGeom prst="rect">
            <a:avLst/>
          </a:prstGeom>
          <a:noFill/>
          <a:ln>
            <a:noFill/>
          </a:ln>
        </p:spPr>
      </p:pic>
      <p:pic>
        <p:nvPicPr>
          <p:cNvPr id="107" name="Shape 107"/>
          <p:cNvPicPr preferRelativeResize="0"/>
          <p:nvPr/>
        </p:nvPicPr>
        <p:blipFill>
          <a:blip r:embed="rId7">
            <a:alphaModFix/>
          </a:blip>
          <a:stretch>
            <a:fillRect/>
          </a:stretch>
        </p:blipFill>
        <p:spPr>
          <a:xfrm>
            <a:off x="9868583" y="3573301"/>
            <a:ext cx="1107367" cy="1107367"/>
          </a:xfrm>
          <a:prstGeom prst="rect">
            <a:avLst/>
          </a:prstGeom>
          <a:noFill/>
          <a:ln>
            <a:noFill/>
          </a:ln>
        </p:spPr>
      </p:pic>
      <p:pic>
        <p:nvPicPr>
          <p:cNvPr id="108" name="Shape 108"/>
          <p:cNvPicPr preferRelativeResize="0"/>
          <p:nvPr/>
        </p:nvPicPr>
        <p:blipFill>
          <a:blip r:embed="rId8">
            <a:alphaModFix/>
          </a:blip>
          <a:stretch>
            <a:fillRect/>
          </a:stretch>
        </p:blipFill>
        <p:spPr>
          <a:xfrm>
            <a:off x="9629134" y="4721467"/>
            <a:ext cx="1525300" cy="1967599"/>
          </a:xfrm>
          <a:prstGeom prst="rect">
            <a:avLst/>
          </a:prstGeom>
          <a:noFill/>
          <a:ln>
            <a:noFill/>
          </a:ln>
        </p:spPr>
      </p:pic>
      <p:cxnSp>
        <p:nvCxnSpPr>
          <p:cNvPr id="109" name="Shape 109"/>
          <p:cNvCxnSpPr/>
          <p:nvPr/>
        </p:nvCxnSpPr>
        <p:spPr>
          <a:xfrm>
            <a:off x="256167" y="1036267"/>
            <a:ext cx="4634000" cy="0"/>
          </a:xfrm>
          <a:prstGeom prst="straightConnector1">
            <a:avLst/>
          </a:prstGeom>
          <a:noFill/>
          <a:ln w="19050" cap="flat" cmpd="sng">
            <a:solidFill>
              <a:srgbClr val="0000FF"/>
            </a:solidFill>
            <a:prstDash val="solid"/>
            <a:round/>
            <a:headEnd type="none" w="lg" len="lg"/>
            <a:tailEnd type="none" w="lg" len="lg"/>
          </a:ln>
        </p:spPr>
      </p:cxnSp>
      <p:cxnSp>
        <p:nvCxnSpPr>
          <p:cNvPr id="110" name="Shape 110"/>
          <p:cNvCxnSpPr/>
          <p:nvPr/>
        </p:nvCxnSpPr>
        <p:spPr>
          <a:xfrm>
            <a:off x="244500" y="1304067"/>
            <a:ext cx="1665200" cy="11600"/>
          </a:xfrm>
          <a:prstGeom prst="straightConnector1">
            <a:avLst/>
          </a:prstGeom>
          <a:noFill/>
          <a:ln w="19050" cap="flat" cmpd="sng">
            <a:solidFill>
              <a:srgbClr val="0000FF"/>
            </a:solidFill>
            <a:prstDash val="solid"/>
            <a:round/>
            <a:headEnd type="none" w="lg" len="lg"/>
            <a:tailEnd type="none" w="lg" len="lg"/>
          </a:ln>
        </p:spPr>
      </p:cxnSp>
      <p:cxnSp>
        <p:nvCxnSpPr>
          <p:cNvPr id="111" name="Shape 111"/>
          <p:cNvCxnSpPr/>
          <p:nvPr/>
        </p:nvCxnSpPr>
        <p:spPr>
          <a:xfrm>
            <a:off x="1280767" y="3586200"/>
            <a:ext cx="3050800" cy="11600"/>
          </a:xfrm>
          <a:prstGeom prst="straightConnector1">
            <a:avLst/>
          </a:prstGeom>
          <a:noFill/>
          <a:ln w="19050" cap="flat" cmpd="sng">
            <a:solidFill>
              <a:srgbClr val="0000FF"/>
            </a:solidFill>
            <a:prstDash val="solid"/>
            <a:round/>
            <a:headEnd type="none" w="lg" len="lg"/>
            <a:tailEnd type="none" w="lg" len="lg"/>
          </a:ln>
        </p:spPr>
      </p:cxnSp>
      <p:cxnSp>
        <p:nvCxnSpPr>
          <p:cNvPr id="112" name="Shape 112"/>
          <p:cNvCxnSpPr/>
          <p:nvPr/>
        </p:nvCxnSpPr>
        <p:spPr>
          <a:xfrm rot="10800000" flipH="1">
            <a:off x="3446467" y="3830733"/>
            <a:ext cx="1455600" cy="11600"/>
          </a:xfrm>
          <a:prstGeom prst="straightConnector1">
            <a:avLst/>
          </a:prstGeom>
          <a:noFill/>
          <a:ln w="19050" cap="flat" cmpd="sng">
            <a:solidFill>
              <a:srgbClr val="0000FF"/>
            </a:solidFill>
            <a:prstDash val="solid"/>
            <a:round/>
            <a:headEnd type="none" w="lg" len="lg"/>
            <a:tailEnd type="none" w="lg" len="lg"/>
          </a:ln>
        </p:spPr>
      </p:cxnSp>
      <p:cxnSp>
        <p:nvCxnSpPr>
          <p:cNvPr id="113" name="Shape 113"/>
          <p:cNvCxnSpPr/>
          <p:nvPr/>
        </p:nvCxnSpPr>
        <p:spPr>
          <a:xfrm rot="10800000" flipH="1">
            <a:off x="267800" y="4098533"/>
            <a:ext cx="4843600" cy="11600"/>
          </a:xfrm>
          <a:prstGeom prst="straightConnector1">
            <a:avLst/>
          </a:prstGeom>
          <a:noFill/>
          <a:ln w="19050" cap="flat" cmpd="sng">
            <a:solidFill>
              <a:srgbClr val="0000FF"/>
            </a:solidFill>
            <a:prstDash val="solid"/>
            <a:round/>
            <a:headEnd type="none" w="lg" len="lg"/>
            <a:tailEnd type="none" w="lg" len="lg"/>
          </a:ln>
        </p:spPr>
      </p:cxnSp>
      <p:cxnSp>
        <p:nvCxnSpPr>
          <p:cNvPr id="114" name="Shape 114"/>
          <p:cNvCxnSpPr/>
          <p:nvPr/>
        </p:nvCxnSpPr>
        <p:spPr>
          <a:xfrm>
            <a:off x="1001333" y="5227900"/>
            <a:ext cx="2608000" cy="0"/>
          </a:xfrm>
          <a:prstGeom prst="straightConnector1">
            <a:avLst/>
          </a:prstGeom>
          <a:noFill/>
          <a:ln w="19050" cap="flat" cmpd="sng">
            <a:solidFill>
              <a:srgbClr val="0000FF"/>
            </a:solidFill>
            <a:prstDash val="solid"/>
            <a:round/>
            <a:headEnd type="none" w="lg" len="lg"/>
            <a:tailEnd type="none" w="lg" len="lg"/>
          </a:ln>
        </p:spPr>
      </p:cxnSp>
    </p:spTree>
    <p:extLst>
      <p:ext uri="{BB962C8B-B14F-4D97-AF65-F5344CB8AC3E}">
        <p14:creationId xmlns:p14="http://schemas.microsoft.com/office/powerpoint/2010/main" val="309895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1000"/>
                                        <p:tgtEl>
                                          <p:spTgt spid="105"/>
                                        </p:tgtEl>
                                      </p:cBhvr>
                                    </p:animEffect>
                                  </p:childTnLst>
                                </p:cTn>
                              </p:par>
                              <p:par>
                                <p:cTn id="11" presetID="10"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1000"/>
                                        <p:tgtEl>
                                          <p:spTgt spid="104"/>
                                        </p:tgtEl>
                                      </p:cBhvr>
                                    </p:animEffect>
                                  </p:childTnLst>
                                </p:cTn>
                              </p:par>
                              <p:par>
                                <p:cTn id="14" presetID="10" presetClass="entr" presetSubtype="0" fill="hold"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fade">
                                      <p:cBhvr>
                                        <p:cTn id="16" dur="1000"/>
                                        <p:tgtEl>
                                          <p:spTgt spid="109"/>
                                        </p:tgtEl>
                                      </p:cBhvr>
                                    </p:animEffect>
                                  </p:childTnLst>
                                </p:cTn>
                              </p:par>
                              <p:par>
                                <p:cTn id="17" presetID="10" presetClass="entr" presetSubtype="0"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10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fade">
                                      <p:cBhvr>
                                        <p:cTn id="24" dur="1000"/>
                                        <p:tgtEl>
                                          <p:spTgt spid="102"/>
                                        </p:tgtEl>
                                      </p:cBhvr>
                                    </p:animEffect>
                                  </p:childTnLst>
                                </p:cTn>
                              </p:par>
                              <p:par>
                                <p:cTn id="25" presetID="10" presetClass="entr" presetSubtype="0"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childTnLst>
                                </p:cTn>
                              </p:par>
                              <p:par>
                                <p:cTn id="28" presetID="10" presetClass="entr" presetSubtype="0" fill="hold" nodeType="with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1000"/>
                                        <p:tgtEl>
                                          <p:spTgt spid="107"/>
                                        </p:tgtEl>
                                      </p:cBhvr>
                                    </p:animEffect>
                                  </p:childTnLst>
                                </p:cTn>
                              </p:par>
                              <p:par>
                                <p:cTn id="31" presetID="10" presetClass="entr" presetSubtype="0" fill="hold"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1000"/>
                                        <p:tgtEl>
                                          <p:spTgt spid="111"/>
                                        </p:tgtEl>
                                      </p:cBhvr>
                                    </p:animEffect>
                                  </p:childTnLst>
                                </p:cTn>
                              </p:par>
                              <p:par>
                                <p:cTn id="34" presetID="10" presetClass="entr" presetSubtype="0" fill="hold" nodeType="with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1000"/>
                                        <p:tgtEl>
                                          <p:spTgt spid="113"/>
                                        </p:tgtEl>
                                      </p:cBhvr>
                                    </p:animEffect>
                                  </p:childTnLst>
                                </p:cTn>
                              </p:par>
                              <p:par>
                                <p:cTn id="37" presetID="10" presetClass="entr" presetSubtype="0" fill="hold" nodeType="with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fade">
                                      <p:cBhvr>
                                        <p:cTn id="39" dur="1000"/>
                                        <p:tgtEl>
                                          <p:spTgt spid="1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1000"/>
                                        <p:tgtEl>
                                          <p:spTgt spid="103"/>
                                        </p:tgtEl>
                                      </p:cBhvr>
                                    </p:animEffect>
                                  </p:childTnLst>
                                </p:cTn>
                              </p:par>
                              <p:par>
                                <p:cTn id="45" presetID="10" presetClass="entr" presetSubtype="0" fill="hold" nodeType="with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1000"/>
                                        <p:tgtEl>
                                          <p:spTgt spid="108"/>
                                        </p:tgtEl>
                                      </p:cBhvr>
                                    </p:animEffect>
                                  </p:childTnLst>
                                </p:cTn>
                              </p:par>
                              <p:par>
                                <p:cTn id="48" presetID="10" presetClass="entr" presetSubtype="0" fill="hold" nodeType="withEffect">
                                  <p:stCondLst>
                                    <p:cond delay="0"/>
                                  </p:stCondLst>
                                  <p:childTnLst>
                                    <p:set>
                                      <p:cBhvr>
                                        <p:cTn id="49" dur="1" fill="hold">
                                          <p:stCondLst>
                                            <p:cond delay="0"/>
                                          </p:stCondLst>
                                        </p:cTn>
                                        <p:tgtEl>
                                          <p:spTgt spid="114"/>
                                        </p:tgtEl>
                                        <p:attrNameLst>
                                          <p:attrName>style.visibility</p:attrName>
                                        </p:attrNameLst>
                                      </p:cBhvr>
                                      <p:to>
                                        <p:strVal val="visible"/>
                                      </p:to>
                                    </p:set>
                                    <p:animEffect transition="in" filter="fade">
                                      <p:cBhvr>
                                        <p:cTn id="50"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1" y="0"/>
            <a:ext cx="12496799" cy="6807200"/>
          </a:xfrm>
          <a:prstGeom prst="rect">
            <a:avLst/>
          </a:prstGeom>
          <a:noFill/>
          <a:ln>
            <a:noFill/>
          </a:ln>
        </p:spPr>
      </p:pic>
      <p:sp>
        <p:nvSpPr>
          <p:cNvPr id="120" name="Shape 120"/>
          <p:cNvSpPr txBox="1"/>
          <p:nvPr/>
        </p:nvSpPr>
        <p:spPr>
          <a:xfrm>
            <a:off x="5693667" y="686967"/>
            <a:ext cx="3376400" cy="2666400"/>
          </a:xfrm>
          <a:prstGeom prst="rect">
            <a:avLst/>
          </a:prstGeom>
          <a:noFill/>
          <a:ln>
            <a:noFill/>
          </a:ln>
        </p:spPr>
        <p:txBody>
          <a:bodyPr lIns="121900" tIns="121900" rIns="121900" bIns="121900" anchor="t" anchorCtr="0">
            <a:noAutofit/>
          </a:bodyPr>
          <a:lstStyle/>
          <a:p>
            <a:r>
              <a:rPr lang="en" sz="2400" b="1">
                <a:solidFill>
                  <a:srgbClr val="0000FF"/>
                </a:solidFill>
              </a:rPr>
              <a:t>Statistics and percentages...but…</a:t>
            </a:r>
          </a:p>
          <a:p>
            <a:r>
              <a:rPr lang="en" sz="2400" b="1">
                <a:solidFill>
                  <a:srgbClr val="0000FF"/>
                </a:solidFill>
              </a:rPr>
              <a:t>numbers can be misleading!!</a:t>
            </a:r>
          </a:p>
          <a:p>
            <a:r>
              <a:rPr lang="en" sz="2400" b="1">
                <a:solidFill>
                  <a:srgbClr val="0000FF"/>
                </a:solidFill>
              </a:rPr>
              <a:t>(25% of </a:t>
            </a:r>
            <a:r>
              <a:rPr lang="en" sz="2400" b="1">
                <a:solidFill>
                  <a:srgbClr val="FF0000"/>
                </a:solidFill>
              </a:rPr>
              <a:t>what</a:t>
            </a:r>
            <a:r>
              <a:rPr lang="en" sz="2400" b="1">
                <a:solidFill>
                  <a:srgbClr val="0000FF"/>
                </a:solidFill>
              </a:rPr>
              <a:t>???)</a:t>
            </a:r>
          </a:p>
        </p:txBody>
      </p:sp>
      <p:sp>
        <p:nvSpPr>
          <p:cNvPr id="121" name="Shape 121"/>
          <p:cNvSpPr txBox="1"/>
          <p:nvPr/>
        </p:nvSpPr>
        <p:spPr>
          <a:xfrm>
            <a:off x="5705300" y="3423167"/>
            <a:ext cx="3364800" cy="3295200"/>
          </a:xfrm>
          <a:prstGeom prst="rect">
            <a:avLst/>
          </a:prstGeom>
          <a:noFill/>
          <a:ln>
            <a:noFill/>
          </a:ln>
        </p:spPr>
        <p:txBody>
          <a:bodyPr lIns="121900" tIns="121900" rIns="121900" bIns="121900" anchor="t" anchorCtr="0">
            <a:noAutofit/>
          </a:bodyPr>
          <a:lstStyle/>
          <a:p>
            <a:r>
              <a:rPr lang="en" sz="3200" b="1">
                <a:solidFill>
                  <a:srgbClr val="0000FF"/>
                </a:solidFill>
              </a:rPr>
              <a:t>Connect good  feelings with a product - feel emotions about a product</a:t>
            </a:r>
          </a:p>
        </p:txBody>
      </p:sp>
      <p:pic>
        <p:nvPicPr>
          <p:cNvPr id="122" name="Shape 122"/>
          <p:cNvPicPr preferRelativeResize="0"/>
          <p:nvPr/>
        </p:nvPicPr>
        <p:blipFill>
          <a:blip r:embed="rId4">
            <a:alphaModFix/>
          </a:blip>
          <a:stretch>
            <a:fillRect/>
          </a:stretch>
        </p:blipFill>
        <p:spPr>
          <a:xfrm>
            <a:off x="9070067" y="686967"/>
            <a:ext cx="3426733" cy="2666400"/>
          </a:xfrm>
          <a:prstGeom prst="rect">
            <a:avLst/>
          </a:prstGeom>
          <a:noFill/>
          <a:ln>
            <a:noFill/>
          </a:ln>
        </p:spPr>
      </p:pic>
      <p:pic>
        <p:nvPicPr>
          <p:cNvPr id="123" name="Shape 123"/>
          <p:cNvPicPr preferRelativeResize="0"/>
          <p:nvPr/>
        </p:nvPicPr>
        <p:blipFill>
          <a:blip r:embed="rId5">
            <a:alphaModFix/>
          </a:blip>
          <a:stretch>
            <a:fillRect/>
          </a:stretch>
        </p:blipFill>
        <p:spPr>
          <a:xfrm>
            <a:off x="9070067" y="3423165"/>
            <a:ext cx="3364799" cy="3295200"/>
          </a:xfrm>
          <a:prstGeom prst="rect">
            <a:avLst/>
          </a:prstGeom>
          <a:noFill/>
          <a:ln>
            <a:noFill/>
          </a:ln>
        </p:spPr>
      </p:pic>
      <p:cxnSp>
        <p:nvCxnSpPr>
          <p:cNvPr id="124" name="Shape 124"/>
          <p:cNvCxnSpPr/>
          <p:nvPr/>
        </p:nvCxnSpPr>
        <p:spPr>
          <a:xfrm>
            <a:off x="2270467" y="1047900"/>
            <a:ext cx="2410400" cy="34800"/>
          </a:xfrm>
          <a:prstGeom prst="straightConnector1">
            <a:avLst/>
          </a:prstGeom>
          <a:noFill/>
          <a:ln w="19050" cap="flat" cmpd="sng">
            <a:solidFill>
              <a:srgbClr val="0000FF"/>
            </a:solidFill>
            <a:prstDash val="solid"/>
            <a:round/>
            <a:headEnd type="none" w="lg" len="lg"/>
            <a:tailEnd type="none" w="lg" len="lg"/>
          </a:ln>
        </p:spPr>
      </p:cxnSp>
      <p:cxnSp>
        <p:nvCxnSpPr>
          <p:cNvPr id="125" name="Shape 125"/>
          <p:cNvCxnSpPr/>
          <p:nvPr/>
        </p:nvCxnSpPr>
        <p:spPr>
          <a:xfrm>
            <a:off x="244500" y="1373933"/>
            <a:ext cx="884800" cy="11600"/>
          </a:xfrm>
          <a:prstGeom prst="straightConnector1">
            <a:avLst/>
          </a:prstGeom>
          <a:noFill/>
          <a:ln w="19050" cap="flat" cmpd="sng">
            <a:solidFill>
              <a:srgbClr val="0000FF"/>
            </a:solidFill>
            <a:prstDash val="solid"/>
            <a:round/>
            <a:headEnd type="none" w="lg" len="lg"/>
            <a:tailEnd type="none" w="lg" len="lg"/>
          </a:ln>
        </p:spPr>
      </p:cxnSp>
      <p:cxnSp>
        <p:nvCxnSpPr>
          <p:cNvPr id="126" name="Shape 126"/>
          <p:cNvCxnSpPr/>
          <p:nvPr/>
        </p:nvCxnSpPr>
        <p:spPr>
          <a:xfrm>
            <a:off x="2456767" y="1397200"/>
            <a:ext cx="1199200" cy="0"/>
          </a:xfrm>
          <a:prstGeom prst="straightConnector1">
            <a:avLst/>
          </a:prstGeom>
          <a:noFill/>
          <a:ln w="19050" cap="flat" cmpd="sng">
            <a:solidFill>
              <a:srgbClr val="0000FF"/>
            </a:solidFill>
            <a:prstDash val="solid"/>
            <a:round/>
            <a:headEnd type="none" w="lg" len="lg"/>
            <a:tailEnd type="none" w="lg" len="lg"/>
          </a:ln>
        </p:spPr>
      </p:cxnSp>
      <p:cxnSp>
        <p:nvCxnSpPr>
          <p:cNvPr id="127" name="Shape 127"/>
          <p:cNvCxnSpPr/>
          <p:nvPr/>
        </p:nvCxnSpPr>
        <p:spPr>
          <a:xfrm>
            <a:off x="232867" y="1699933"/>
            <a:ext cx="3481600" cy="0"/>
          </a:xfrm>
          <a:prstGeom prst="straightConnector1">
            <a:avLst/>
          </a:prstGeom>
          <a:noFill/>
          <a:ln w="19050" cap="flat" cmpd="sng">
            <a:solidFill>
              <a:srgbClr val="0000FF"/>
            </a:solidFill>
            <a:prstDash val="solid"/>
            <a:round/>
            <a:headEnd type="none" w="lg" len="lg"/>
            <a:tailEnd type="none" w="lg" len="lg"/>
          </a:ln>
        </p:spPr>
      </p:cxnSp>
      <p:cxnSp>
        <p:nvCxnSpPr>
          <p:cNvPr id="128" name="Shape 128"/>
          <p:cNvCxnSpPr/>
          <p:nvPr/>
        </p:nvCxnSpPr>
        <p:spPr>
          <a:xfrm>
            <a:off x="1618433" y="4785467"/>
            <a:ext cx="3854000" cy="11600"/>
          </a:xfrm>
          <a:prstGeom prst="straightConnector1">
            <a:avLst/>
          </a:prstGeom>
          <a:noFill/>
          <a:ln w="19050" cap="flat" cmpd="sng">
            <a:solidFill>
              <a:srgbClr val="0000FF"/>
            </a:solidFill>
            <a:prstDash val="solid"/>
            <a:round/>
            <a:headEnd type="none" w="lg" len="lg"/>
            <a:tailEnd type="none" w="lg" len="lg"/>
          </a:ln>
        </p:spPr>
      </p:cxnSp>
    </p:spTree>
    <p:extLst>
      <p:ext uri="{BB962C8B-B14F-4D97-AF65-F5344CB8AC3E}">
        <p14:creationId xmlns:p14="http://schemas.microsoft.com/office/powerpoint/2010/main" val="158716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1000"/>
                                        <p:tgtEl>
                                          <p:spTgt spid="122"/>
                                        </p:tgtEl>
                                      </p:cBhvr>
                                    </p:animEffect>
                                  </p:childTnLst>
                                </p:cTn>
                              </p:par>
                              <p:par>
                                <p:cTn id="11" presetID="10"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1000"/>
                                        <p:tgtEl>
                                          <p:spTgt spid="124"/>
                                        </p:tgtEl>
                                      </p:cBhvr>
                                    </p:animEffect>
                                  </p:childTnLst>
                                </p:cTn>
                              </p:par>
                              <p:par>
                                <p:cTn id="14" presetID="10" presetClass="entr" presetSubtype="0" fill="hold" nodeType="with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fade">
                                      <p:cBhvr>
                                        <p:cTn id="16" dur="1000"/>
                                        <p:tgtEl>
                                          <p:spTgt spid="125"/>
                                        </p:tgtEl>
                                      </p:cBhvr>
                                    </p:animEffect>
                                  </p:childTnLst>
                                </p:cTn>
                              </p:par>
                              <p:par>
                                <p:cTn id="17" presetID="10" presetClass="entr" presetSubtype="0" fill="hold" nodeType="with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1000"/>
                                        <p:tgtEl>
                                          <p:spTgt spid="126"/>
                                        </p:tgtEl>
                                      </p:cBhvr>
                                    </p:animEffect>
                                  </p:childTnLst>
                                </p:cTn>
                              </p:par>
                              <p:par>
                                <p:cTn id="20" presetID="10" presetClass="entr" presetSubtype="0" fill="hold" nodeType="with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1000"/>
                                        <p:tgtEl>
                                          <p:spTgt spid="121"/>
                                        </p:tgtEl>
                                      </p:cBhvr>
                                    </p:animEffect>
                                  </p:childTnLst>
                                </p:cTn>
                              </p:par>
                              <p:par>
                                <p:cTn id="28" presetID="10" presetClass="entr" presetSubtype="0" fill="hold" nodeType="with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1000"/>
                                        <p:tgtEl>
                                          <p:spTgt spid="123"/>
                                        </p:tgtEl>
                                      </p:cBhvr>
                                    </p:animEffect>
                                  </p:childTnLst>
                                </p:cTn>
                              </p:par>
                              <p:par>
                                <p:cTn id="31" presetID="10" presetClass="entr" presetSubtype="0" fill="hold" nodeType="withEffect">
                                  <p:stCondLst>
                                    <p:cond delay="0"/>
                                  </p:stCondLst>
                                  <p:childTnLst>
                                    <p:set>
                                      <p:cBhvr>
                                        <p:cTn id="32" dur="1" fill="hold">
                                          <p:stCondLst>
                                            <p:cond delay="0"/>
                                          </p:stCondLst>
                                        </p:cTn>
                                        <p:tgtEl>
                                          <p:spTgt spid="128"/>
                                        </p:tgtEl>
                                        <p:attrNameLst>
                                          <p:attrName>style.visibility</p:attrName>
                                        </p:attrNameLst>
                                      </p:cBhvr>
                                      <p:to>
                                        <p:strVal val="visible"/>
                                      </p:to>
                                    </p:set>
                                    <p:animEffect transition="in" filter="fade">
                                      <p:cBhvr>
                                        <p:cTn id="33"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techniques</a:t>
            </a:r>
          </a:p>
        </p:txBody>
      </p:sp>
      <p:sp>
        <p:nvSpPr>
          <p:cNvPr id="3" name="Content Placeholder 2"/>
          <p:cNvSpPr>
            <a:spLocks noGrp="1"/>
          </p:cNvSpPr>
          <p:nvPr>
            <p:ph idx="1"/>
          </p:nvPr>
        </p:nvSpPr>
        <p:spPr>
          <a:xfrm>
            <a:off x="259644" y="2638044"/>
            <a:ext cx="11548534" cy="3101983"/>
          </a:xfrm>
        </p:spPr>
        <p:txBody>
          <a:bodyPr>
            <a:normAutofit/>
          </a:bodyPr>
          <a:lstStyle/>
          <a:p>
            <a:pPr marL="0" indent="0">
              <a:buNone/>
            </a:pPr>
            <a:r>
              <a:rPr lang="en-US" sz="2800" dirty="0"/>
              <a:t>3. What advertising techniques might you see together in one ad? Why would they work well together to influence an audience?</a:t>
            </a:r>
          </a:p>
          <a:p>
            <a:pPr lvl="1"/>
            <a:endParaRPr lang="en-US" sz="2600" dirty="0"/>
          </a:p>
        </p:txBody>
      </p:sp>
    </p:spTree>
    <p:extLst>
      <p:ext uri="{BB962C8B-B14F-4D97-AF65-F5344CB8AC3E}">
        <p14:creationId xmlns:p14="http://schemas.microsoft.com/office/powerpoint/2010/main" val="221596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1061001" y="184434"/>
            <a:ext cx="10069999" cy="2171999"/>
          </a:xfrm>
          <a:prstGeom prst="rect">
            <a:avLst/>
          </a:prstGeom>
          <a:noFill/>
          <a:ln>
            <a:noFill/>
          </a:ln>
        </p:spPr>
        <p:txBody>
          <a:bodyPr lIns="121900" tIns="121900" rIns="121900" bIns="121900" anchor="t" anchorCtr="0">
            <a:noAutofit/>
          </a:bodyPr>
          <a:lstStyle/>
          <a:p>
            <a:r>
              <a:rPr lang="en" sz="2400" b="1" dirty="0">
                <a:latin typeface="Comic Sans MS"/>
                <a:ea typeface="Comic Sans MS"/>
                <a:cs typeface="Comic Sans MS"/>
                <a:sym typeface="Comic Sans MS"/>
              </a:rPr>
              <a:t>Practice Your Vocabulary Words by Analyzing Ads for each of the following words:</a:t>
            </a:r>
          </a:p>
          <a:p>
            <a:endParaRPr sz="2400" b="1" dirty="0">
              <a:latin typeface="Comic Sans MS"/>
              <a:ea typeface="Comic Sans MS"/>
              <a:cs typeface="Comic Sans MS"/>
              <a:sym typeface="Comic Sans MS"/>
            </a:endParaRPr>
          </a:p>
          <a:p>
            <a:pPr algn="ctr"/>
            <a:r>
              <a:rPr lang="en" sz="2400" b="1" dirty="0">
                <a:latin typeface="Comic Sans MS"/>
                <a:ea typeface="Comic Sans MS"/>
                <a:cs typeface="Comic Sans MS"/>
                <a:sym typeface="Comic Sans MS"/>
              </a:rPr>
              <a:t>Testimonial</a:t>
            </a:r>
          </a:p>
          <a:p>
            <a:pPr algn="ctr"/>
            <a:r>
              <a:rPr lang="en" sz="2400" b="1" dirty="0">
                <a:latin typeface="Comic Sans MS"/>
                <a:ea typeface="Comic Sans MS"/>
                <a:cs typeface="Comic Sans MS"/>
                <a:sym typeface="Comic Sans MS"/>
              </a:rPr>
              <a:t>Transfer</a:t>
            </a:r>
          </a:p>
          <a:p>
            <a:pPr algn="ctr"/>
            <a:r>
              <a:rPr lang="en" sz="2400" b="1" dirty="0">
                <a:latin typeface="Comic Sans MS"/>
                <a:ea typeface="Comic Sans MS"/>
                <a:cs typeface="Comic Sans MS"/>
                <a:sym typeface="Comic Sans MS"/>
              </a:rPr>
              <a:t>Avante-garde</a:t>
            </a:r>
          </a:p>
          <a:p>
            <a:pPr algn="ctr"/>
            <a:r>
              <a:rPr lang="en" sz="2400" b="1" dirty="0">
                <a:latin typeface="Comic Sans MS"/>
                <a:ea typeface="Comic Sans MS"/>
                <a:cs typeface="Comic Sans MS"/>
                <a:sym typeface="Comic Sans MS"/>
              </a:rPr>
              <a:t>Bandwagon</a:t>
            </a:r>
          </a:p>
          <a:p>
            <a:pPr algn="ctr"/>
            <a:r>
              <a:rPr lang="en" sz="2400" b="1" dirty="0">
                <a:latin typeface="Comic Sans MS"/>
                <a:ea typeface="Comic Sans MS"/>
                <a:cs typeface="Comic Sans MS"/>
                <a:sym typeface="Comic Sans MS"/>
              </a:rPr>
              <a:t>Facts &amp; Figures</a:t>
            </a:r>
          </a:p>
        </p:txBody>
      </p:sp>
      <p:sp>
        <p:nvSpPr>
          <p:cNvPr id="179" name="Shape 179"/>
          <p:cNvSpPr txBox="1"/>
          <p:nvPr/>
        </p:nvSpPr>
        <p:spPr>
          <a:xfrm>
            <a:off x="4477001" y="3290933"/>
            <a:ext cx="3237999" cy="789600"/>
          </a:xfrm>
          <a:prstGeom prst="rect">
            <a:avLst/>
          </a:prstGeom>
          <a:solidFill>
            <a:srgbClr val="FF00FF"/>
          </a:solidFill>
          <a:ln>
            <a:noFill/>
          </a:ln>
        </p:spPr>
        <p:txBody>
          <a:bodyPr lIns="121900" tIns="121900" rIns="121900" bIns="121900" anchor="t" anchorCtr="0">
            <a:noAutofit/>
          </a:bodyPr>
          <a:lstStyle/>
          <a:p>
            <a:r>
              <a:rPr lang="en" sz="3200" b="1">
                <a:latin typeface="Comic Sans MS"/>
                <a:ea typeface="Comic Sans MS"/>
                <a:cs typeface="Comic Sans MS"/>
                <a:sym typeface="Comic Sans MS"/>
              </a:rPr>
              <a:t>Here we go...</a:t>
            </a:r>
          </a:p>
        </p:txBody>
      </p:sp>
    </p:spTree>
    <p:extLst>
      <p:ext uri="{BB962C8B-B14F-4D97-AF65-F5344CB8AC3E}">
        <p14:creationId xmlns:p14="http://schemas.microsoft.com/office/powerpoint/2010/main" val="1444563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p:cNvPicPr preferRelativeResize="0"/>
          <p:nvPr/>
        </p:nvPicPr>
        <p:blipFill>
          <a:blip r:embed="rId3">
            <a:alphaModFix/>
          </a:blip>
          <a:stretch>
            <a:fillRect/>
          </a:stretch>
        </p:blipFill>
        <p:spPr>
          <a:xfrm>
            <a:off x="1" y="0"/>
            <a:ext cx="7023100" cy="6908800"/>
          </a:xfrm>
          <a:prstGeom prst="rect">
            <a:avLst/>
          </a:prstGeom>
          <a:noFill/>
          <a:ln>
            <a:noFill/>
          </a:ln>
        </p:spPr>
      </p:pic>
      <p:pic>
        <p:nvPicPr>
          <p:cNvPr id="134" name="Shape 134"/>
          <p:cNvPicPr preferRelativeResize="0"/>
          <p:nvPr/>
        </p:nvPicPr>
        <p:blipFill>
          <a:blip r:embed="rId4">
            <a:alphaModFix/>
          </a:blip>
          <a:stretch>
            <a:fillRect/>
          </a:stretch>
        </p:blipFill>
        <p:spPr>
          <a:xfrm>
            <a:off x="6357600" y="92234"/>
            <a:ext cx="5834400" cy="4278565"/>
          </a:xfrm>
          <a:prstGeom prst="rect">
            <a:avLst/>
          </a:prstGeom>
          <a:noFill/>
          <a:ln>
            <a:noFill/>
          </a:ln>
        </p:spPr>
      </p:pic>
      <p:pic>
        <p:nvPicPr>
          <p:cNvPr id="135" name="Shape 135"/>
          <p:cNvPicPr preferRelativeResize="0"/>
          <p:nvPr/>
        </p:nvPicPr>
        <p:blipFill>
          <a:blip r:embed="rId5">
            <a:alphaModFix/>
          </a:blip>
          <a:stretch>
            <a:fillRect/>
          </a:stretch>
        </p:blipFill>
        <p:spPr>
          <a:xfrm>
            <a:off x="6490667" y="3458100"/>
            <a:ext cx="5701332" cy="3399899"/>
          </a:xfrm>
          <a:prstGeom prst="rect">
            <a:avLst/>
          </a:prstGeom>
          <a:noFill/>
          <a:ln>
            <a:noFill/>
          </a:ln>
        </p:spPr>
      </p:pic>
      <p:sp>
        <p:nvSpPr>
          <p:cNvPr id="136" name="Shape 136"/>
          <p:cNvSpPr txBox="1"/>
          <p:nvPr/>
        </p:nvSpPr>
        <p:spPr>
          <a:xfrm>
            <a:off x="302733" y="291100"/>
            <a:ext cx="2119200" cy="558800"/>
          </a:xfrm>
          <a:prstGeom prst="rect">
            <a:avLst/>
          </a:prstGeom>
          <a:noFill/>
          <a:ln>
            <a:noFill/>
          </a:ln>
        </p:spPr>
        <p:txBody>
          <a:bodyPr lIns="121900" tIns="121900" rIns="121900" bIns="121900" anchor="t" anchorCtr="0">
            <a:noAutofit/>
          </a:bodyPr>
          <a:lstStyle/>
          <a:p>
            <a:r>
              <a:rPr lang="en" sz="2400" b="1" dirty="0">
                <a:solidFill>
                  <a:srgbClr val="FFFFFF"/>
                </a:solidFill>
              </a:rPr>
              <a:t>avant-garde</a:t>
            </a:r>
          </a:p>
        </p:txBody>
      </p:sp>
      <p:sp>
        <p:nvSpPr>
          <p:cNvPr id="137" name="Shape 137"/>
          <p:cNvSpPr txBox="1"/>
          <p:nvPr/>
        </p:nvSpPr>
        <p:spPr>
          <a:xfrm rot="-1505856">
            <a:off x="6625235" y="2421866"/>
            <a:ext cx="1955859" cy="558837"/>
          </a:xfrm>
          <a:prstGeom prst="rect">
            <a:avLst/>
          </a:prstGeom>
          <a:noFill/>
          <a:ln>
            <a:noFill/>
          </a:ln>
        </p:spPr>
        <p:txBody>
          <a:bodyPr lIns="121900" tIns="121900" rIns="121900" bIns="121900" anchor="t" anchorCtr="0">
            <a:noAutofit/>
          </a:bodyPr>
          <a:lstStyle/>
          <a:p>
            <a:r>
              <a:rPr lang="en" sz="2400" b="1">
                <a:solidFill>
                  <a:srgbClr val="FF0000"/>
                </a:solidFill>
              </a:rPr>
              <a:t>facts &amp; figures</a:t>
            </a:r>
          </a:p>
        </p:txBody>
      </p:sp>
      <p:sp>
        <p:nvSpPr>
          <p:cNvPr id="138" name="Shape 138"/>
          <p:cNvSpPr txBox="1"/>
          <p:nvPr/>
        </p:nvSpPr>
        <p:spPr>
          <a:xfrm>
            <a:off x="7023101" y="5158049"/>
            <a:ext cx="1931600" cy="882000"/>
          </a:xfrm>
          <a:prstGeom prst="rect">
            <a:avLst/>
          </a:prstGeom>
          <a:solidFill>
            <a:srgbClr val="FFFFFF"/>
          </a:solidFill>
          <a:ln>
            <a:noFill/>
          </a:ln>
        </p:spPr>
        <p:txBody>
          <a:bodyPr lIns="121900" tIns="121900" rIns="121900" bIns="121900" anchor="t" anchorCtr="0">
            <a:noAutofit/>
          </a:bodyPr>
          <a:lstStyle/>
          <a:p>
            <a:r>
              <a:rPr lang="en" sz="2400" b="1" dirty="0">
                <a:solidFill>
                  <a:srgbClr val="FF0000"/>
                </a:solidFill>
              </a:rPr>
              <a:t>transfer &amp; testimonial</a:t>
            </a:r>
          </a:p>
        </p:txBody>
      </p:sp>
    </p:spTree>
    <p:extLst>
      <p:ext uri="{BB962C8B-B14F-4D97-AF65-F5344CB8AC3E}">
        <p14:creationId xmlns:p14="http://schemas.microsoft.com/office/powerpoint/2010/main" val="175802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1000"/>
                                        <p:tgtEl>
                                          <p:spTgt spid="136"/>
                                        </p:tgtEl>
                                        <p:attrNameLst>
                                          <p:attrName>ppt_w</p:attrName>
                                        </p:attrNameLst>
                                      </p:cBhvr>
                                      <p:tavLst>
                                        <p:tav tm="0">
                                          <p:val>
                                            <p:strVal val="0"/>
                                          </p:val>
                                        </p:tav>
                                        <p:tav tm="100000">
                                          <p:val>
                                            <p:strVal val="#ppt_w"/>
                                          </p:val>
                                        </p:tav>
                                      </p:tavLst>
                                    </p:anim>
                                    <p:anim calcmode="lin" valueType="num">
                                      <p:cBhvr additive="base">
                                        <p:cTn id="8" dur="1000"/>
                                        <p:tgtEl>
                                          <p:spTgt spid="13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000"/>
                                        <p:tgtEl>
                                          <p:spTgt spid="13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additive="base">
                                        <p:cTn id="18" dur="1000"/>
                                        <p:tgtEl>
                                          <p:spTgt spid="137"/>
                                        </p:tgtEl>
                                        <p:attrNameLst>
                                          <p:attrName>ppt_w</p:attrName>
                                        </p:attrNameLst>
                                      </p:cBhvr>
                                      <p:tavLst>
                                        <p:tav tm="0">
                                          <p:val>
                                            <p:strVal val="0"/>
                                          </p:val>
                                        </p:tav>
                                        <p:tav tm="100000">
                                          <p:val>
                                            <p:strVal val="#ppt_w"/>
                                          </p:val>
                                        </p:tav>
                                      </p:tavLst>
                                    </p:anim>
                                    <p:anim calcmode="lin" valueType="num">
                                      <p:cBhvr additive="base">
                                        <p:cTn id="19" dur="1000"/>
                                        <p:tgtEl>
                                          <p:spTgt spid="137"/>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5"/>
                                        </p:tgtEl>
                                        <p:attrNameLst>
                                          <p:attrName>style.visibility</p:attrName>
                                        </p:attrNameLst>
                                      </p:cBhvr>
                                      <p:to>
                                        <p:strVal val="visible"/>
                                      </p:to>
                                    </p:set>
                                    <p:animEffect transition="in" filter="fade">
                                      <p:cBhvr>
                                        <p:cTn id="24" dur="1000"/>
                                        <p:tgtEl>
                                          <p:spTgt spid="135"/>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38"/>
                                        </p:tgtEl>
                                        <p:attrNameLst>
                                          <p:attrName>style.visibility</p:attrName>
                                        </p:attrNameLst>
                                      </p:cBhvr>
                                      <p:to>
                                        <p:strVal val="visible"/>
                                      </p:to>
                                    </p:set>
                                    <p:anim calcmode="lin" valueType="num">
                                      <p:cBhvr additive="base">
                                        <p:cTn id="29" dur="1000"/>
                                        <p:tgtEl>
                                          <p:spTgt spid="138"/>
                                        </p:tgtEl>
                                        <p:attrNameLst>
                                          <p:attrName>ppt_w</p:attrName>
                                        </p:attrNameLst>
                                      </p:cBhvr>
                                      <p:tavLst>
                                        <p:tav tm="0">
                                          <p:val>
                                            <p:strVal val="0"/>
                                          </p:val>
                                        </p:tav>
                                        <p:tav tm="100000">
                                          <p:val>
                                            <p:strVal val="#ppt_w"/>
                                          </p:val>
                                        </p:tav>
                                      </p:tavLst>
                                    </p:anim>
                                    <p:anim calcmode="lin" valueType="num">
                                      <p:cBhvr additive="base">
                                        <p:cTn id="30" dur="1000"/>
                                        <p:tgtEl>
                                          <p:spTgt spid="13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a:blip r:embed="rId3">
            <a:alphaModFix/>
          </a:blip>
          <a:stretch>
            <a:fillRect/>
          </a:stretch>
        </p:blipFill>
        <p:spPr>
          <a:xfrm>
            <a:off x="0" y="1"/>
            <a:ext cx="5239565" cy="6857999"/>
          </a:xfrm>
          <a:prstGeom prst="rect">
            <a:avLst/>
          </a:prstGeom>
          <a:noFill/>
          <a:ln>
            <a:noFill/>
          </a:ln>
        </p:spPr>
      </p:pic>
      <p:pic>
        <p:nvPicPr>
          <p:cNvPr id="144" name="Shape 144"/>
          <p:cNvPicPr preferRelativeResize="0"/>
          <p:nvPr/>
        </p:nvPicPr>
        <p:blipFill>
          <a:blip r:embed="rId4">
            <a:alphaModFix/>
          </a:blip>
          <a:stretch>
            <a:fillRect/>
          </a:stretch>
        </p:blipFill>
        <p:spPr>
          <a:xfrm>
            <a:off x="4520700" y="121700"/>
            <a:ext cx="6111067" cy="3848733"/>
          </a:xfrm>
          <a:prstGeom prst="rect">
            <a:avLst/>
          </a:prstGeom>
          <a:noFill/>
          <a:ln>
            <a:noFill/>
          </a:ln>
        </p:spPr>
      </p:pic>
      <p:pic>
        <p:nvPicPr>
          <p:cNvPr id="145" name="Shape 145"/>
          <p:cNvPicPr preferRelativeResize="0"/>
          <p:nvPr/>
        </p:nvPicPr>
        <p:blipFill>
          <a:blip r:embed="rId5">
            <a:alphaModFix/>
          </a:blip>
          <a:stretch>
            <a:fillRect/>
          </a:stretch>
        </p:blipFill>
        <p:spPr>
          <a:xfrm>
            <a:off x="8441966" y="3178668"/>
            <a:ext cx="3750033" cy="3615065"/>
          </a:xfrm>
          <a:prstGeom prst="rect">
            <a:avLst/>
          </a:prstGeom>
          <a:noFill/>
          <a:ln>
            <a:noFill/>
          </a:ln>
        </p:spPr>
      </p:pic>
      <p:sp>
        <p:nvSpPr>
          <p:cNvPr id="146" name="Shape 146"/>
          <p:cNvSpPr txBox="1"/>
          <p:nvPr/>
        </p:nvSpPr>
        <p:spPr>
          <a:xfrm>
            <a:off x="5565600" y="5728600"/>
            <a:ext cx="1932800" cy="663600"/>
          </a:xfrm>
          <a:prstGeom prst="rect">
            <a:avLst/>
          </a:prstGeom>
          <a:noFill/>
          <a:ln>
            <a:noFill/>
          </a:ln>
        </p:spPr>
        <p:txBody>
          <a:bodyPr lIns="121900" tIns="121900" rIns="121900" bIns="121900" anchor="t" anchorCtr="0">
            <a:noAutofit/>
          </a:bodyPr>
          <a:lstStyle/>
          <a:p>
            <a:r>
              <a:rPr lang="en" sz="2400" b="1">
                <a:solidFill>
                  <a:srgbClr val="FF0000"/>
                </a:solidFill>
              </a:rPr>
              <a:t>testimonial</a:t>
            </a:r>
          </a:p>
        </p:txBody>
      </p:sp>
      <p:sp>
        <p:nvSpPr>
          <p:cNvPr id="147" name="Shape 147"/>
          <p:cNvSpPr txBox="1"/>
          <p:nvPr/>
        </p:nvSpPr>
        <p:spPr>
          <a:xfrm>
            <a:off x="5751900" y="4820400"/>
            <a:ext cx="1502000" cy="558800"/>
          </a:xfrm>
          <a:prstGeom prst="rect">
            <a:avLst/>
          </a:prstGeom>
          <a:noFill/>
          <a:ln>
            <a:noFill/>
          </a:ln>
        </p:spPr>
        <p:txBody>
          <a:bodyPr lIns="121900" tIns="121900" rIns="121900" bIns="121900" anchor="t" anchorCtr="0">
            <a:noAutofit/>
          </a:bodyPr>
          <a:lstStyle/>
          <a:p>
            <a:r>
              <a:rPr lang="en" sz="2400" b="1">
                <a:solidFill>
                  <a:srgbClr val="FF0000"/>
                </a:solidFill>
              </a:rPr>
              <a:t>transfer</a:t>
            </a:r>
          </a:p>
        </p:txBody>
      </p:sp>
      <p:sp>
        <p:nvSpPr>
          <p:cNvPr id="148" name="Shape 148"/>
          <p:cNvSpPr txBox="1"/>
          <p:nvPr/>
        </p:nvSpPr>
        <p:spPr>
          <a:xfrm>
            <a:off x="5565600" y="3970433"/>
            <a:ext cx="2381600" cy="558800"/>
          </a:xfrm>
          <a:prstGeom prst="rect">
            <a:avLst/>
          </a:prstGeom>
          <a:noFill/>
          <a:ln>
            <a:noFill/>
          </a:ln>
        </p:spPr>
        <p:txBody>
          <a:bodyPr lIns="121900" tIns="121900" rIns="121900" bIns="121900" anchor="t" anchorCtr="0">
            <a:noAutofit/>
          </a:bodyPr>
          <a:lstStyle/>
          <a:p>
            <a:r>
              <a:rPr lang="en" sz="2400" b="1">
                <a:solidFill>
                  <a:srgbClr val="FF0000"/>
                </a:solidFill>
              </a:rPr>
              <a:t>facts &amp; figures</a:t>
            </a:r>
          </a:p>
        </p:txBody>
      </p:sp>
      <p:cxnSp>
        <p:nvCxnSpPr>
          <p:cNvPr id="149" name="Shape 149"/>
          <p:cNvCxnSpPr/>
          <p:nvPr/>
        </p:nvCxnSpPr>
        <p:spPr>
          <a:xfrm rot="10800000" flipH="1">
            <a:off x="5810100" y="850267"/>
            <a:ext cx="931600" cy="3294800"/>
          </a:xfrm>
          <a:prstGeom prst="straightConnector1">
            <a:avLst/>
          </a:prstGeom>
          <a:noFill/>
          <a:ln w="38100" cap="flat" cmpd="sng">
            <a:solidFill>
              <a:srgbClr val="FF0000"/>
            </a:solidFill>
            <a:prstDash val="solid"/>
            <a:round/>
            <a:headEnd type="none" w="lg" len="lg"/>
            <a:tailEnd type="triangle" w="lg" len="lg"/>
          </a:ln>
        </p:spPr>
      </p:cxnSp>
      <p:cxnSp>
        <p:nvCxnSpPr>
          <p:cNvPr id="150" name="Shape 150"/>
          <p:cNvCxnSpPr>
            <a:endCxn id="145" idx="1"/>
          </p:cNvCxnSpPr>
          <p:nvPr/>
        </p:nvCxnSpPr>
        <p:spPr>
          <a:xfrm rot="10800000" flipH="1">
            <a:off x="7021167" y="4986199"/>
            <a:ext cx="1420800" cy="148400"/>
          </a:xfrm>
          <a:prstGeom prst="straightConnector1">
            <a:avLst/>
          </a:prstGeom>
          <a:noFill/>
          <a:ln w="38100" cap="flat" cmpd="sng">
            <a:solidFill>
              <a:srgbClr val="FF0000"/>
            </a:solidFill>
            <a:prstDash val="solid"/>
            <a:round/>
            <a:headEnd type="none" w="lg" len="lg"/>
            <a:tailEnd type="triangle" w="lg" len="lg"/>
          </a:ln>
        </p:spPr>
      </p:cxnSp>
      <p:cxnSp>
        <p:nvCxnSpPr>
          <p:cNvPr id="151" name="Shape 151"/>
          <p:cNvCxnSpPr>
            <a:stCxn id="146" idx="1"/>
          </p:cNvCxnSpPr>
          <p:nvPr/>
        </p:nvCxnSpPr>
        <p:spPr>
          <a:xfrm rot="10800000">
            <a:off x="4599200" y="5588800"/>
            <a:ext cx="966400" cy="471600"/>
          </a:xfrm>
          <a:prstGeom prst="straightConnector1">
            <a:avLst/>
          </a:prstGeom>
          <a:noFill/>
          <a:ln w="38100" cap="flat" cmpd="sng">
            <a:solidFill>
              <a:srgbClr val="FF0000"/>
            </a:solidFill>
            <a:prstDash val="solid"/>
            <a:round/>
            <a:headEnd type="none" w="lg" len="lg"/>
            <a:tailEnd type="triangle" w="lg" len="lg"/>
          </a:ln>
        </p:spPr>
      </p:cxnSp>
    </p:spTree>
    <p:extLst>
      <p:ext uri="{BB962C8B-B14F-4D97-AF65-F5344CB8AC3E}">
        <p14:creationId xmlns:p14="http://schemas.microsoft.com/office/powerpoint/2010/main" val="208578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par>
                                <p:cTn id="8" presetID="10" presetClass="entr" presetSubtype="0"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1000"/>
                                        <p:tgtEl>
                                          <p:spTgt spid="1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fade">
                                      <p:cBhvr>
                                        <p:cTn id="15" dur="1000"/>
                                        <p:tgtEl>
                                          <p:spTgt spid="1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8"/>
                                        </p:tgtEl>
                                        <p:attrNameLst>
                                          <p:attrName>style.visibility</p:attrName>
                                        </p:attrNameLst>
                                      </p:cBhvr>
                                      <p:to>
                                        <p:strVal val="visible"/>
                                      </p:to>
                                    </p:set>
                                    <p:animEffect transition="in" filter="fade">
                                      <p:cBhvr>
                                        <p:cTn id="20" dur="1000"/>
                                        <p:tgtEl>
                                          <p:spTgt spid="148"/>
                                        </p:tgtEl>
                                      </p:cBhvr>
                                    </p:animEffect>
                                  </p:childTnLst>
                                </p:cTn>
                              </p:par>
                              <p:par>
                                <p:cTn id="21" presetID="10" presetClass="entr" presetSubtype="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fade">
                                      <p:cBhvr>
                                        <p:cTn id="23" dur="1000"/>
                                        <p:tgtEl>
                                          <p:spTgt spid="14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5"/>
                                        </p:tgtEl>
                                        <p:attrNameLst>
                                          <p:attrName>style.visibility</p:attrName>
                                        </p:attrNameLst>
                                      </p:cBhvr>
                                      <p:to>
                                        <p:strVal val="visible"/>
                                      </p:to>
                                    </p:set>
                                    <p:animEffect transition="in" filter="fade">
                                      <p:cBhvr>
                                        <p:cTn id="28" dur="1000"/>
                                        <p:tgtEl>
                                          <p:spTgt spid="14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0"/>
                                        </p:tgtEl>
                                        <p:attrNameLst>
                                          <p:attrName>style.visibility</p:attrName>
                                        </p:attrNameLst>
                                      </p:cBhvr>
                                      <p:to>
                                        <p:strVal val="visible"/>
                                      </p:to>
                                    </p:set>
                                    <p:animEffect transition="in" filter="fade">
                                      <p:cBhvr>
                                        <p:cTn id="33" dur="1000"/>
                                        <p:tgtEl>
                                          <p:spTgt spid="150"/>
                                        </p:tgtEl>
                                      </p:cBhvr>
                                    </p:animEffect>
                                  </p:childTnLst>
                                </p:cTn>
                              </p:par>
                              <p:par>
                                <p:cTn id="34" presetID="10"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a:blip r:embed="rId3">
            <a:alphaModFix/>
          </a:blip>
          <a:stretch>
            <a:fillRect/>
          </a:stretch>
        </p:blipFill>
        <p:spPr>
          <a:xfrm>
            <a:off x="0" y="0"/>
            <a:ext cx="4495800" cy="2641600"/>
          </a:xfrm>
          <a:prstGeom prst="rect">
            <a:avLst/>
          </a:prstGeom>
          <a:noFill/>
          <a:ln>
            <a:noFill/>
          </a:ln>
        </p:spPr>
      </p:pic>
      <p:pic>
        <p:nvPicPr>
          <p:cNvPr id="157" name="Shape 157"/>
          <p:cNvPicPr preferRelativeResize="0"/>
          <p:nvPr/>
        </p:nvPicPr>
        <p:blipFill>
          <a:blip r:embed="rId4">
            <a:alphaModFix/>
          </a:blip>
          <a:stretch>
            <a:fillRect/>
          </a:stretch>
        </p:blipFill>
        <p:spPr>
          <a:xfrm>
            <a:off x="4495801" y="1295514"/>
            <a:ext cx="7696199" cy="5562484"/>
          </a:xfrm>
          <a:prstGeom prst="rect">
            <a:avLst/>
          </a:prstGeom>
          <a:noFill/>
          <a:ln>
            <a:noFill/>
          </a:ln>
        </p:spPr>
      </p:pic>
      <p:pic>
        <p:nvPicPr>
          <p:cNvPr id="158" name="Shape 158"/>
          <p:cNvPicPr preferRelativeResize="0"/>
          <p:nvPr/>
        </p:nvPicPr>
        <p:blipFill>
          <a:blip r:embed="rId5">
            <a:alphaModFix/>
          </a:blip>
          <a:stretch>
            <a:fillRect/>
          </a:stretch>
        </p:blipFill>
        <p:spPr>
          <a:xfrm>
            <a:off x="1" y="2641601"/>
            <a:ext cx="4495799" cy="4216399"/>
          </a:xfrm>
          <a:prstGeom prst="rect">
            <a:avLst/>
          </a:prstGeom>
          <a:noFill/>
          <a:ln>
            <a:noFill/>
          </a:ln>
        </p:spPr>
      </p:pic>
      <p:sp>
        <p:nvSpPr>
          <p:cNvPr id="159" name="Shape 159"/>
          <p:cNvSpPr txBox="1"/>
          <p:nvPr/>
        </p:nvSpPr>
        <p:spPr>
          <a:xfrm rot="-1524079">
            <a:off x="2755441" y="1621829"/>
            <a:ext cx="2064084" cy="489349"/>
          </a:xfrm>
          <a:prstGeom prst="rect">
            <a:avLst/>
          </a:prstGeom>
          <a:noFill/>
          <a:ln>
            <a:noFill/>
          </a:ln>
        </p:spPr>
        <p:txBody>
          <a:bodyPr lIns="121900" tIns="121900" rIns="121900" bIns="121900" anchor="t" anchorCtr="0">
            <a:noAutofit/>
          </a:bodyPr>
          <a:lstStyle/>
          <a:p>
            <a:r>
              <a:rPr lang="en" sz="2400" b="1" dirty="0"/>
              <a:t>bandwagon</a:t>
            </a:r>
          </a:p>
        </p:txBody>
      </p:sp>
      <p:sp>
        <p:nvSpPr>
          <p:cNvPr id="160" name="Shape 160"/>
          <p:cNvSpPr txBox="1"/>
          <p:nvPr/>
        </p:nvSpPr>
        <p:spPr>
          <a:xfrm>
            <a:off x="7330900" y="713500"/>
            <a:ext cx="2026000" cy="582000"/>
          </a:xfrm>
          <a:prstGeom prst="rect">
            <a:avLst/>
          </a:prstGeom>
          <a:noFill/>
          <a:ln>
            <a:noFill/>
          </a:ln>
        </p:spPr>
        <p:txBody>
          <a:bodyPr lIns="121900" tIns="121900" rIns="121900" bIns="121900" anchor="t" anchorCtr="0">
            <a:noAutofit/>
          </a:bodyPr>
          <a:lstStyle/>
          <a:p>
            <a:r>
              <a:rPr lang="en" sz="2400" b="1"/>
              <a:t>avant-garde</a:t>
            </a:r>
          </a:p>
        </p:txBody>
      </p:sp>
      <p:sp>
        <p:nvSpPr>
          <p:cNvPr id="161" name="Shape 161"/>
          <p:cNvSpPr txBox="1"/>
          <p:nvPr/>
        </p:nvSpPr>
        <p:spPr>
          <a:xfrm rot="-1764233">
            <a:off x="8309" y="2747776"/>
            <a:ext cx="1867351" cy="523881"/>
          </a:xfrm>
          <a:prstGeom prst="rect">
            <a:avLst/>
          </a:prstGeom>
          <a:noFill/>
          <a:ln>
            <a:noFill/>
          </a:ln>
        </p:spPr>
        <p:txBody>
          <a:bodyPr lIns="121900" tIns="121900" rIns="121900" bIns="121900" anchor="t" anchorCtr="0">
            <a:noAutofit/>
          </a:bodyPr>
          <a:lstStyle/>
          <a:p>
            <a:r>
              <a:rPr lang="en" sz="2400" b="1">
                <a:solidFill>
                  <a:srgbClr val="0000FF"/>
                </a:solidFill>
              </a:rPr>
              <a:t>testimonial</a:t>
            </a:r>
          </a:p>
        </p:txBody>
      </p:sp>
    </p:spTree>
    <p:extLst>
      <p:ext uri="{BB962C8B-B14F-4D97-AF65-F5344CB8AC3E}">
        <p14:creationId xmlns:p14="http://schemas.microsoft.com/office/powerpoint/2010/main" val="351996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1000"/>
                                        <p:tgtEl>
                                          <p:spTgt spid="159"/>
                                        </p:tgtEl>
                                        <p:attrNameLst>
                                          <p:attrName>ppt_w</p:attrName>
                                        </p:attrNameLst>
                                      </p:cBhvr>
                                      <p:tavLst>
                                        <p:tav tm="0">
                                          <p:val>
                                            <p:strVal val="0"/>
                                          </p:val>
                                        </p:tav>
                                        <p:tav tm="100000">
                                          <p:val>
                                            <p:strVal val="#ppt_w"/>
                                          </p:val>
                                        </p:tav>
                                      </p:tavLst>
                                    </p:anim>
                                    <p:anim calcmode="lin" valueType="num">
                                      <p:cBhvr additive="base">
                                        <p:cTn id="8" dur="1000"/>
                                        <p:tgtEl>
                                          <p:spTgt spid="15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7"/>
                                        </p:tgtEl>
                                        <p:attrNameLst>
                                          <p:attrName>style.visibility</p:attrName>
                                        </p:attrNameLst>
                                      </p:cBhvr>
                                      <p:to>
                                        <p:strVal val="visible"/>
                                      </p:to>
                                    </p:set>
                                    <p:animEffect transition="in" filter="fade">
                                      <p:cBhvr>
                                        <p:cTn id="13" dur="1000"/>
                                        <p:tgtEl>
                                          <p:spTgt spid="157"/>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60"/>
                                        </p:tgtEl>
                                        <p:attrNameLst>
                                          <p:attrName>style.visibility</p:attrName>
                                        </p:attrNameLst>
                                      </p:cBhvr>
                                      <p:to>
                                        <p:strVal val="visible"/>
                                      </p:to>
                                    </p:set>
                                    <p:anim calcmode="lin" valueType="num">
                                      <p:cBhvr additive="base">
                                        <p:cTn id="18" dur="1000"/>
                                        <p:tgtEl>
                                          <p:spTgt spid="160"/>
                                        </p:tgtEl>
                                        <p:attrNameLst>
                                          <p:attrName>ppt_w</p:attrName>
                                        </p:attrNameLst>
                                      </p:cBhvr>
                                      <p:tavLst>
                                        <p:tav tm="0">
                                          <p:val>
                                            <p:strVal val="0"/>
                                          </p:val>
                                        </p:tav>
                                        <p:tav tm="100000">
                                          <p:val>
                                            <p:strVal val="#ppt_w"/>
                                          </p:val>
                                        </p:tav>
                                      </p:tavLst>
                                    </p:anim>
                                    <p:anim calcmode="lin" valueType="num">
                                      <p:cBhvr additive="base">
                                        <p:cTn id="19" dur="1000"/>
                                        <p:tgtEl>
                                          <p:spTgt spid="160"/>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1000"/>
                                        <p:tgtEl>
                                          <p:spTgt spid="158"/>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61"/>
                                        </p:tgtEl>
                                        <p:attrNameLst>
                                          <p:attrName>style.visibility</p:attrName>
                                        </p:attrNameLst>
                                      </p:cBhvr>
                                      <p:to>
                                        <p:strVal val="visible"/>
                                      </p:to>
                                    </p:set>
                                    <p:anim calcmode="lin" valueType="num">
                                      <p:cBhvr additive="base">
                                        <p:cTn id="29" dur="1000"/>
                                        <p:tgtEl>
                                          <p:spTgt spid="161"/>
                                        </p:tgtEl>
                                        <p:attrNameLst>
                                          <p:attrName>ppt_w</p:attrName>
                                        </p:attrNameLst>
                                      </p:cBhvr>
                                      <p:tavLst>
                                        <p:tav tm="0">
                                          <p:val>
                                            <p:strVal val="0"/>
                                          </p:val>
                                        </p:tav>
                                        <p:tav tm="100000">
                                          <p:val>
                                            <p:strVal val="#ppt_w"/>
                                          </p:val>
                                        </p:tav>
                                      </p:tavLst>
                                    </p:anim>
                                    <p:anim calcmode="lin" valueType="num">
                                      <p:cBhvr additive="base">
                                        <p:cTn id="30" dur="1000"/>
                                        <p:tgtEl>
                                          <p:spTgt spid="16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p:cNvPicPr preferRelativeResize="0"/>
          <p:nvPr/>
        </p:nvPicPr>
        <p:blipFill>
          <a:blip r:embed="rId3">
            <a:alphaModFix/>
          </a:blip>
          <a:stretch>
            <a:fillRect/>
          </a:stretch>
        </p:blipFill>
        <p:spPr>
          <a:xfrm>
            <a:off x="203200" y="203200"/>
            <a:ext cx="4495800" cy="3708400"/>
          </a:xfrm>
          <a:prstGeom prst="rect">
            <a:avLst/>
          </a:prstGeom>
          <a:noFill/>
          <a:ln>
            <a:noFill/>
          </a:ln>
        </p:spPr>
      </p:pic>
      <p:pic>
        <p:nvPicPr>
          <p:cNvPr id="167" name="Shape 167"/>
          <p:cNvPicPr preferRelativeResize="0"/>
          <p:nvPr/>
        </p:nvPicPr>
        <p:blipFill>
          <a:blip r:embed="rId4">
            <a:alphaModFix/>
          </a:blip>
          <a:stretch>
            <a:fillRect/>
          </a:stretch>
        </p:blipFill>
        <p:spPr>
          <a:xfrm>
            <a:off x="8128000" y="1"/>
            <a:ext cx="4064000" cy="2857500"/>
          </a:xfrm>
          <a:prstGeom prst="rect">
            <a:avLst/>
          </a:prstGeom>
          <a:noFill/>
          <a:ln>
            <a:noFill/>
          </a:ln>
        </p:spPr>
      </p:pic>
      <p:pic>
        <p:nvPicPr>
          <p:cNvPr id="168" name="Shape 168"/>
          <p:cNvPicPr preferRelativeResize="0"/>
          <p:nvPr/>
        </p:nvPicPr>
        <p:blipFill>
          <a:blip r:embed="rId5">
            <a:alphaModFix/>
          </a:blip>
          <a:stretch>
            <a:fillRect/>
          </a:stretch>
        </p:blipFill>
        <p:spPr>
          <a:xfrm>
            <a:off x="7899400" y="4051301"/>
            <a:ext cx="4292600" cy="2806700"/>
          </a:xfrm>
          <a:prstGeom prst="rect">
            <a:avLst/>
          </a:prstGeom>
          <a:noFill/>
          <a:ln>
            <a:noFill/>
          </a:ln>
        </p:spPr>
      </p:pic>
      <p:pic>
        <p:nvPicPr>
          <p:cNvPr id="169" name="Shape 169"/>
          <p:cNvPicPr preferRelativeResize="0"/>
          <p:nvPr/>
        </p:nvPicPr>
        <p:blipFill>
          <a:blip r:embed="rId6">
            <a:alphaModFix/>
          </a:blip>
          <a:stretch>
            <a:fillRect/>
          </a:stretch>
        </p:blipFill>
        <p:spPr>
          <a:xfrm>
            <a:off x="5967" y="4229101"/>
            <a:ext cx="4890267" cy="2628900"/>
          </a:xfrm>
          <a:prstGeom prst="rect">
            <a:avLst/>
          </a:prstGeom>
          <a:noFill/>
          <a:ln>
            <a:noFill/>
          </a:ln>
        </p:spPr>
      </p:pic>
      <p:sp>
        <p:nvSpPr>
          <p:cNvPr id="170" name="Shape 170"/>
          <p:cNvSpPr txBox="1"/>
          <p:nvPr/>
        </p:nvSpPr>
        <p:spPr>
          <a:xfrm rot="1595419">
            <a:off x="3772375" y="1478524"/>
            <a:ext cx="2433379" cy="558837"/>
          </a:xfrm>
          <a:prstGeom prst="rect">
            <a:avLst/>
          </a:prstGeom>
          <a:solidFill>
            <a:srgbClr val="FFFF00"/>
          </a:solidFill>
          <a:ln>
            <a:noFill/>
          </a:ln>
        </p:spPr>
        <p:txBody>
          <a:bodyPr lIns="121900" tIns="121900" rIns="121900" bIns="121900" anchor="t" anchorCtr="0">
            <a:noAutofit/>
          </a:bodyPr>
          <a:lstStyle/>
          <a:p>
            <a:r>
              <a:rPr lang="en" sz="2400" b="1">
                <a:solidFill>
                  <a:srgbClr val="0000FF"/>
                </a:solidFill>
              </a:rPr>
              <a:t>facts &amp; figures</a:t>
            </a:r>
          </a:p>
        </p:txBody>
      </p:sp>
      <p:sp>
        <p:nvSpPr>
          <p:cNvPr id="171" name="Shape 171"/>
          <p:cNvSpPr txBox="1"/>
          <p:nvPr/>
        </p:nvSpPr>
        <p:spPr>
          <a:xfrm rot="-1410250">
            <a:off x="7021083" y="472129"/>
            <a:ext cx="1467343" cy="570560"/>
          </a:xfrm>
          <a:prstGeom prst="rect">
            <a:avLst/>
          </a:prstGeom>
          <a:solidFill>
            <a:srgbClr val="FFFF00"/>
          </a:solidFill>
          <a:ln>
            <a:noFill/>
          </a:ln>
        </p:spPr>
        <p:txBody>
          <a:bodyPr lIns="121900" tIns="121900" rIns="121900" bIns="121900" anchor="t" anchorCtr="0">
            <a:noAutofit/>
          </a:bodyPr>
          <a:lstStyle/>
          <a:p>
            <a:r>
              <a:rPr lang="en" sz="2400" b="1">
                <a:solidFill>
                  <a:srgbClr val="0000FF"/>
                </a:solidFill>
              </a:rPr>
              <a:t>transfer</a:t>
            </a:r>
          </a:p>
        </p:txBody>
      </p:sp>
      <p:sp>
        <p:nvSpPr>
          <p:cNvPr id="172" name="Shape 172"/>
          <p:cNvSpPr txBox="1"/>
          <p:nvPr/>
        </p:nvSpPr>
        <p:spPr>
          <a:xfrm rot="2255299">
            <a:off x="4424466" y="4343043"/>
            <a:ext cx="2054481" cy="582127"/>
          </a:xfrm>
          <a:prstGeom prst="rect">
            <a:avLst/>
          </a:prstGeom>
          <a:solidFill>
            <a:srgbClr val="FFFF00"/>
          </a:solidFill>
          <a:ln>
            <a:noFill/>
          </a:ln>
        </p:spPr>
        <p:txBody>
          <a:bodyPr lIns="121900" tIns="121900" rIns="121900" bIns="121900" anchor="t" anchorCtr="0">
            <a:noAutofit/>
          </a:bodyPr>
          <a:lstStyle/>
          <a:p>
            <a:r>
              <a:rPr lang="en" sz="2400" b="1">
                <a:solidFill>
                  <a:srgbClr val="0000FF"/>
                </a:solidFill>
              </a:rPr>
              <a:t>bandwagon</a:t>
            </a:r>
          </a:p>
        </p:txBody>
      </p:sp>
      <p:sp>
        <p:nvSpPr>
          <p:cNvPr id="173" name="Shape 173"/>
          <p:cNvSpPr txBox="1"/>
          <p:nvPr/>
        </p:nvSpPr>
        <p:spPr>
          <a:xfrm rot="-1493725">
            <a:off x="6825969" y="3969953"/>
            <a:ext cx="1983071" cy="513263"/>
          </a:xfrm>
          <a:prstGeom prst="rect">
            <a:avLst/>
          </a:prstGeom>
          <a:solidFill>
            <a:srgbClr val="FFFF00"/>
          </a:solidFill>
          <a:ln>
            <a:noFill/>
          </a:ln>
        </p:spPr>
        <p:txBody>
          <a:bodyPr lIns="121900" tIns="121900" rIns="121900" bIns="121900" anchor="t" anchorCtr="0">
            <a:noAutofit/>
          </a:bodyPr>
          <a:lstStyle/>
          <a:p>
            <a:r>
              <a:rPr lang="en" sz="2400" b="1">
                <a:solidFill>
                  <a:srgbClr val="0000FF"/>
                </a:solidFill>
              </a:rPr>
              <a:t>avant-garde</a:t>
            </a:r>
          </a:p>
        </p:txBody>
      </p:sp>
    </p:spTree>
    <p:extLst>
      <p:ext uri="{BB962C8B-B14F-4D97-AF65-F5344CB8AC3E}">
        <p14:creationId xmlns:p14="http://schemas.microsoft.com/office/powerpoint/2010/main" val="100111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1000"/>
                                        <p:tgtEl>
                                          <p:spTgt spid="170"/>
                                        </p:tgtEl>
                                        <p:attrNameLst>
                                          <p:attrName>ppt_w</p:attrName>
                                        </p:attrNameLst>
                                      </p:cBhvr>
                                      <p:tavLst>
                                        <p:tav tm="0">
                                          <p:val>
                                            <p:strVal val="0"/>
                                          </p:val>
                                        </p:tav>
                                        <p:tav tm="100000">
                                          <p:val>
                                            <p:strVal val="#ppt_w"/>
                                          </p:val>
                                        </p:tav>
                                      </p:tavLst>
                                    </p:anim>
                                    <p:anim calcmode="lin" valueType="num">
                                      <p:cBhvr additive="base">
                                        <p:cTn id="8" dur="1000"/>
                                        <p:tgtEl>
                                          <p:spTgt spid="17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7"/>
                                        </p:tgtEl>
                                        <p:attrNameLst>
                                          <p:attrName>style.visibility</p:attrName>
                                        </p:attrNameLst>
                                      </p:cBhvr>
                                      <p:to>
                                        <p:strVal val="visible"/>
                                      </p:to>
                                    </p:set>
                                    <p:animEffect transition="in" filter="fade">
                                      <p:cBhvr>
                                        <p:cTn id="13" dur="1000"/>
                                        <p:tgtEl>
                                          <p:spTgt spid="167"/>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71"/>
                                        </p:tgtEl>
                                        <p:attrNameLst>
                                          <p:attrName>style.visibility</p:attrName>
                                        </p:attrNameLst>
                                      </p:cBhvr>
                                      <p:to>
                                        <p:strVal val="visible"/>
                                      </p:to>
                                    </p:set>
                                    <p:anim calcmode="lin" valueType="num">
                                      <p:cBhvr additive="base">
                                        <p:cTn id="18" dur="1000"/>
                                        <p:tgtEl>
                                          <p:spTgt spid="171"/>
                                        </p:tgtEl>
                                        <p:attrNameLst>
                                          <p:attrName>ppt_w</p:attrName>
                                        </p:attrNameLst>
                                      </p:cBhvr>
                                      <p:tavLst>
                                        <p:tav tm="0">
                                          <p:val>
                                            <p:strVal val="0"/>
                                          </p:val>
                                        </p:tav>
                                        <p:tav tm="100000">
                                          <p:val>
                                            <p:strVal val="#ppt_w"/>
                                          </p:val>
                                        </p:tav>
                                      </p:tavLst>
                                    </p:anim>
                                    <p:anim calcmode="lin" valueType="num">
                                      <p:cBhvr additive="base">
                                        <p:cTn id="19" dur="1000"/>
                                        <p:tgtEl>
                                          <p:spTgt spid="171"/>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9"/>
                                        </p:tgtEl>
                                        <p:attrNameLst>
                                          <p:attrName>style.visibility</p:attrName>
                                        </p:attrNameLst>
                                      </p:cBhvr>
                                      <p:to>
                                        <p:strVal val="visible"/>
                                      </p:to>
                                    </p:set>
                                    <p:animEffect transition="in" filter="fade">
                                      <p:cBhvr>
                                        <p:cTn id="24" dur="1000"/>
                                        <p:tgtEl>
                                          <p:spTgt spid="169"/>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72"/>
                                        </p:tgtEl>
                                        <p:attrNameLst>
                                          <p:attrName>style.visibility</p:attrName>
                                        </p:attrNameLst>
                                      </p:cBhvr>
                                      <p:to>
                                        <p:strVal val="visible"/>
                                      </p:to>
                                    </p:set>
                                    <p:anim calcmode="lin" valueType="num">
                                      <p:cBhvr additive="base">
                                        <p:cTn id="29" dur="1000"/>
                                        <p:tgtEl>
                                          <p:spTgt spid="172"/>
                                        </p:tgtEl>
                                        <p:attrNameLst>
                                          <p:attrName>ppt_w</p:attrName>
                                        </p:attrNameLst>
                                      </p:cBhvr>
                                      <p:tavLst>
                                        <p:tav tm="0">
                                          <p:val>
                                            <p:strVal val="0"/>
                                          </p:val>
                                        </p:tav>
                                        <p:tav tm="100000">
                                          <p:val>
                                            <p:strVal val="#ppt_w"/>
                                          </p:val>
                                        </p:tav>
                                      </p:tavLst>
                                    </p:anim>
                                    <p:anim calcmode="lin" valueType="num">
                                      <p:cBhvr additive="base">
                                        <p:cTn id="30" dur="1000"/>
                                        <p:tgtEl>
                                          <p:spTgt spid="172"/>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8"/>
                                        </p:tgtEl>
                                        <p:attrNameLst>
                                          <p:attrName>style.visibility</p:attrName>
                                        </p:attrNameLst>
                                      </p:cBhvr>
                                      <p:to>
                                        <p:strVal val="visible"/>
                                      </p:to>
                                    </p:set>
                                    <p:animEffect transition="in" filter="fade">
                                      <p:cBhvr>
                                        <p:cTn id="35" dur="1000"/>
                                        <p:tgtEl>
                                          <p:spTgt spid="168"/>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173"/>
                                        </p:tgtEl>
                                        <p:attrNameLst>
                                          <p:attrName>style.visibility</p:attrName>
                                        </p:attrNameLst>
                                      </p:cBhvr>
                                      <p:to>
                                        <p:strVal val="visible"/>
                                      </p:to>
                                    </p:set>
                                    <p:anim calcmode="lin" valueType="num">
                                      <p:cBhvr additive="base">
                                        <p:cTn id="40" dur="1000"/>
                                        <p:tgtEl>
                                          <p:spTgt spid="173"/>
                                        </p:tgtEl>
                                        <p:attrNameLst>
                                          <p:attrName>ppt_w</p:attrName>
                                        </p:attrNameLst>
                                      </p:cBhvr>
                                      <p:tavLst>
                                        <p:tav tm="0">
                                          <p:val>
                                            <p:strVal val="0"/>
                                          </p:val>
                                        </p:tav>
                                        <p:tav tm="100000">
                                          <p:val>
                                            <p:strVal val="#ppt_w"/>
                                          </p:val>
                                        </p:tav>
                                      </p:tavLst>
                                    </p:anim>
                                    <p:anim calcmode="lin" valueType="num">
                                      <p:cBhvr additive="base">
                                        <p:cTn id="41" dur="1000"/>
                                        <p:tgtEl>
                                          <p:spTgt spid="1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targets</a:t>
            </a:r>
          </a:p>
        </p:txBody>
      </p:sp>
      <p:sp>
        <p:nvSpPr>
          <p:cNvPr id="3" name="Content Placeholder 2"/>
          <p:cNvSpPr>
            <a:spLocks noGrp="1"/>
          </p:cNvSpPr>
          <p:nvPr>
            <p:ph idx="1"/>
          </p:nvPr>
        </p:nvSpPr>
        <p:spPr>
          <a:xfrm>
            <a:off x="374904" y="2638044"/>
            <a:ext cx="11237976" cy="3835908"/>
          </a:xfrm>
        </p:spPr>
        <p:txBody>
          <a:bodyPr>
            <a:normAutofit/>
          </a:bodyPr>
          <a:lstStyle/>
          <a:p>
            <a:r>
              <a:rPr lang="en-US" sz="2800" dirty="0"/>
              <a:t>I can identify techniques used in advertisements.</a:t>
            </a:r>
          </a:p>
          <a:p>
            <a:endParaRPr lang="en-US" sz="2800" dirty="0"/>
          </a:p>
          <a:p>
            <a:r>
              <a:rPr lang="en-US" sz="2800" dirty="0"/>
              <a:t>I can determine the purpose of persuasive advertisements and analyze how they use language to achieve that purpose.</a:t>
            </a:r>
          </a:p>
          <a:p>
            <a:endParaRPr lang="en-US" sz="2800" dirty="0"/>
          </a:p>
          <a:p>
            <a:r>
              <a:rPr lang="en-US" sz="2800" dirty="0"/>
              <a:t>I can write and expository response describing the effectiveness of advertising techniques in an advertisement.</a:t>
            </a:r>
          </a:p>
        </p:txBody>
      </p:sp>
    </p:spTree>
    <p:extLst>
      <p:ext uri="{BB962C8B-B14F-4D97-AF65-F5344CB8AC3E}">
        <p14:creationId xmlns:p14="http://schemas.microsoft.com/office/powerpoint/2010/main" val="972673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1061001" y="101600"/>
            <a:ext cx="10069999" cy="2254833"/>
          </a:xfrm>
          <a:prstGeom prst="rect">
            <a:avLst/>
          </a:prstGeom>
          <a:noFill/>
          <a:ln>
            <a:noFill/>
          </a:ln>
        </p:spPr>
        <p:txBody>
          <a:bodyPr lIns="121900" tIns="121900" rIns="121900" bIns="121900" anchor="t" anchorCtr="0">
            <a:noAutofit/>
          </a:bodyPr>
          <a:lstStyle/>
          <a:p>
            <a:r>
              <a:rPr lang="en" sz="2400" b="1" dirty="0">
                <a:latin typeface="Comic Sans MS"/>
                <a:ea typeface="Comic Sans MS"/>
                <a:cs typeface="Comic Sans MS"/>
                <a:sym typeface="Comic Sans MS"/>
              </a:rPr>
              <a:t>Practice Your Vocabulary Words by Analyzing Ads for each of the following words:</a:t>
            </a:r>
          </a:p>
          <a:p>
            <a:endParaRPr sz="2400" b="1" dirty="0">
              <a:latin typeface="Comic Sans MS"/>
              <a:ea typeface="Comic Sans MS"/>
              <a:cs typeface="Comic Sans MS"/>
              <a:sym typeface="Comic Sans MS"/>
            </a:endParaRPr>
          </a:p>
          <a:p>
            <a:pPr algn="ctr"/>
            <a:r>
              <a:rPr lang="en" sz="2400" b="1" dirty="0">
                <a:latin typeface="Comic Sans MS"/>
                <a:ea typeface="Comic Sans MS"/>
                <a:cs typeface="Comic Sans MS"/>
                <a:sym typeface="Comic Sans MS"/>
              </a:rPr>
              <a:t>Testimonial</a:t>
            </a:r>
          </a:p>
          <a:p>
            <a:pPr algn="ctr"/>
            <a:r>
              <a:rPr lang="en" sz="2400" b="1" dirty="0">
                <a:latin typeface="Comic Sans MS"/>
                <a:ea typeface="Comic Sans MS"/>
                <a:cs typeface="Comic Sans MS"/>
                <a:sym typeface="Comic Sans MS"/>
              </a:rPr>
              <a:t>Transfer</a:t>
            </a:r>
          </a:p>
          <a:p>
            <a:pPr algn="ctr"/>
            <a:r>
              <a:rPr lang="en" sz="2400" b="1" dirty="0">
                <a:latin typeface="Comic Sans MS"/>
                <a:ea typeface="Comic Sans MS"/>
                <a:cs typeface="Comic Sans MS"/>
                <a:sym typeface="Comic Sans MS"/>
              </a:rPr>
              <a:t>Avante-garde</a:t>
            </a:r>
          </a:p>
          <a:p>
            <a:pPr algn="ctr"/>
            <a:r>
              <a:rPr lang="en" sz="2400" b="1" dirty="0">
                <a:latin typeface="Comic Sans MS"/>
                <a:ea typeface="Comic Sans MS"/>
                <a:cs typeface="Comic Sans MS"/>
                <a:sym typeface="Comic Sans MS"/>
              </a:rPr>
              <a:t>Bandwagon</a:t>
            </a:r>
          </a:p>
          <a:p>
            <a:pPr algn="ctr"/>
            <a:r>
              <a:rPr lang="en" sz="2400" b="1" dirty="0">
                <a:latin typeface="Comic Sans MS"/>
                <a:ea typeface="Comic Sans MS"/>
                <a:cs typeface="Comic Sans MS"/>
                <a:sym typeface="Comic Sans MS"/>
              </a:rPr>
              <a:t>Facts &amp; Figures</a:t>
            </a:r>
          </a:p>
        </p:txBody>
      </p:sp>
      <p:pic>
        <p:nvPicPr>
          <p:cNvPr id="185" name="Shape 185"/>
          <p:cNvPicPr preferRelativeResize="0"/>
          <p:nvPr/>
        </p:nvPicPr>
        <p:blipFill>
          <a:blip r:embed="rId3">
            <a:alphaModFix/>
          </a:blip>
          <a:stretch>
            <a:fillRect/>
          </a:stretch>
        </p:blipFill>
        <p:spPr>
          <a:xfrm>
            <a:off x="242401" y="846932"/>
            <a:ext cx="3467099" cy="3006737"/>
          </a:xfrm>
          <a:prstGeom prst="rect">
            <a:avLst/>
          </a:prstGeom>
          <a:noFill/>
          <a:ln>
            <a:noFill/>
          </a:ln>
        </p:spPr>
      </p:pic>
      <p:pic>
        <p:nvPicPr>
          <p:cNvPr id="186" name="Shape 186"/>
          <p:cNvPicPr preferRelativeResize="0"/>
          <p:nvPr/>
        </p:nvPicPr>
        <p:blipFill>
          <a:blip r:embed="rId4">
            <a:alphaModFix/>
          </a:blip>
          <a:stretch>
            <a:fillRect/>
          </a:stretch>
        </p:blipFill>
        <p:spPr>
          <a:xfrm>
            <a:off x="2356576" y="4253724"/>
            <a:ext cx="3749767" cy="2541067"/>
          </a:xfrm>
          <a:prstGeom prst="rect">
            <a:avLst/>
          </a:prstGeom>
          <a:noFill/>
          <a:ln>
            <a:noFill/>
          </a:ln>
        </p:spPr>
      </p:pic>
      <p:cxnSp>
        <p:nvCxnSpPr>
          <p:cNvPr id="187" name="Shape 187"/>
          <p:cNvCxnSpPr/>
          <p:nvPr/>
        </p:nvCxnSpPr>
        <p:spPr>
          <a:xfrm flipH="1">
            <a:off x="3541458" y="1477479"/>
            <a:ext cx="1845200" cy="1362800"/>
          </a:xfrm>
          <a:prstGeom prst="straightConnector1">
            <a:avLst/>
          </a:prstGeom>
          <a:noFill/>
          <a:ln w="9525" cap="flat" cmpd="sng">
            <a:solidFill>
              <a:srgbClr val="FF0000"/>
            </a:solidFill>
            <a:prstDash val="solid"/>
            <a:round/>
            <a:headEnd type="none" w="lg" len="lg"/>
            <a:tailEnd type="triangle" w="lg" len="lg"/>
          </a:ln>
        </p:spPr>
      </p:cxnSp>
      <p:cxnSp>
        <p:nvCxnSpPr>
          <p:cNvPr id="188" name="Shape 188"/>
          <p:cNvCxnSpPr>
            <a:endCxn id="186" idx="0"/>
          </p:cNvCxnSpPr>
          <p:nvPr/>
        </p:nvCxnSpPr>
        <p:spPr>
          <a:xfrm flipH="1">
            <a:off x="4231460" y="1949279"/>
            <a:ext cx="1323241" cy="2304445"/>
          </a:xfrm>
          <a:prstGeom prst="straightConnector1">
            <a:avLst/>
          </a:prstGeom>
          <a:noFill/>
          <a:ln w="9525" cap="flat" cmpd="sng">
            <a:solidFill>
              <a:srgbClr val="FF0000"/>
            </a:solidFill>
            <a:prstDash val="solid"/>
            <a:round/>
            <a:headEnd type="none" w="lg" len="lg"/>
            <a:tailEnd type="triangle" w="lg" len="lg"/>
          </a:ln>
        </p:spPr>
      </p:cxnSp>
      <p:cxnSp>
        <p:nvCxnSpPr>
          <p:cNvPr id="189" name="Shape 189"/>
          <p:cNvCxnSpPr/>
          <p:nvPr/>
        </p:nvCxnSpPr>
        <p:spPr>
          <a:xfrm>
            <a:off x="6997251" y="2605944"/>
            <a:ext cx="2121583" cy="1247723"/>
          </a:xfrm>
          <a:prstGeom prst="straightConnector1">
            <a:avLst/>
          </a:prstGeom>
          <a:noFill/>
          <a:ln w="9525" cap="flat" cmpd="sng">
            <a:solidFill>
              <a:srgbClr val="FF0000"/>
            </a:solidFill>
            <a:prstDash val="solid"/>
            <a:round/>
            <a:headEnd type="none" w="lg" len="lg"/>
            <a:tailEnd type="triangle" w="lg" len="lg"/>
          </a:ln>
        </p:spPr>
      </p:cxnSp>
      <p:pic>
        <p:nvPicPr>
          <p:cNvPr id="191" name="Shape 191"/>
          <p:cNvPicPr preferRelativeResize="0"/>
          <p:nvPr/>
        </p:nvPicPr>
        <p:blipFill>
          <a:blip r:embed="rId5">
            <a:alphaModFix/>
          </a:blip>
          <a:stretch>
            <a:fillRect/>
          </a:stretch>
        </p:blipFill>
        <p:spPr>
          <a:xfrm>
            <a:off x="7336467" y="3853667"/>
            <a:ext cx="4373732" cy="2449300"/>
          </a:xfrm>
          <a:prstGeom prst="rect">
            <a:avLst/>
          </a:prstGeom>
          <a:noFill/>
          <a:ln>
            <a:noFill/>
          </a:ln>
        </p:spPr>
      </p:pic>
    </p:spTree>
    <p:extLst>
      <p:ext uri="{BB962C8B-B14F-4D97-AF65-F5344CB8AC3E}">
        <p14:creationId xmlns:p14="http://schemas.microsoft.com/office/powerpoint/2010/main" val="306924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1000"/>
                                        <p:tgtEl>
                                          <p:spTgt spid="1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1000"/>
                                        <p:tgtEl>
                                          <p:spTgt spid="1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10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9"/>
                                        </p:tgtEl>
                                        <p:attrNameLst>
                                          <p:attrName>style.visibility</p:attrName>
                                        </p:attrNameLst>
                                      </p:cBhvr>
                                      <p:to>
                                        <p:strVal val="visible"/>
                                      </p:to>
                                    </p:set>
                                    <p:animEffect transition="in" filter="fade">
                                      <p:cBhvr>
                                        <p:cTn id="27"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1061001" y="184434"/>
            <a:ext cx="10069999" cy="2171999"/>
          </a:xfrm>
          <a:prstGeom prst="rect">
            <a:avLst/>
          </a:prstGeom>
          <a:noFill/>
          <a:ln>
            <a:noFill/>
          </a:ln>
        </p:spPr>
        <p:txBody>
          <a:bodyPr lIns="121900" tIns="121900" rIns="121900" bIns="121900" anchor="t" anchorCtr="0">
            <a:noAutofit/>
          </a:bodyPr>
          <a:lstStyle/>
          <a:p>
            <a:pPr defTabSz="1219170"/>
            <a:r>
              <a:rPr lang="en" sz="2400" b="1" kern="0">
                <a:solidFill>
                  <a:sysClr val="windowText" lastClr="000000"/>
                </a:solidFill>
                <a:latin typeface="Comic Sans MS"/>
                <a:ea typeface="Comic Sans MS"/>
                <a:cs typeface="Comic Sans MS"/>
                <a:sym typeface="Comic Sans MS"/>
              </a:rPr>
              <a:t>Practice Your Vocabulary Words by Analyzing Ads for each of the following words:</a:t>
            </a:r>
          </a:p>
          <a:p>
            <a:pPr defTabSz="1219170"/>
            <a:endParaRPr sz="2400" b="1" kern="0">
              <a:solidFill>
                <a:sysClr val="windowText" lastClr="000000"/>
              </a:solidFill>
              <a:latin typeface="Comic Sans MS"/>
              <a:ea typeface="Comic Sans MS"/>
              <a:cs typeface="Comic Sans MS"/>
              <a:sym typeface="Comic Sans MS"/>
            </a:endParaRPr>
          </a:p>
          <a:p>
            <a:pPr algn="ctr" defTabSz="1219170"/>
            <a:r>
              <a:rPr lang="en" sz="2400" b="1" kern="0">
                <a:solidFill>
                  <a:sysClr val="windowText" lastClr="000000"/>
                </a:solidFill>
                <a:latin typeface="Comic Sans MS"/>
                <a:ea typeface="Comic Sans MS"/>
                <a:cs typeface="Comic Sans MS"/>
                <a:sym typeface="Comic Sans MS"/>
              </a:rPr>
              <a:t>Testimonial</a:t>
            </a:r>
          </a:p>
          <a:p>
            <a:pPr algn="ctr" defTabSz="1219170"/>
            <a:r>
              <a:rPr lang="en" sz="2400" b="1" kern="0">
                <a:solidFill>
                  <a:sysClr val="windowText" lastClr="000000"/>
                </a:solidFill>
                <a:latin typeface="Comic Sans MS"/>
                <a:ea typeface="Comic Sans MS"/>
                <a:cs typeface="Comic Sans MS"/>
                <a:sym typeface="Comic Sans MS"/>
              </a:rPr>
              <a:t>Transfer</a:t>
            </a:r>
          </a:p>
          <a:p>
            <a:pPr algn="ctr" defTabSz="1219170"/>
            <a:r>
              <a:rPr lang="en" sz="2400" b="1" kern="0">
                <a:solidFill>
                  <a:sysClr val="windowText" lastClr="000000"/>
                </a:solidFill>
                <a:latin typeface="Comic Sans MS"/>
                <a:ea typeface="Comic Sans MS"/>
                <a:cs typeface="Comic Sans MS"/>
                <a:sym typeface="Comic Sans MS"/>
              </a:rPr>
              <a:t>Avante-garde</a:t>
            </a:r>
          </a:p>
          <a:p>
            <a:pPr algn="ctr" defTabSz="1219170"/>
            <a:r>
              <a:rPr lang="en" sz="2400" b="1" kern="0">
                <a:solidFill>
                  <a:sysClr val="windowText" lastClr="000000"/>
                </a:solidFill>
                <a:latin typeface="Comic Sans MS"/>
                <a:ea typeface="Comic Sans MS"/>
                <a:cs typeface="Comic Sans MS"/>
                <a:sym typeface="Comic Sans MS"/>
              </a:rPr>
              <a:t>Bandwagon</a:t>
            </a:r>
          </a:p>
          <a:p>
            <a:pPr algn="ctr" defTabSz="1219170"/>
            <a:r>
              <a:rPr lang="en" sz="2400" b="1" kern="0">
                <a:solidFill>
                  <a:sysClr val="windowText" lastClr="000000"/>
                </a:solidFill>
                <a:latin typeface="Comic Sans MS"/>
                <a:ea typeface="Comic Sans MS"/>
                <a:cs typeface="Comic Sans MS"/>
                <a:sym typeface="Comic Sans MS"/>
              </a:rPr>
              <a:t>facts &amp; figures</a:t>
            </a:r>
          </a:p>
        </p:txBody>
      </p:sp>
      <p:pic>
        <p:nvPicPr>
          <p:cNvPr id="197" name="Shape 197"/>
          <p:cNvPicPr preferRelativeResize="0"/>
          <p:nvPr/>
        </p:nvPicPr>
        <p:blipFill>
          <a:blip r:embed="rId3">
            <a:alphaModFix/>
          </a:blip>
          <a:stretch>
            <a:fillRect/>
          </a:stretch>
        </p:blipFill>
        <p:spPr>
          <a:xfrm>
            <a:off x="263365" y="1599299"/>
            <a:ext cx="4562832" cy="2867532"/>
          </a:xfrm>
          <a:prstGeom prst="rect">
            <a:avLst/>
          </a:prstGeom>
          <a:noFill/>
          <a:ln>
            <a:noFill/>
          </a:ln>
        </p:spPr>
      </p:pic>
      <p:pic>
        <p:nvPicPr>
          <p:cNvPr id="198" name="Shape 198"/>
          <p:cNvPicPr preferRelativeResize="0"/>
          <p:nvPr/>
        </p:nvPicPr>
        <p:blipFill>
          <a:blip r:embed="rId4">
            <a:alphaModFix/>
          </a:blip>
          <a:stretch>
            <a:fillRect/>
          </a:stretch>
        </p:blipFill>
        <p:spPr>
          <a:xfrm>
            <a:off x="4280869" y="3832134"/>
            <a:ext cx="5143999" cy="2867532"/>
          </a:xfrm>
          <a:prstGeom prst="rect">
            <a:avLst/>
          </a:prstGeom>
          <a:noFill/>
          <a:ln>
            <a:noFill/>
          </a:ln>
        </p:spPr>
      </p:pic>
      <p:pic>
        <p:nvPicPr>
          <p:cNvPr id="199" name="Shape 199"/>
          <p:cNvPicPr preferRelativeResize="0"/>
          <p:nvPr/>
        </p:nvPicPr>
        <p:blipFill>
          <a:blip r:embed="rId5">
            <a:alphaModFix/>
          </a:blip>
          <a:stretch>
            <a:fillRect/>
          </a:stretch>
        </p:blipFill>
        <p:spPr>
          <a:xfrm>
            <a:off x="8178601" y="895435"/>
            <a:ext cx="3467099" cy="3060912"/>
          </a:xfrm>
          <a:prstGeom prst="rect">
            <a:avLst/>
          </a:prstGeom>
          <a:noFill/>
          <a:ln>
            <a:noFill/>
          </a:ln>
        </p:spPr>
      </p:pic>
      <p:cxnSp>
        <p:nvCxnSpPr>
          <p:cNvPr id="200" name="Shape 200"/>
          <p:cNvCxnSpPr/>
          <p:nvPr/>
        </p:nvCxnSpPr>
        <p:spPr>
          <a:xfrm flipH="1">
            <a:off x="4031620" y="1529193"/>
            <a:ext cx="1158400" cy="565999"/>
          </a:xfrm>
          <a:prstGeom prst="straightConnector1">
            <a:avLst/>
          </a:prstGeom>
          <a:noFill/>
          <a:ln w="9525" cap="flat" cmpd="sng">
            <a:solidFill>
              <a:srgbClr val="FF0000"/>
            </a:solidFill>
            <a:prstDash val="solid"/>
            <a:round/>
            <a:headEnd type="none" w="lg" len="lg"/>
            <a:tailEnd type="triangle" w="lg" len="lg"/>
          </a:ln>
        </p:spPr>
      </p:cxnSp>
      <p:cxnSp>
        <p:nvCxnSpPr>
          <p:cNvPr id="201" name="Shape 201"/>
          <p:cNvCxnSpPr/>
          <p:nvPr/>
        </p:nvCxnSpPr>
        <p:spPr>
          <a:xfrm flipH="1">
            <a:off x="2842802" y="2406228"/>
            <a:ext cx="2167730" cy="991728"/>
          </a:xfrm>
          <a:prstGeom prst="straightConnector1">
            <a:avLst/>
          </a:prstGeom>
          <a:noFill/>
          <a:ln w="9525" cap="flat" cmpd="sng">
            <a:solidFill>
              <a:srgbClr val="FF0000"/>
            </a:solidFill>
            <a:prstDash val="solid"/>
            <a:round/>
            <a:headEnd type="none" w="lg" len="lg"/>
            <a:tailEnd type="triangle" w="lg" len="lg"/>
          </a:ln>
        </p:spPr>
      </p:cxnSp>
      <p:cxnSp>
        <p:nvCxnSpPr>
          <p:cNvPr id="202" name="Shape 202"/>
          <p:cNvCxnSpPr/>
          <p:nvPr/>
        </p:nvCxnSpPr>
        <p:spPr>
          <a:xfrm>
            <a:off x="7207178" y="3011783"/>
            <a:ext cx="1215200" cy="266799"/>
          </a:xfrm>
          <a:prstGeom prst="straightConnector1">
            <a:avLst/>
          </a:prstGeom>
          <a:noFill/>
          <a:ln w="9525" cap="flat" cmpd="sng">
            <a:solidFill>
              <a:srgbClr val="FF0000"/>
            </a:solidFill>
            <a:prstDash val="solid"/>
            <a:round/>
            <a:headEnd type="none" w="lg" len="lg"/>
            <a:tailEnd type="triangle" w="lg" len="lg"/>
          </a:ln>
        </p:spPr>
      </p:cxnSp>
      <p:cxnSp>
        <p:nvCxnSpPr>
          <p:cNvPr id="203" name="Shape 203"/>
          <p:cNvCxnSpPr/>
          <p:nvPr/>
        </p:nvCxnSpPr>
        <p:spPr>
          <a:xfrm>
            <a:off x="6963401" y="2517422"/>
            <a:ext cx="552866" cy="3129711"/>
          </a:xfrm>
          <a:prstGeom prst="straightConnector1">
            <a:avLst/>
          </a:prstGeom>
          <a:noFill/>
          <a:ln w="38100" cap="flat" cmpd="sng">
            <a:solidFill>
              <a:srgbClr val="FF0000"/>
            </a:solidFill>
            <a:prstDash val="solid"/>
            <a:round/>
            <a:headEnd type="none" w="lg" len="lg"/>
            <a:tailEnd type="triangle" w="lg" len="lg"/>
          </a:ln>
        </p:spPr>
      </p:cxnSp>
      <p:cxnSp>
        <p:nvCxnSpPr>
          <p:cNvPr id="204" name="Shape 204"/>
          <p:cNvCxnSpPr/>
          <p:nvPr/>
        </p:nvCxnSpPr>
        <p:spPr>
          <a:xfrm>
            <a:off x="7042333" y="5844600"/>
            <a:ext cx="882000" cy="0"/>
          </a:xfrm>
          <a:prstGeom prst="straightConnector1">
            <a:avLst/>
          </a:prstGeom>
          <a:noFill/>
          <a:ln w="19050" cap="flat" cmpd="sng">
            <a:solidFill>
              <a:srgbClr val="FF0000"/>
            </a:solidFill>
            <a:prstDash val="solid"/>
            <a:round/>
            <a:headEnd type="none" w="lg" len="lg"/>
            <a:tailEnd type="none" w="lg" len="lg"/>
          </a:ln>
        </p:spPr>
      </p:cxnSp>
      <p:sp>
        <p:nvSpPr>
          <p:cNvPr id="205" name="Shape 205"/>
          <p:cNvSpPr txBox="1"/>
          <p:nvPr/>
        </p:nvSpPr>
        <p:spPr>
          <a:xfrm>
            <a:off x="289634" y="4607267"/>
            <a:ext cx="3553999" cy="763599"/>
          </a:xfrm>
          <a:prstGeom prst="rect">
            <a:avLst/>
          </a:prstGeom>
          <a:noFill/>
          <a:ln>
            <a:noFill/>
          </a:ln>
        </p:spPr>
        <p:txBody>
          <a:bodyPr lIns="121900" tIns="121900" rIns="121900" bIns="121900" anchor="t" anchorCtr="0">
            <a:noAutofit/>
          </a:bodyPr>
          <a:lstStyle/>
          <a:p>
            <a:pPr defTabSz="1219170"/>
            <a:r>
              <a:rPr lang="en" sz="2400" kern="0">
                <a:solidFill>
                  <a:sysClr val="windowText" lastClr="000000"/>
                </a:solidFill>
              </a:rPr>
              <a:t>It’s a secret...only the smart people know...</a:t>
            </a:r>
          </a:p>
        </p:txBody>
      </p:sp>
    </p:spTree>
    <p:extLst>
      <p:ext uri="{BB962C8B-B14F-4D97-AF65-F5344CB8AC3E}">
        <p14:creationId xmlns:p14="http://schemas.microsoft.com/office/powerpoint/2010/main" val="13084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10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1000"/>
                                        <p:tgtEl>
                                          <p:spTgt spid="1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fade">
                                      <p:cBhvr>
                                        <p:cTn id="22" dur="1000"/>
                                        <p:tgtEl>
                                          <p:spTgt spid="200"/>
                                        </p:tgtEl>
                                      </p:cBhvr>
                                    </p:animEffect>
                                  </p:childTnLst>
                                </p:cTn>
                              </p:par>
                              <p:par>
                                <p:cTn id="23" presetID="10" presetClass="entr" presetSubtype="0" fill="hold" nodeType="withEffect">
                                  <p:stCondLst>
                                    <p:cond delay="0"/>
                                  </p:stCondLst>
                                  <p:childTnLst>
                                    <p:set>
                                      <p:cBhvr>
                                        <p:cTn id="24" dur="1" fill="hold">
                                          <p:stCondLst>
                                            <p:cond delay="0"/>
                                          </p:stCondLst>
                                        </p:cTn>
                                        <p:tgtEl>
                                          <p:spTgt spid="201"/>
                                        </p:tgtEl>
                                        <p:attrNameLst>
                                          <p:attrName>style.visibility</p:attrName>
                                        </p:attrNameLst>
                                      </p:cBhvr>
                                      <p:to>
                                        <p:strVal val="visible"/>
                                      </p:to>
                                    </p:set>
                                    <p:animEffect transition="in" filter="fade">
                                      <p:cBhvr>
                                        <p:cTn id="25" dur="1000"/>
                                        <p:tgtEl>
                                          <p:spTgt spid="201"/>
                                        </p:tgtEl>
                                      </p:cBhvr>
                                    </p:animEffect>
                                  </p:childTnLst>
                                </p:cTn>
                              </p:par>
                              <p:par>
                                <p:cTn id="26" presetID="10" presetClass="entr" presetSubtype="0" fill="hold" nodeType="withEffect">
                                  <p:stCondLst>
                                    <p:cond delay="0"/>
                                  </p:stCondLst>
                                  <p:childTnLst>
                                    <p:set>
                                      <p:cBhvr>
                                        <p:cTn id="27" dur="1" fill="hold">
                                          <p:stCondLst>
                                            <p:cond delay="0"/>
                                          </p:stCondLst>
                                        </p:cTn>
                                        <p:tgtEl>
                                          <p:spTgt spid="205"/>
                                        </p:tgtEl>
                                        <p:attrNameLst>
                                          <p:attrName>style.visibility</p:attrName>
                                        </p:attrNameLst>
                                      </p:cBhvr>
                                      <p:to>
                                        <p:strVal val="visible"/>
                                      </p:to>
                                    </p:set>
                                    <p:animEffect transition="in" filter="fade">
                                      <p:cBhvr>
                                        <p:cTn id="28" dur="1000"/>
                                        <p:tgtEl>
                                          <p:spTgt spid="20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3"/>
                                        </p:tgtEl>
                                        <p:attrNameLst>
                                          <p:attrName>style.visibility</p:attrName>
                                        </p:attrNameLst>
                                      </p:cBhvr>
                                      <p:to>
                                        <p:strVal val="visible"/>
                                      </p:to>
                                    </p:set>
                                    <p:animEffect transition="in" filter="fade">
                                      <p:cBhvr>
                                        <p:cTn id="33" dur="1000"/>
                                        <p:tgtEl>
                                          <p:spTgt spid="203"/>
                                        </p:tgtEl>
                                      </p:cBhvr>
                                    </p:animEffect>
                                  </p:childTnLst>
                                </p:cTn>
                              </p:par>
                              <p:par>
                                <p:cTn id="34" presetID="10" presetClass="entr" presetSubtype="0" fill="hold" nodeType="withEffect">
                                  <p:stCondLst>
                                    <p:cond delay="0"/>
                                  </p:stCondLst>
                                  <p:childTnLst>
                                    <p:set>
                                      <p:cBhvr>
                                        <p:cTn id="35" dur="1" fill="hold">
                                          <p:stCondLst>
                                            <p:cond delay="0"/>
                                          </p:stCondLst>
                                        </p:cTn>
                                        <p:tgtEl>
                                          <p:spTgt spid="204"/>
                                        </p:tgtEl>
                                        <p:attrNameLst>
                                          <p:attrName>style.visibility</p:attrName>
                                        </p:attrNameLst>
                                      </p:cBhvr>
                                      <p:to>
                                        <p:strVal val="visible"/>
                                      </p:to>
                                    </p:set>
                                    <p:animEffect transition="in" filter="fade">
                                      <p:cBhvr>
                                        <p:cTn id="36" dur="1000"/>
                                        <p:tgtEl>
                                          <p:spTgt spid="20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2"/>
                                        </p:tgtEl>
                                        <p:attrNameLst>
                                          <p:attrName>style.visibility</p:attrName>
                                        </p:attrNameLst>
                                      </p:cBhvr>
                                      <p:to>
                                        <p:strVal val="visible"/>
                                      </p:to>
                                    </p:set>
                                    <p:animEffect transition="in" filter="fade">
                                      <p:cBhvr>
                                        <p:cTn id="41"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p:nvPr/>
        </p:nvSpPr>
        <p:spPr>
          <a:xfrm>
            <a:off x="1061001" y="184434"/>
            <a:ext cx="10069999" cy="2171999"/>
          </a:xfrm>
          <a:prstGeom prst="rect">
            <a:avLst/>
          </a:prstGeom>
          <a:noFill/>
          <a:ln>
            <a:noFill/>
          </a:ln>
        </p:spPr>
        <p:txBody>
          <a:bodyPr lIns="121900" tIns="121900" rIns="121900" bIns="121900" anchor="t" anchorCtr="0">
            <a:noAutofit/>
          </a:bodyPr>
          <a:lstStyle/>
          <a:p>
            <a:pPr defTabSz="1219170"/>
            <a:r>
              <a:rPr lang="en" sz="2400" b="1" kern="0">
                <a:solidFill>
                  <a:sysClr val="windowText" lastClr="000000"/>
                </a:solidFill>
                <a:latin typeface="Comic Sans MS"/>
                <a:ea typeface="Comic Sans MS"/>
                <a:cs typeface="Comic Sans MS"/>
                <a:sym typeface="Comic Sans MS"/>
              </a:rPr>
              <a:t>Practice Your Vocabulary Words by Analyzing Ads for each of the following words:</a:t>
            </a:r>
          </a:p>
          <a:p>
            <a:pPr defTabSz="1219170"/>
            <a:endParaRPr sz="2400" b="1" kern="0">
              <a:solidFill>
                <a:sysClr val="windowText" lastClr="000000"/>
              </a:solidFill>
              <a:latin typeface="Comic Sans MS"/>
              <a:ea typeface="Comic Sans MS"/>
              <a:cs typeface="Comic Sans MS"/>
              <a:sym typeface="Comic Sans MS"/>
            </a:endParaRPr>
          </a:p>
          <a:p>
            <a:pPr algn="ctr" defTabSz="1219170"/>
            <a:r>
              <a:rPr lang="en" sz="2400" b="1" kern="0">
                <a:solidFill>
                  <a:sysClr val="windowText" lastClr="000000"/>
                </a:solidFill>
                <a:latin typeface="Comic Sans MS"/>
                <a:ea typeface="Comic Sans MS"/>
                <a:cs typeface="Comic Sans MS"/>
                <a:sym typeface="Comic Sans MS"/>
              </a:rPr>
              <a:t>Testimonial</a:t>
            </a:r>
          </a:p>
          <a:p>
            <a:pPr algn="ctr" defTabSz="1219170"/>
            <a:r>
              <a:rPr lang="en" sz="2400" b="1" kern="0">
                <a:solidFill>
                  <a:sysClr val="windowText" lastClr="000000"/>
                </a:solidFill>
                <a:latin typeface="Comic Sans MS"/>
                <a:ea typeface="Comic Sans MS"/>
                <a:cs typeface="Comic Sans MS"/>
                <a:sym typeface="Comic Sans MS"/>
              </a:rPr>
              <a:t>Transfer</a:t>
            </a:r>
          </a:p>
          <a:p>
            <a:pPr algn="ctr" defTabSz="1219170"/>
            <a:r>
              <a:rPr lang="en" sz="2400" b="1" kern="0">
                <a:solidFill>
                  <a:sysClr val="windowText" lastClr="000000"/>
                </a:solidFill>
                <a:latin typeface="Comic Sans MS"/>
                <a:ea typeface="Comic Sans MS"/>
                <a:cs typeface="Comic Sans MS"/>
                <a:sym typeface="Comic Sans MS"/>
              </a:rPr>
              <a:t>Avante-garde</a:t>
            </a:r>
          </a:p>
          <a:p>
            <a:pPr algn="ctr" defTabSz="1219170"/>
            <a:r>
              <a:rPr lang="en" sz="2400" b="1" kern="0">
                <a:solidFill>
                  <a:sysClr val="windowText" lastClr="000000"/>
                </a:solidFill>
                <a:latin typeface="Comic Sans MS"/>
                <a:ea typeface="Comic Sans MS"/>
                <a:cs typeface="Comic Sans MS"/>
                <a:sym typeface="Comic Sans MS"/>
              </a:rPr>
              <a:t>Bandwagon</a:t>
            </a:r>
          </a:p>
          <a:p>
            <a:pPr algn="ctr" defTabSz="1219170"/>
            <a:r>
              <a:rPr lang="en" sz="2400" b="1" kern="0">
                <a:solidFill>
                  <a:sysClr val="windowText" lastClr="000000"/>
                </a:solidFill>
                <a:latin typeface="Comic Sans MS"/>
                <a:ea typeface="Comic Sans MS"/>
                <a:cs typeface="Comic Sans MS"/>
                <a:sym typeface="Comic Sans MS"/>
              </a:rPr>
              <a:t>facts &amp; figures</a:t>
            </a:r>
          </a:p>
        </p:txBody>
      </p:sp>
      <p:pic>
        <p:nvPicPr>
          <p:cNvPr id="211" name="Shape 211"/>
          <p:cNvPicPr preferRelativeResize="0"/>
          <p:nvPr/>
        </p:nvPicPr>
        <p:blipFill>
          <a:blip r:embed="rId3">
            <a:alphaModFix/>
          </a:blip>
          <a:stretch>
            <a:fillRect/>
          </a:stretch>
        </p:blipFill>
        <p:spPr>
          <a:xfrm>
            <a:off x="395508" y="1058500"/>
            <a:ext cx="4025333" cy="1587467"/>
          </a:xfrm>
          <a:prstGeom prst="rect">
            <a:avLst/>
          </a:prstGeom>
          <a:noFill/>
          <a:ln>
            <a:noFill/>
          </a:ln>
        </p:spPr>
      </p:pic>
      <p:pic>
        <p:nvPicPr>
          <p:cNvPr id="212" name="Shape 212"/>
          <p:cNvPicPr preferRelativeResize="0"/>
          <p:nvPr/>
        </p:nvPicPr>
        <p:blipFill>
          <a:blip r:embed="rId4">
            <a:alphaModFix/>
          </a:blip>
          <a:stretch>
            <a:fillRect/>
          </a:stretch>
        </p:blipFill>
        <p:spPr>
          <a:xfrm>
            <a:off x="395483" y="3301833"/>
            <a:ext cx="3289300" cy="2463800"/>
          </a:xfrm>
          <a:prstGeom prst="rect">
            <a:avLst/>
          </a:prstGeom>
          <a:noFill/>
          <a:ln>
            <a:noFill/>
          </a:ln>
        </p:spPr>
      </p:pic>
      <p:pic>
        <p:nvPicPr>
          <p:cNvPr id="213" name="Shape 213"/>
          <p:cNvPicPr preferRelativeResize="0"/>
          <p:nvPr/>
        </p:nvPicPr>
        <p:blipFill>
          <a:blip r:embed="rId5">
            <a:alphaModFix/>
          </a:blip>
          <a:stretch>
            <a:fillRect/>
          </a:stretch>
        </p:blipFill>
        <p:spPr>
          <a:xfrm>
            <a:off x="7950667" y="903800"/>
            <a:ext cx="3554965" cy="4958232"/>
          </a:xfrm>
          <a:prstGeom prst="rect">
            <a:avLst/>
          </a:prstGeom>
          <a:noFill/>
          <a:ln>
            <a:noFill/>
          </a:ln>
        </p:spPr>
      </p:pic>
      <p:cxnSp>
        <p:nvCxnSpPr>
          <p:cNvPr id="214" name="Shape 214"/>
          <p:cNvCxnSpPr>
            <a:endCxn id="211" idx="3"/>
          </p:cNvCxnSpPr>
          <p:nvPr/>
        </p:nvCxnSpPr>
        <p:spPr>
          <a:xfrm flipH="1" flipV="1">
            <a:off x="4420841" y="1852234"/>
            <a:ext cx="808075" cy="751699"/>
          </a:xfrm>
          <a:prstGeom prst="straightConnector1">
            <a:avLst/>
          </a:prstGeom>
          <a:noFill/>
          <a:ln w="9525" cap="flat" cmpd="sng">
            <a:solidFill>
              <a:srgbClr val="FF0000"/>
            </a:solidFill>
            <a:prstDash val="solid"/>
            <a:round/>
            <a:headEnd type="none" w="lg" len="lg"/>
            <a:tailEnd type="triangle" w="lg" len="lg"/>
          </a:ln>
        </p:spPr>
      </p:cxnSp>
      <p:cxnSp>
        <p:nvCxnSpPr>
          <p:cNvPr id="215" name="Shape 215"/>
          <p:cNvCxnSpPr/>
          <p:nvPr/>
        </p:nvCxnSpPr>
        <p:spPr>
          <a:xfrm flipH="1">
            <a:off x="3531406" y="2636766"/>
            <a:ext cx="1697510" cy="1216350"/>
          </a:xfrm>
          <a:prstGeom prst="straightConnector1">
            <a:avLst/>
          </a:prstGeom>
          <a:noFill/>
          <a:ln w="9525" cap="flat" cmpd="sng">
            <a:solidFill>
              <a:srgbClr val="FF0000"/>
            </a:solidFill>
            <a:prstDash val="solid"/>
            <a:round/>
            <a:headEnd type="none" w="lg" len="lg"/>
            <a:tailEnd type="triangle" w="lg" len="lg"/>
          </a:ln>
        </p:spPr>
      </p:cxnSp>
      <p:cxnSp>
        <p:nvCxnSpPr>
          <p:cNvPr id="216" name="Shape 216"/>
          <p:cNvCxnSpPr/>
          <p:nvPr/>
        </p:nvCxnSpPr>
        <p:spPr>
          <a:xfrm>
            <a:off x="7315334" y="3075799"/>
            <a:ext cx="907999" cy="26399"/>
          </a:xfrm>
          <a:prstGeom prst="straightConnector1">
            <a:avLst/>
          </a:prstGeom>
          <a:noFill/>
          <a:ln w="9525" cap="flat" cmpd="sng">
            <a:solidFill>
              <a:srgbClr val="FF0000"/>
            </a:solidFill>
            <a:prstDash val="solid"/>
            <a:round/>
            <a:headEnd type="none" w="lg" len="lg"/>
            <a:tailEnd type="triangle" w="lg" len="lg"/>
          </a:ln>
        </p:spPr>
      </p:cxnSp>
    </p:spTree>
    <p:extLst>
      <p:ext uri="{BB962C8B-B14F-4D97-AF65-F5344CB8AC3E}">
        <p14:creationId xmlns:p14="http://schemas.microsoft.com/office/powerpoint/2010/main" val="141921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10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fade">
                                      <p:cBhvr>
                                        <p:cTn id="17" dur="1000"/>
                                        <p:tgtEl>
                                          <p:spTgt spid="2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4"/>
                                        </p:tgtEl>
                                        <p:attrNameLst>
                                          <p:attrName>style.visibility</p:attrName>
                                        </p:attrNameLst>
                                      </p:cBhvr>
                                      <p:to>
                                        <p:strVal val="visible"/>
                                      </p:to>
                                    </p:set>
                                    <p:animEffect transition="in" filter="fade">
                                      <p:cBhvr>
                                        <p:cTn id="22" dur="1000"/>
                                        <p:tgtEl>
                                          <p:spTgt spid="2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gtEl>
                                        <p:attrNameLst>
                                          <p:attrName>style.visibility</p:attrName>
                                        </p:attrNameLst>
                                      </p:cBhvr>
                                      <p:to>
                                        <p:strVal val="visible"/>
                                      </p:to>
                                    </p:set>
                                    <p:animEffect transition="in" filter="fade">
                                      <p:cBhvr>
                                        <p:cTn id="27" dur="1000"/>
                                        <p:tgtEl>
                                          <p:spTgt spid="2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6"/>
                                        </p:tgtEl>
                                        <p:attrNameLst>
                                          <p:attrName>style.visibility</p:attrName>
                                        </p:attrNameLst>
                                      </p:cBhvr>
                                      <p:to>
                                        <p:strVal val="visible"/>
                                      </p:to>
                                    </p:set>
                                    <p:animEffect transition="in" filter="fade">
                                      <p:cBhvr>
                                        <p:cTn id="32"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p:nvPr/>
        </p:nvSpPr>
        <p:spPr>
          <a:xfrm>
            <a:off x="1061001" y="184434"/>
            <a:ext cx="10069999" cy="2171999"/>
          </a:xfrm>
          <a:prstGeom prst="rect">
            <a:avLst/>
          </a:prstGeom>
          <a:noFill/>
          <a:ln>
            <a:noFill/>
          </a:ln>
        </p:spPr>
        <p:txBody>
          <a:bodyPr lIns="121900" tIns="121900" rIns="121900" bIns="121900" anchor="t" anchorCtr="0">
            <a:noAutofit/>
          </a:bodyPr>
          <a:lstStyle/>
          <a:p>
            <a:pPr defTabSz="1219170"/>
            <a:r>
              <a:rPr lang="en" sz="2400" b="1" kern="0">
                <a:solidFill>
                  <a:sysClr val="windowText" lastClr="000000"/>
                </a:solidFill>
                <a:latin typeface="Comic Sans MS"/>
                <a:ea typeface="Comic Sans MS"/>
                <a:cs typeface="Comic Sans MS"/>
                <a:sym typeface="Comic Sans MS"/>
              </a:rPr>
              <a:t>Practice Your Vocabulary Words by Analyzing Ads for each of the following words:</a:t>
            </a:r>
          </a:p>
          <a:p>
            <a:pPr defTabSz="1219170"/>
            <a:endParaRPr sz="2400" b="1" kern="0">
              <a:solidFill>
                <a:sysClr val="windowText" lastClr="000000"/>
              </a:solidFill>
              <a:latin typeface="Comic Sans MS"/>
              <a:ea typeface="Comic Sans MS"/>
              <a:cs typeface="Comic Sans MS"/>
              <a:sym typeface="Comic Sans MS"/>
            </a:endParaRPr>
          </a:p>
          <a:p>
            <a:pPr algn="ctr" defTabSz="1219170"/>
            <a:r>
              <a:rPr lang="en" sz="2400" b="1" kern="0">
                <a:solidFill>
                  <a:sysClr val="windowText" lastClr="000000"/>
                </a:solidFill>
                <a:latin typeface="Comic Sans MS"/>
                <a:ea typeface="Comic Sans MS"/>
                <a:cs typeface="Comic Sans MS"/>
                <a:sym typeface="Comic Sans MS"/>
              </a:rPr>
              <a:t>Testimonial</a:t>
            </a:r>
          </a:p>
          <a:p>
            <a:pPr algn="ctr" defTabSz="1219170"/>
            <a:r>
              <a:rPr lang="en" sz="2400" b="1" kern="0">
                <a:solidFill>
                  <a:sysClr val="windowText" lastClr="000000"/>
                </a:solidFill>
                <a:latin typeface="Comic Sans MS"/>
                <a:ea typeface="Comic Sans MS"/>
                <a:cs typeface="Comic Sans MS"/>
                <a:sym typeface="Comic Sans MS"/>
              </a:rPr>
              <a:t>Transfer</a:t>
            </a:r>
          </a:p>
          <a:p>
            <a:pPr algn="ctr" defTabSz="1219170"/>
            <a:r>
              <a:rPr lang="en" sz="2400" b="1" kern="0">
                <a:solidFill>
                  <a:sysClr val="windowText" lastClr="000000"/>
                </a:solidFill>
                <a:latin typeface="Comic Sans MS"/>
                <a:ea typeface="Comic Sans MS"/>
                <a:cs typeface="Comic Sans MS"/>
                <a:sym typeface="Comic Sans MS"/>
              </a:rPr>
              <a:t>Avante-garde</a:t>
            </a:r>
          </a:p>
          <a:p>
            <a:pPr algn="ctr" defTabSz="1219170"/>
            <a:r>
              <a:rPr lang="en" sz="2400" b="1" kern="0">
                <a:solidFill>
                  <a:sysClr val="windowText" lastClr="000000"/>
                </a:solidFill>
                <a:latin typeface="Comic Sans MS"/>
                <a:ea typeface="Comic Sans MS"/>
                <a:cs typeface="Comic Sans MS"/>
                <a:sym typeface="Comic Sans MS"/>
              </a:rPr>
              <a:t>Bandwagon</a:t>
            </a:r>
          </a:p>
          <a:p>
            <a:pPr algn="ctr" defTabSz="1219170"/>
            <a:r>
              <a:rPr lang="en" sz="2400" b="1" kern="0">
                <a:solidFill>
                  <a:sysClr val="windowText" lastClr="000000"/>
                </a:solidFill>
                <a:latin typeface="Comic Sans MS"/>
                <a:ea typeface="Comic Sans MS"/>
                <a:cs typeface="Comic Sans MS"/>
                <a:sym typeface="Comic Sans MS"/>
              </a:rPr>
              <a:t>facts &amp; figures</a:t>
            </a:r>
          </a:p>
        </p:txBody>
      </p:sp>
      <p:pic>
        <p:nvPicPr>
          <p:cNvPr id="222" name="Shape 222"/>
          <p:cNvPicPr preferRelativeResize="0"/>
          <p:nvPr/>
        </p:nvPicPr>
        <p:blipFill>
          <a:blip r:embed="rId3">
            <a:alphaModFix/>
          </a:blip>
          <a:stretch>
            <a:fillRect/>
          </a:stretch>
        </p:blipFill>
        <p:spPr>
          <a:xfrm>
            <a:off x="7130921" y="708067"/>
            <a:ext cx="4844811" cy="3241800"/>
          </a:xfrm>
          <a:prstGeom prst="rect">
            <a:avLst/>
          </a:prstGeom>
          <a:noFill/>
          <a:ln>
            <a:noFill/>
          </a:ln>
        </p:spPr>
      </p:pic>
      <p:pic>
        <p:nvPicPr>
          <p:cNvPr id="223" name="Shape 223"/>
          <p:cNvPicPr preferRelativeResize="0"/>
          <p:nvPr/>
        </p:nvPicPr>
        <p:blipFill>
          <a:blip r:embed="rId4">
            <a:alphaModFix/>
          </a:blip>
          <a:stretch>
            <a:fillRect/>
          </a:stretch>
        </p:blipFill>
        <p:spPr>
          <a:xfrm>
            <a:off x="3145852" y="3949866"/>
            <a:ext cx="5222633" cy="2686399"/>
          </a:xfrm>
          <a:prstGeom prst="rect">
            <a:avLst/>
          </a:prstGeom>
          <a:noFill/>
          <a:ln>
            <a:noFill/>
          </a:ln>
        </p:spPr>
      </p:pic>
      <p:pic>
        <p:nvPicPr>
          <p:cNvPr id="224" name="Shape 224"/>
          <p:cNvPicPr preferRelativeResize="0"/>
          <p:nvPr/>
        </p:nvPicPr>
        <p:blipFill>
          <a:blip r:embed="rId5">
            <a:alphaModFix/>
          </a:blip>
          <a:stretch>
            <a:fillRect/>
          </a:stretch>
        </p:blipFill>
        <p:spPr>
          <a:xfrm>
            <a:off x="758267" y="778967"/>
            <a:ext cx="2387600" cy="3378200"/>
          </a:xfrm>
          <a:prstGeom prst="rect">
            <a:avLst/>
          </a:prstGeom>
          <a:noFill/>
          <a:ln>
            <a:noFill/>
          </a:ln>
        </p:spPr>
      </p:pic>
      <p:cxnSp>
        <p:nvCxnSpPr>
          <p:cNvPr id="225" name="Shape 225"/>
          <p:cNvCxnSpPr/>
          <p:nvPr/>
        </p:nvCxnSpPr>
        <p:spPr>
          <a:xfrm flipH="1">
            <a:off x="2741149" y="2690200"/>
            <a:ext cx="2424800" cy="641600"/>
          </a:xfrm>
          <a:prstGeom prst="straightConnector1">
            <a:avLst/>
          </a:prstGeom>
          <a:noFill/>
          <a:ln w="9525" cap="flat" cmpd="sng">
            <a:solidFill>
              <a:srgbClr val="FF0000"/>
            </a:solidFill>
            <a:prstDash val="solid"/>
            <a:round/>
            <a:headEnd type="none" w="lg" len="lg"/>
            <a:tailEnd type="triangle" w="lg" len="lg"/>
          </a:ln>
        </p:spPr>
      </p:cxnSp>
      <p:cxnSp>
        <p:nvCxnSpPr>
          <p:cNvPr id="226" name="Shape 226"/>
          <p:cNvCxnSpPr/>
          <p:nvPr/>
        </p:nvCxnSpPr>
        <p:spPr>
          <a:xfrm rot="10800000" flipH="1">
            <a:off x="6914121" y="1585589"/>
            <a:ext cx="433600" cy="13199"/>
          </a:xfrm>
          <a:prstGeom prst="straightConnector1">
            <a:avLst/>
          </a:prstGeom>
          <a:noFill/>
          <a:ln w="9525" cap="flat" cmpd="sng">
            <a:solidFill>
              <a:srgbClr val="FF0000"/>
            </a:solidFill>
            <a:prstDash val="solid"/>
            <a:round/>
            <a:headEnd type="none" w="lg" len="lg"/>
            <a:tailEnd type="triangle" w="lg" len="lg"/>
          </a:ln>
        </p:spPr>
      </p:cxnSp>
      <p:cxnSp>
        <p:nvCxnSpPr>
          <p:cNvPr id="227" name="Shape 227"/>
          <p:cNvCxnSpPr/>
          <p:nvPr/>
        </p:nvCxnSpPr>
        <p:spPr>
          <a:xfrm flipH="1">
            <a:off x="6016978" y="2020400"/>
            <a:ext cx="538783" cy="2303244"/>
          </a:xfrm>
          <a:prstGeom prst="straightConnector1">
            <a:avLst/>
          </a:prstGeom>
          <a:noFill/>
          <a:ln w="9525" cap="flat" cmpd="sng">
            <a:solidFill>
              <a:srgbClr val="FF0000"/>
            </a:solidFill>
            <a:prstDash val="solid"/>
            <a:round/>
            <a:headEnd type="none" w="lg" len="lg"/>
            <a:tailEnd type="triangle" w="lg" len="lg"/>
          </a:ln>
        </p:spPr>
      </p:cxnSp>
    </p:spTree>
    <p:extLst>
      <p:ext uri="{BB962C8B-B14F-4D97-AF65-F5344CB8AC3E}">
        <p14:creationId xmlns:p14="http://schemas.microsoft.com/office/powerpoint/2010/main" val="41489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10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10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10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7"/>
                                        </p:tgtEl>
                                        <p:attrNameLst>
                                          <p:attrName>style.visibility</p:attrName>
                                        </p:attrNameLst>
                                      </p:cBhvr>
                                      <p:to>
                                        <p:strVal val="visible"/>
                                      </p:to>
                                    </p:set>
                                    <p:animEffect transition="in" filter="fade">
                                      <p:cBhvr>
                                        <p:cTn id="27" dur="1000"/>
                                        <p:tgtEl>
                                          <p:spTgt spid="2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6"/>
                                        </p:tgtEl>
                                        <p:attrNameLst>
                                          <p:attrName>style.visibility</p:attrName>
                                        </p:attrNameLst>
                                      </p:cBhvr>
                                      <p:to>
                                        <p:strVal val="visible"/>
                                      </p:to>
                                    </p:set>
                                    <p:animEffect transition="in" filter="fade">
                                      <p:cBhvr>
                                        <p:cTn id="32"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p:nvPr/>
        </p:nvSpPr>
        <p:spPr>
          <a:xfrm>
            <a:off x="891822" y="184434"/>
            <a:ext cx="10498667" cy="2171999"/>
          </a:xfrm>
          <a:prstGeom prst="rect">
            <a:avLst/>
          </a:prstGeom>
          <a:noFill/>
          <a:ln>
            <a:noFill/>
          </a:ln>
        </p:spPr>
        <p:txBody>
          <a:bodyPr lIns="121900" tIns="121900" rIns="121900" bIns="121900" anchor="t" anchorCtr="0">
            <a:noAutofit/>
          </a:bodyPr>
          <a:lstStyle/>
          <a:p>
            <a:pPr defTabSz="1219170"/>
            <a:r>
              <a:rPr lang="en" sz="2400" b="1" kern="0" dirty="0">
                <a:solidFill>
                  <a:sysClr val="windowText" lastClr="000000"/>
                </a:solidFill>
                <a:latin typeface="Comic Sans MS"/>
                <a:ea typeface="Comic Sans MS"/>
                <a:cs typeface="Comic Sans MS"/>
                <a:sym typeface="Comic Sans MS"/>
              </a:rPr>
              <a:t>Practice Your Vocabulary Words by Analyzing Ads for each of the following words:</a:t>
            </a:r>
          </a:p>
          <a:p>
            <a:pPr defTabSz="1219170"/>
            <a:endParaRPr sz="2400" b="1" kern="0" dirty="0">
              <a:solidFill>
                <a:sysClr val="windowText" lastClr="000000"/>
              </a:solidFill>
              <a:latin typeface="Comic Sans MS"/>
              <a:ea typeface="Comic Sans MS"/>
              <a:cs typeface="Comic Sans MS"/>
              <a:sym typeface="Comic Sans MS"/>
            </a:endParaRPr>
          </a:p>
          <a:p>
            <a:pPr algn="ctr" defTabSz="1219170"/>
            <a:r>
              <a:rPr lang="en" sz="2400" b="1" kern="0" dirty="0">
                <a:solidFill>
                  <a:sysClr val="windowText" lastClr="000000"/>
                </a:solidFill>
                <a:latin typeface="Comic Sans MS"/>
                <a:ea typeface="Comic Sans MS"/>
                <a:cs typeface="Comic Sans MS"/>
                <a:sym typeface="Comic Sans MS"/>
              </a:rPr>
              <a:t>Testimonial</a:t>
            </a:r>
          </a:p>
          <a:p>
            <a:pPr algn="ctr" defTabSz="1219170"/>
            <a:r>
              <a:rPr lang="en" sz="2400" b="1" kern="0" dirty="0">
                <a:solidFill>
                  <a:sysClr val="windowText" lastClr="000000"/>
                </a:solidFill>
                <a:latin typeface="Comic Sans MS"/>
                <a:ea typeface="Comic Sans MS"/>
                <a:cs typeface="Comic Sans MS"/>
                <a:sym typeface="Comic Sans MS"/>
              </a:rPr>
              <a:t>Transfer</a:t>
            </a:r>
          </a:p>
          <a:p>
            <a:pPr algn="ctr" defTabSz="1219170"/>
            <a:r>
              <a:rPr lang="en" sz="2400" b="1" kern="0" dirty="0">
                <a:solidFill>
                  <a:sysClr val="windowText" lastClr="000000"/>
                </a:solidFill>
                <a:latin typeface="Comic Sans MS"/>
                <a:ea typeface="Comic Sans MS"/>
                <a:cs typeface="Comic Sans MS"/>
                <a:sym typeface="Comic Sans MS"/>
              </a:rPr>
              <a:t>Avante-garde</a:t>
            </a:r>
          </a:p>
          <a:p>
            <a:pPr algn="ctr" defTabSz="1219170"/>
            <a:r>
              <a:rPr lang="en" sz="2400" b="1" kern="0" dirty="0">
                <a:solidFill>
                  <a:sysClr val="windowText" lastClr="000000"/>
                </a:solidFill>
                <a:latin typeface="Comic Sans MS"/>
                <a:ea typeface="Comic Sans MS"/>
                <a:cs typeface="Comic Sans MS"/>
                <a:sym typeface="Comic Sans MS"/>
              </a:rPr>
              <a:t>Bandwagon</a:t>
            </a:r>
          </a:p>
          <a:p>
            <a:pPr algn="ctr" defTabSz="1219170"/>
            <a:r>
              <a:rPr lang="en" sz="2400" b="1" kern="0" dirty="0">
                <a:solidFill>
                  <a:sysClr val="windowText" lastClr="000000"/>
                </a:solidFill>
                <a:latin typeface="Comic Sans MS"/>
                <a:ea typeface="Comic Sans MS"/>
                <a:cs typeface="Comic Sans MS"/>
                <a:sym typeface="Comic Sans MS"/>
              </a:rPr>
              <a:t>facts &amp; figures</a:t>
            </a:r>
          </a:p>
        </p:txBody>
      </p:sp>
      <p:pic>
        <p:nvPicPr>
          <p:cNvPr id="233" name="Shape 233"/>
          <p:cNvPicPr preferRelativeResize="0"/>
          <p:nvPr/>
        </p:nvPicPr>
        <p:blipFill>
          <a:blip r:embed="rId3">
            <a:alphaModFix/>
          </a:blip>
          <a:stretch>
            <a:fillRect/>
          </a:stretch>
        </p:blipFill>
        <p:spPr>
          <a:xfrm>
            <a:off x="584300" y="3991801"/>
            <a:ext cx="4744104" cy="2171999"/>
          </a:xfrm>
          <a:prstGeom prst="rect">
            <a:avLst/>
          </a:prstGeom>
          <a:noFill/>
          <a:ln>
            <a:noFill/>
          </a:ln>
        </p:spPr>
      </p:pic>
      <p:pic>
        <p:nvPicPr>
          <p:cNvPr id="234" name="Shape 234"/>
          <p:cNvPicPr preferRelativeResize="0"/>
          <p:nvPr/>
        </p:nvPicPr>
        <p:blipFill>
          <a:blip r:embed="rId4">
            <a:alphaModFix/>
          </a:blip>
          <a:stretch>
            <a:fillRect/>
          </a:stretch>
        </p:blipFill>
        <p:spPr>
          <a:xfrm>
            <a:off x="8003233" y="1394034"/>
            <a:ext cx="3550267" cy="4874465"/>
          </a:xfrm>
          <a:prstGeom prst="rect">
            <a:avLst/>
          </a:prstGeom>
          <a:noFill/>
          <a:ln>
            <a:noFill/>
          </a:ln>
        </p:spPr>
      </p:pic>
      <p:pic>
        <p:nvPicPr>
          <p:cNvPr id="235" name="Shape 235"/>
          <p:cNvPicPr preferRelativeResize="0"/>
          <p:nvPr/>
        </p:nvPicPr>
        <p:blipFill>
          <a:blip r:embed="rId5">
            <a:alphaModFix/>
          </a:blip>
          <a:stretch>
            <a:fillRect/>
          </a:stretch>
        </p:blipFill>
        <p:spPr>
          <a:xfrm>
            <a:off x="689761" y="984034"/>
            <a:ext cx="3865165" cy="2847232"/>
          </a:xfrm>
          <a:prstGeom prst="rect">
            <a:avLst/>
          </a:prstGeom>
          <a:noFill/>
          <a:ln>
            <a:noFill/>
          </a:ln>
        </p:spPr>
      </p:pic>
      <p:cxnSp>
        <p:nvCxnSpPr>
          <p:cNvPr id="236" name="Shape 236"/>
          <p:cNvCxnSpPr/>
          <p:nvPr/>
        </p:nvCxnSpPr>
        <p:spPr>
          <a:xfrm rot="10800000">
            <a:off x="4363499" y="1948133"/>
            <a:ext cx="1118800" cy="0"/>
          </a:xfrm>
          <a:prstGeom prst="straightConnector1">
            <a:avLst/>
          </a:prstGeom>
          <a:noFill/>
          <a:ln w="9525" cap="flat" cmpd="sng">
            <a:solidFill>
              <a:srgbClr val="FF0000"/>
            </a:solidFill>
            <a:prstDash val="solid"/>
            <a:round/>
            <a:headEnd type="none" w="lg" len="lg"/>
            <a:tailEnd type="triangle" w="lg" len="lg"/>
          </a:ln>
        </p:spPr>
      </p:cxnSp>
      <p:cxnSp>
        <p:nvCxnSpPr>
          <p:cNvPr id="237" name="Shape 237"/>
          <p:cNvCxnSpPr/>
          <p:nvPr/>
        </p:nvCxnSpPr>
        <p:spPr>
          <a:xfrm>
            <a:off x="6841245" y="1948132"/>
            <a:ext cx="1474400" cy="657999"/>
          </a:xfrm>
          <a:prstGeom prst="straightConnector1">
            <a:avLst/>
          </a:prstGeom>
          <a:noFill/>
          <a:ln w="9525" cap="flat" cmpd="sng">
            <a:solidFill>
              <a:srgbClr val="FF0000"/>
            </a:solidFill>
            <a:prstDash val="solid"/>
            <a:round/>
            <a:headEnd type="none" w="lg" len="lg"/>
            <a:tailEnd type="triangle" w="lg" len="lg"/>
          </a:ln>
        </p:spPr>
      </p:cxnSp>
      <p:cxnSp>
        <p:nvCxnSpPr>
          <p:cNvPr id="238" name="Shape 238"/>
          <p:cNvCxnSpPr/>
          <p:nvPr/>
        </p:nvCxnSpPr>
        <p:spPr>
          <a:xfrm flipH="1">
            <a:off x="4922899" y="2766085"/>
            <a:ext cx="405505" cy="1354046"/>
          </a:xfrm>
          <a:prstGeom prst="straightConnector1">
            <a:avLst/>
          </a:prstGeom>
          <a:noFill/>
          <a:ln w="9525" cap="flat" cmpd="sng">
            <a:solidFill>
              <a:srgbClr val="FF0000"/>
            </a:solidFill>
            <a:prstDash val="solid"/>
            <a:round/>
            <a:headEnd type="none" w="lg" len="lg"/>
            <a:tailEnd type="triangle" w="lg" len="lg"/>
          </a:ln>
        </p:spPr>
      </p:cxnSp>
    </p:spTree>
    <p:extLst>
      <p:ext uri="{BB962C8B-B14F-4D97-AF65-F5344CB8AC3E}">
        <p14:creationId xmlns:p14="http://schemas.microsoft.com/office/powerpoint/2010/main" val="1044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1000"/>
                                        <p:tgtEl>
                                          <p:spTgt spid="2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fade">
                                      <p:cBhvr>
                                        <p:cTn id="17" dur="1000"/>
                                        <p:tgtEl>
                                          <p:spTgt spid="2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gtEl>
                                        <p:attrNameLst>
                                          <p:attrName>style.visibility</p:attrName>
                                        </p:attrNameLst>
                                      </p:cBhvr>
                                      <p:to>
                                        <p:strVal val="visible"/>
                                      </p:to>
                                    </p:set>
                                    <p:animEffect transition="in" filter="fade">
                                      <p:cBhvr>
                                        <p:cTn id="22" dur="1000"/>
                                        <p:tgtEl>
                                          <p:spTgt spid="2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8"/>
                                        </p:tgtEl>
                                        <p:attrNameLst>
                                          <p:attrName>style.visibility</p:attrName>
                                        </p:attrNameLst>
                                      </p:cBhvr>
                                      <p:to>
                                        <p:strVal val="visible"/>
                                      </p:to>
                                    </p:set>
                                    <p:animEffect transition="in" filter="fade">
                                      <p:cBhvr>
                                        <p:cTn id="27" dur="1000"/>
                                        <p:tgtEl>
                                          <p:spTgt spid="2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7"/>
                                        </p:tgtEl>
                                        <p:attrNameLst>
                                          <p:attrName>style.visibility</p:attrName>
                                        </p:attrNameLst>
                                      </p:cBhvr>
                                      <p:to>
                                        <p:strVal val="visible"/>
                                      </p:to>
                                    </p:set>
                                    <p:animEffect transition="in" filter="fade">
                                      <p:cBhvr>
                                        <p:cTn id="32"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1061001" y="184434"/>
            <a:ext cx="10069999" cy="2171999"/>
          </a:xfrm>
          <a:prstGeom prst="rect">
            <a:avLst/>
          </a:prstGeom>
          <a:noFill/>
          <a:ln>
            <a:noFill/>
          </a:ln>
        </p:spPr>
        <p:txBody>
          <a:bodyPr lIns="121900" tIns="121900" rIns="121900" bIns="121900" anchor="t" anchorCtr="0">
            <a:noAutofit/>
          </a:bodyPr>
          <a:lstStyle/>
          <a:p>
            <a:pPr defTabSz="1219170"/>
            <a:r>
              <a:rPr lang="en" sz="2400" b="1" kern="0">
                <a:solidFill>
                  <a:sysClr val="windowText" lastClr="000000"/>
                </a:solidFill>
                <a:latin typeface="Comic Sans MS"/>
                <a:ea typeface="Comic Sans MS"/>
                <a:cs typeface="Comic Sans MS"/>
                <a:sym typeface="Comic Sans MS"/>
              </a:rPr>
              <a:t>Practice Your Vocabulary Words by Analyzing Ads for each of the following words:</a:t>
            </a:r>
          </a:p>
          <a:p>
            <a:pPr defTabSz="1219170"/>
            <a:endParaRPr sz="2400" b="1" kern="0">
              <a:solidFill>
                <a:sysClr val="windowText" lastClr="000000"/>
              </a:solidFill>
              <a:latin typeface="Comic Sans MS"/>
              <a:ea typeface="Comic Sans MS"/>
              <a:cs typeface="Comic Sans MS"/>
              <a:sym typeface="Comic Sans MS"/>
            </a:endParaRPr>
          </a:p>
          <a:p>
            <a:pPr algn="ctr" defTabSz="1219170"/>
            <a:r>
              <a:rPr lang="en" sz="2400" b="1" kern="0">
                <a:solidFill>
                  <a:sysClr val="windowText" lastClr="000000"/>
                </a:solidFill>
                <a:latin typeface="Comic Sans MS"/>
                <a:ea typeface="Comic Sans MS"/>
                <a:cs typeface="Comic Sans MS"/>
                <a:sym typeface="Comic Sans MS"/>
              </a:rPr>
              <a:t>Testimonial</a:t>
            </a:r>
          </a:p>
          <a:p>
            <a:pPr algn="ctr" defTabSz="1219170"/>
            <a:r>
              <a:rPr lang="en" sz="2400" b="1" kern="0">
                <a:solidFill>
                  <a:sysClr val="windowText" lastClr="000000"/>
                </a:solidFill>
                <a:latin typeface="Comic Sans MS"/>
                <a:ea typeface="Comic Sans MS"/>
                <a:cs typeface="Comic Sans MS"/>
                <a:sym typeface="Comic Sans MS"/>
              </a:rPr>
              <a:t>Transfer</a:t>
            </a:r>
          </a:p>
          <a:p>
            <a:pPr algn="ctr" defTabSz="1219170"/>
            <a:r>
              <a:rPr lang="en" sz="2400" b="1" kern="0">
                <a:solidFill>
                  <a:sysClr val="windowText" lastClr="000000"/>
                </a:solidFill>
                <a:latin typeface="Comic Sans MS"/>
                <a:ea typeface="Comic Sans MS"/>
                <a:cs typeface="Comic Sans MS"/>
                <a:sym typeface="Comic Sans MS"/>
              </a:rPr>
              <a:t>Avante-garde</a:t>
            </a:r>
          </a:p>
          <a:p>
            <a:pPr algn="ctr" defTabSz="1219170"/>
            <a:r>
              <a:rPr lang="en" sz="2400" b="1" kern="0">
                <a:solidFill>
                  <a:sysClr val="windowText" lastClr="000000"/>
                </a:solidFill>
                <a:latin typeface="Comic Sans MS"/>
                <a:ea typeface="Comic Sans MS"/>
                <a:cs typeface="Comic Sans MS"/>
                <a:sym typeface="Comic Sans MS"/>
              </a:rPr>
              <a:t>Bandwagon</a:t>
            </a:r>
          </a:p>
          <a:p>
            <a:pPr algn="ctr" defTabSz="1219170"/>
            <a:r>
              <a:rPr lang="en" sz="2400" b="1" kern="0">
                <a:solidFill>
                  <a:sysClr val="windowText" lastClr="000000"/>
                </a:solidFill>
                <a:latin typeface="Comic Sans MS"/>
                <a:ea typeface="Comic Sans MS"/>
                <a:cs typeface="Comic Sans MS"/>
                <a:sym typeface="Comic Sans MS"/>
              </a:rPr>
              <a:t>facts &amp; figures</a:t>
            </a:r>
          </a:p>
        </p:txBody>
      </p:sp>
      <p:pic>
        <p:nvPicPr>
          <p:cNvPr id="244" name="Shape 244"/>
          <p:cNvPicPr preferRelativeResize="0"/>
          <p:nvPr/>
        </p:nvPicPr>
        <p:blipFill>
          <a:blip r:embed="rId3">
            <a:alphaModFix/>
          </a:blip>
          <a:stretch>
            <a:fillRect/>
          </a:stretch>
        </p:blipFill>
        <p:spPr>
          <a:xfrm>
            <a:off x="7713733" y="1070801"/>
            <a:ext cx="3751032" cy="2798833"/>
          </a:xfrm>
          <a:prstGeom prst="rect">
            <a:avLst/>
          </a:prstGeom>
          <a:noFill/>
          <a:ln>
            <a:noFill/>
          </a:ln>
        </p:spPr>
      </p:pic>
      <p:pic>
        <p:nvPicPr>
          <p:cNvPr id="245" name="Shape 245"/>
          <p:cNvPicPr preferRelativeResize="0"/>
          <p:nvPr/>
        </p:nvPicPr>
        <p:blipFill>
          <a:blip r:embed="rId4">
            <a:alphaModFix/>
          </a:blip>
          <a:stretch>
            <a:fillRect/>
          </a:stretch>
        </p:blipFill>
        <p:spPr>
          <a:xfrm>
            <a:off x="512732" y="1070800"/>
            <a:ext cx="3948933" cy="4905431"/>
          </a:xfrm>
          <a:prstGeom prst="rect">
            <a:avLst/>
          </a:prstGeom>
          <a:noFill/>
          <a:ln>
            <a:noFill/>
          </a:ln>
        </p:spPr>
      </p:pic>
      <p:pic>
        <p:nvPicPr>
          <p:cNvPr id="246" name="Shape 246"/>
          <p:cNvPicPr preferRelativeResize="0"/>
          <p:nvPr/>
        </p:nvPicPr>
        <p:blipFill>
          <a:blip r:embed="rId5">
            <a:alphaModFix/>
          </a:blip>
          <a:stretch>
            <a:fillRect/>
          </a:stretch>
        </p:blipFill>
        <p:spPr>
          <a:xfrm>
            <a:off x="7200372" y="4109833"/>
            <a:ext cx="4480165" cy="2463800"/>
          </a:xfrm>
          <a:prstGeom prst="rect">
            <a:avLst/>
          </a:prstGeom>
          <a:noFill/>
          <a:ln>
            <a:noFill/>
          </a:ln>
        </p:spPr>
      </p:pic>
      <p:cxnSp>
        <p:nvCxnSpPr>
          <p:cNvPr id="247" name="Shape 247"/>
          <p:cNvCxnSpPr/>
          <p:nvPr/>
        </p:nvCxnSpPr>
        <p:spPr>
          <a:xfrm flipH="1">
            <a:off x="4139299" y="1882433"/>
            <a:ext cx="1184800" cy="474000"/>
          </a:xfrm>
          <a:prstGeom prst="straightConnector1">
            <a:avLst/>
          </a:prstGeom>
          <a:noFill/>
          <a:ln w="9525" cap="flat" cmpd="sng">
            <a:solidFill>
              <a:srgbClr val="FF0000"/>
            </a:solidFill>
            <a:prstDash val="solid"/>
            <a:round/>
            <a:headEnd type="none" w="lg" len="lg"/>
            <a:tailEnd type="triangle" w="lg" len="lg"/>
          </a:ln>
        </p:spPr>
      </p:cxnSp>
      <p:cxnSp>
        <p:nvCxnSpPr>
          <p:cNvPr id="248" name="Shape 248"/>
          <p:cNvCxnSpPr/>
          <p:nvPr/>
        </p:nvCxnSpPr>
        <p:spPr>
          <a:xfrm>
            <a:off x="7153225" y="3142433"/>
            <a:ext cx="421200" cy="1934800"/>
          </a:xfrm>
          <a:prstGeom prst="straightConnector1">
            <a:avLst/>
          </a:prstGeom>
          <a:noFill/>
          <a:ln w="9525" cap="flat" cmpd="sng">
            <a:solidFill>
              <a:srgbClr val="FF0000"/>
            </a:solidFill>
            <a:prstDash val="solid"/>
            <a:round/>
            <a:headEnd type="none" w="lg" len="lg"/>
            <a:tailEnd type="triangle" w="lg" len="lg"/>
          </a:ln>
        </p:spPr>
      </p:cxnSp>
      <p:cxnSp>
        <p:nvCxnSpPr>
          <p:cNvPr id="249" name="Shape 249"/>
          <p:cNvCxnSpPr/>
          <p:nvPr/>
        </p:nvCxnSpPr>
        <p:spPr>
          <a:xfrm>
            <a:off x="7006763" y="1590439"/>
            <a:ext cx="1066400" cy="671199"/>
          </a:xfrm>
          <a:prstGeom prst="straightConnector1">
            <a:avLst/>
          </a:prstGeom>
          <a:noFill/>
          <a:ln w="9525" cap="flat" cmpd="sng">
            <a:solidFill>
              <a:srgbClr val="FF0000"/>
            </a:solidFill>
            <a:prstDash val="solid"/>
            <a:round/>
            <a:headEnd type="none" w="lg" len="lg"/>
            <a:tailEnd type="triangle" w="lg" len="lg"/>
          </a:ln>
        </p:spPr>
      </p:cxnSp>
    </p:spTree>
    <p:extLst>
      <p:ext uri="{BB962C8B-B14F-4D97-AF65-F5344CB8AC3E}">
        <p14:creationId xmlns:p14="http://schemas.microsoft.com/office/powerpoint/2010/main" val="337165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0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1000"/>
                                        <p:tgtEl>
                                          <p:spTgt spid="2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4"/>
                                        </p:tgtEl>
                                        <p:attrNameLst>
                                          <p:attrName>style.visibility</p:attrName>
                                        </p:attrNameLst>
                                      </p:cBhvr>
                                      <p:to>
                                        <p:strVal val="visible"/>
                                      </p:to>
                                    </p:set>
                                    <p:animEffect transition="in" filter="fade">
                                      <p:cBhvr>
                                        <p:cTn id="17" dur="1000"/>
                                        <p:tgtEl>
                                          <p:spTgt spid="2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1000"/>
                                        <p:tgtEl>
                                          <p:spTgt spid="2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fade">
                                      <p:cBhvr>
                                        <p:cTn id="27" dur="1000"/>
                                        <p:tgtEl>
                                          <p:spTgt spid="2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9"/>
                                        </p:tgtEl>
                                        <p:attrNameLst>
                                          <p:attrName>style.visibility</p:attrName>
                                        </p:attrNameLst>
                                      </p:cBhvr>
                                      <p:to>
                                        <p:strVal val="visible"/>
                                      </p:to>
                                    </p:set>
                                    <p:animEffect transition="in" filter="fade">
                                      <p:cBhvr>
                                        <p:cTn id="32"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p:nvPr/>
        </p:nvSpPr>
        <p:spPr>
          <a:xfrm>
            <a:off x="1061001" y="184434"/>
            <a:ext cx="10069999" cy="2171999"/>
          </a:xfrm>
          <a:prstGeom prst="rect">
            <a:avLst/>
          </a:prstGeom>
          <a:noFill/>
          <a:ln>
            <a:noFill/>
          </a:ln>
        </p:spPr>
        <p:txBody>
          <a:bodyPr lIns="121900" tIns="121900" rIns="121900" bIns="121900" anchor="t" anchorCtr="0">
            <a:noAutofit/>
          </a:bodyPr>
          <a:lstStyle/>
          <a:p>
            <a:r>
              <a:rPr lang="en" sz="2400" b="1">
                <a:latin typeface="Comic Sans MS"/>
                <a:ea typeface="Comic Sans MS"/>
                <a:cs typeface="Comic Sans MS"/>
                <a:sym typeface="Comic Sans MS"/>
              </a:rPr>
              <a:t>Practice Your Vocabulary Words by Analyzing Ads for each of the following words:</a:t>
            </a:r>
          </a:p>
          <a:p>
            <a:endParaRPr sz="2400" b="1">
              <a:latin typeface="Comic Sans MS"/>
              <a:ea typeface="Comic Sans MS"/>
              <a:cs typeface="Comic Sans MS"/>
              <a:sym typeface="Comic Sans MS"/>
            </a:endParaRPr>
          </a:p>
          <a:p>
            <a:pPr algn="ctr"/>
            <a:r>
              <a:rPr lang="en" sz="2400" b="1">
                <a:latin typeface="Comic Sans MS"/>
                <a:ea typeface="Comic Sans MS"/>
                <a:cs typeface="Comic Sans MS"/>
                <a:sym typeface="Comic Sans MS"/>
              </a:rPr>
              <a:t>Testimonial</a:t>
            </a:r>
          </a:p>
          <a:p>
            <a:pPr algn="ctr"/>
            <a:r>
              <a:rPr lang="en" sz="2400" b="1">
                <a:latin typeface="Comic Sans MS"/>
                <a:ea typeface="Comic Sans MS"/>
                <a:cs typeface="Comic Sans MS"/>
                <a:sym typeface="Comic Sans MS"/>
              </a:rPr>
              <a:t>Transfer</a:t>
            </a:r>
          </a:p>
          <a:p>
            <a:pPr algn="ctr"/>
            <a:r>
              <a:rPr lang="en" sz="2400" b="1">
                <a:latin typeface="Comic Sans MS"/>
                <a:ea typeface="Comic Sans MS"/>
                <a:cs typeface="Comic Sans MS"/>
                <a:sym typeface="Comic Sans MS"/>
              </a:rPr>
              <a:t>Avante-garde</a:t>
            </a:r>
          </a:p>
          <a:p>
            <a:pPr algn="ctr"/>
            <a:r>
              <a:rPr lang="en" sz="2400" b="1">
                <a:latin typeface="Comic Sans MS"/>
                <a:ea typeface="Comic Sans MS"/>
                <a:cs typeface="Comic Sans MS"/>
                <a:sym typeface="Comic Sans MS"/>
              </a:rPr>
              <a:t>Bandwagon</a:t>
            </a:r>
          </a:p>
          <a:p>
            <a:pPr algn="ctr"/>
            <a:r>
              <a:rPr lang="en" sz="2400" b="1">
                <a:latin typeface="Comic Sans MS"/>
                <a:ea typeface="Comic Sans MS"/>
                <a:cs typeface="Comic Sans MS"/>
                <a:sym typeface="Comic Sans MS"/>
              </a:rPr>
              <a:t>facts &amp; figures</a:t>
            </a:r>
          </a:p>
        </p:txBody>
      </p:sp>
      <p:pic>
        <p:nvPicPr>
          <p:cNvPr id="256" name="Shape 256"/>
          <p:cNvPicPr preferRelativeResize="0"/>
          <p:nvPr/>
        </p:nvPicPr>
        <p:blipFill>
          <a:blip r:embed="rId3">
            <a:alphaModFix/>
          </a:blip>
          <a:stretch>
            <a:fillRect/>
          </a:stretch>
        </p:blipFill>
        <p:spPr>
          <a:xfrm>
            <a:off x="8569267" y="1365967"/>
            <a:ext cx="2858632" cy="4466600"/>
          </a:xfrm>
          <a:prstGeom prst="rect">
            <a:avLst/>
          </a:prstGeom>
          <a:noFill/>
          <a:ln>
            <a:noFill/>
          </a:ln>
        </p:spPr>
      </p:pic>
      <p:pic>
        <p:nvPicPr>
          <p:cNvPr id="257" name="Shape 257"/>
          <p:cNvPicPr preferRelativeResize="0"/>
          <p:nvPr/>
        </p:nvPicPr>
        <p:blipFill>
          <a:blip r:embed="rId4">
            <a:alphaModFix/>
          </a:blip>
          <a:stretch>
            <a:fillRect/>
          </a:stretch>
        </p:blipFill>
        <p:spPr>
          <a:xfrm>
            <a:off x="370418" y="2251401"/>
            <a:ext cx="4090685" cy="3064065"/>
          </a:xfrm>
          <a:prstGeom prst="rect">
            <a:avLst/>
          </a:prstGeom>
          <a:noFill/>
          <a:ln>
            <a:noFill/>
          </a:ln>
        </p:spPr>
      </p:pic>
      <p:cxnSp>
        <p:nvCxnSpPr>
          <p:cNvPr id="259" name="Shape 259"/>
          <p:cNvCxnSpPr/>
          <p:nvPr/>
        </p:nvCxnSpPr>
        <p:spPr>
          <a:xfrm flipH="1">
            <a:off x="3941051" y="1999166"/>
            <a:ext cx="1488905" cy="936934"/>
          </a:xfrm>
          <a:prstGeom prst="straightConnector1">
            <a:avLst/>
          </a:prstGeom>
          <a:noFill/>
          <a:ln w="9525" cap="flat" cmpd="sng">
            <a:solidFill>
              <a:srgbClr val="FF0000"/>
            </a:solidFill>
            <a:prstDash val="solid"/>
            <a:round/>
            <a:headEnd type="none" w="lg" len="lg"/>
            <a:tailEnd type="triangle" w="lg" len="lg"/>
          </a:ln>
        </p:spPr>
      </p:cxnSp>
      <p:cxnSp>
        <p:nvCxnSpPr>
          <p:cNvPr id="260" name="Shape 260"/>
          <p:cNvCxnSpPr/>
          <p:nvPr/>
        </p:nvCxnSpPr>
        <p:spPr>
          <a:xfrm>
            <a:off x="7099036" y="2356433"/>
            <a:ext cx="2053600" cy="381599"/>
          </a:xfrm>
          <a:prstGeom prst="straightConnector1">
            <a:avLst/>
          </a:prstGeom>
          <a:noFill/>
          <a:ln w="9525" cap="flat" cmpd="sng">
            <a:solidFill>
              <a:srgbClr val="FF0000"/>
            </a:solidFill>
            <a:prstDash val="solid"/>
            <a:round/>
            <a:headEnd type="none" w="lg" len="lg"/>
            <a:tailEnd type="triangle" w="lg" len="lg"/>
          </a:ln>
        </p:spPr>
      </p:cxnSp>
      <p:sp>
        <p:nvSpPr>
          <p:cNvPr id="261" name="Shape 261"/>
          <p:cNvSpPr txBox="1"/>
          <p:nvPr/>
        </p:nvSpPr>
        <p:spPr>
          <a:xfrm>
            <a:off x="639833" y="807567"/>
            <a:ext cx="3289200" cy="368400"/>
          </a:xfrm>
          <a:prstGeom prst="rect">
            <a:avLst/>
          </a:prstGeom>
          <a:noFill/>
          <a:ln>
            <a:noFill/>
          </a:ln>
        </p:spPr>
        <p:txBody>
          <a:bodyPr lIns="121900" tIns="121900" rIns="121900" bIns="121900" anchor="t" anchorCtr="0">
            <a:noAutofit/>
          </a:bodyPr>
          <a:lstStyle/>
          <a:p>
            <a:r>
              <a:rPr lang="en" sz="2400" dirty="0">
                <a:solidFill>
                  <a:srgbClr val="FFFFFF"/>
                </a:solidFill>
              </a:rPr>
              <a:t>being “different” or special</a:t>
            </a:r>
          </a:p>
        </p:txBody>
      </p:sp>
      <p:sp>
        <p:nvSpPr>
          <p:cNvPr id="262" name="Shape 262"/>
          <p:cNvSpPr txBox="1"/>
          <p:nvPr/>
        </p:nvSpPr>
        <p:spPr>
          <a:xfrm>
            <a:off x="8175583" y="1365967"/>
            <a:ext cx="3645999" cy="474000"/>
          </a:xfrm>
          <a:prstGeom prst="rect">
            <a:avLst/>
          </a:prstGeom>
          <a:solidFill>
            <a:srgbClr val="FFFFFF"/>
          </a:solidFill>
          <a:ln>
            <a:noFill/>
          </a:ln>
        </p:spPr>
        <p:txBody>
          <a:bodyPr lIns="121900" tIns="121900" rIns="121900" bIns="121900" anchor="t" anchorCtr="0">
            <a:noAutofit/>
          </a:bodyPr>
          <a:lstStyle/>
          <a:p>
            <a:r>
              <a:rPr lang="en" sz="2400" b="1"/>
              <a:t>Only “certain” people do this </a:t>
            </a:r>
          </a:p>
        </p:txBody>
      </p:sp>
    </p:spTree>
    <p:extLst>
      <p:ext uri="{BB962C8B-B14F-4D97-AF65-F5344CB8AC3E}">
        <p14:creationId xmlns:p14="http://schemas.microsoft.com/office/powerpoint/2010/main" val="5415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Effect transition="in" filter="fade">
                                      <p:cBhvr>
                                        <p:cTn id="12" dur="1000"/>
                                        <p:tgtEl>
                                          <p:spTgt spid="256"/>
                                        </p:tgtEl>
                                      </p:cBhvr>
                                    </p:animEffect>
                                  </p:childTnLst>
                                </p:cTn>
                              </p:par>
                              <p:par>
                                <p:cTn id="13" presetID="10" presetClass="entr" presetSubtype="0" fill="hold" nodeType="withEffect">
                                  <p:stCondLst>
                                    <p:cond delay="0"/>
                                  </p:stCondLst>
                                  <p:childTnLst>
                                    <p:set>
                                      <p:cBhvr>
                                        <p:cTn id="14" dur="1" fill="hold">
                                          <p:stCondLst>
                                            <p:cond delay="0"/>
                                          </p:stCondLst>
                                        </p:cTn>
                                        <p:tgtEl>
                                          <p:spTgt spid="261"/>
                                        </p:tgtEl>
                                        <p:attrNameLst>
                                          <p:attrName>style.visibility</p:attrName>
                                        </p:attrNameLst>
                                      </p:cBhvr>
                                      <p:to>
                                        <p:strVal val="visible"/>
                                      </p:to>
                                    </p:set>
                                    <p:animEffect transition="in" filter="fade">
                                      <p:cBhvr>
                                        <p:cTn id="15" dur="1000"/>
                                        <p:tgtEl>
                                          <p:spTgt spid="2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9"/>
                                        </p:tgtEl>
                                        <p:attrNameLst>
                                          <p:attrName>style.visibility</p:attrName>
                                        </p:attrNameLst>
                                      </p:cBhvr>
                                      <p:to>
                                        <p:strVal val="visible"/>
                                      </p:to>
                                    </p:set>
                                    <p:animEffect transition="in" filter="fade">
                                      <p:cBhvr>
                                        <p:cTn id="20" dur="1000"/>
                                        <p:tgtEl>
                                          <p:spTgt spid="25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0"/>
                                        </p:tgtEl>
                                        <p:attrNameLst>
                                          <p:attrName>style.visibility</p:attrName>
                                        </p:attrNameLst>
                                      </p:cBhvr>
                                      <p:to>
                                        <p:strVal val="visible"/>
                                      </p:to>
                                    </p:set>
                                    <p:animEffect transition="in" filter="fade">
                                      <p:cBhvr>
                                        <p:cTn id="25" dur="1000"/>
                                        <p:tgtEl>
                                          <p:spTgt spid="260"/>
                                        </p:tgtEl>
                                      </p:cBhvr>
                                    </p:animEffect>
                                  </p:childTnLst>
                                </p:cTn>
                              </p:par>
                              <p:par>
                                <p:cTn id="26" presetID="10" presetClass="entr" presetSubtype="0" fill="hold" nodeType="withEffect">
                                  <p:stCondLst>
                                    <p:cond delay="0"/>
                                  </p:stCondLst>
                                  <p:childTnLst>
                                    <p:set>
                                      <p:cBhvr>
                                        <p:cTn id="27" dur="1" fill="hold">
                                          <p:stCondLst>
                                            <p:cond delay="0"/>
                                          </p:stCondLst>
                                        </p:cTn>
                                        <p:tgtEl>
                                          <p:spTgt spid="262"/>
                                        </p:tgtEl>
                                        <p:attrNameLst>
                                          <p:attrName>style.visibility</p:attrName>
                                        </p:attrNameLst>
                                      </p:cBhvr>
                                      <p:to>
                                        <p:strVal val="visible"/>
                                      </p:to>
                                    </p:set>
                                    <p:animEffect transition="in" filter="fade">
                                      <p:cBhvr>
                                        <p:cTn id="28" dur="1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techniques</a:t>
            </a:r>
          </a:p>
        </p:txBody>
      </p:sp>
      <p:sp>
        <p:nvSpPr>
          <p:cNvPr id="3" name="Content Placeholder 2"/>
          <p:cNvSpPr>
            <a:spLocks noGrp="1"/>
          </p:cNvSpPr>
          <p:nvPr>
            <p:ph idx="1"/>
          </p:nvPr>
        </p:nvSpPr>
        <p:spPr>
          <a:xfrm>
            <a:off x="496711" y="2638044"/>
            <a:ext cx="11209867" cy="3848481"/>
          </a:xfrm>
        </p:spPr>
        <p:txBody>
          <a:bodyPr>
            <a:normAutofit/>
          </a:bodyPr>
          <a:lstStyle/>
          <a:p>
            <a:pPr marL="0" indent="0">
              <a:buNone/>
            </a:pPr>
            <a:r>
              <a:rPr lang="en-US" sz="2400" dirty="0"/>
              <a:t>4. As you look at print, online, or television advertisements, </a:t>
            </a:r>
            <a:r>
              <a:rPr lang="en-US" sz="2400" b="1" dirty="0"/>
              <a:t>analyze</a:t>
            </a:r>
            <a:r>
              <a:rPr lang="en-US" sz="2400" dirty="0"/>
              <a:t> the use of advertising techniques. Circle the advertising technique(s) used in the ads and provide evidence (elaboration) for each technique used.</a:t>
            </a:r>
          </a:p>
          <a:p>
            <a:pPr marL="0" indent="0">
              <a:buNone/>
            </a:pPr>
            <a:endParaRPr lang="en-US" sz="2400" dirty="0"/>
          </a:p>
          <a:p>
            <a:r>
              <a:rPr lang="en-US" sz="2400" dirty="0"/>
              <a:t>3 ads from 3 </a:t>
            </a:r>
            <a:r>
              <a:rPr lang="en-US" sz="2400" u="sng" dirty="0"/>
              <a:t>different</a:t>
            </a:r>
            <a:r>
              <a:rPr lang="en-US" sz="2400" dirty="0"/>
              <a:t> brands.</a:t>
            </a:r>
          </a:p>
          <a:p>
            <a:r>
              <a:rPr lang="en-US" sz="2400" dirty="0"/>
              <a:t>Complete the graphic organizer.</a:t>
            </a:r>
          </a:p>
          <a:p>
            <a:r>
              <a:rPr lang="en-US" sz="2400" dirty="0"/>
              <a:t>Homework if not completed in class.</a:t>
            </a:r>
          </a:p>
          <a:p>
            <a:r>
              <a:rPr lang="en-US" sz="2400" dirty="0"/>
              <a:t>Due tomorrow first thing.</a:t>
            </a:r>
          </a:p>
          <a:p>
            <a:pPr marL="0" indent="0">
              <a:buNone/>
            </a:pPr>
            <a:endParaRPr lang="en-US" sz="2400" dirty="0"/>
          </a:p>
        </p:txBody>
      </p:sp>
    </p:spTree>
    <p:extLst>
      <p:ext uri="{BB962C8B-B14F-4D97-AF65-F5344CB8AC3E}">
        <p14:creationId xmlns:p14="http://schemas.microsoft.com/office/powerpoint/2010/main" val="3022807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Pencil Ad!!!!</a:t>
            </a:r>
          </a:p>
        </p:txBody>
      </p:sp>
      <p:sp>
        <p:nvSpPr>
          <p:cNvPr id="3" name="Content Placeholder 2"/>
          <p:cNvSpPr>
            <a:spLocks noGrp="1"/>
          </p:cNvSpPr>
          <p:nvPr>
            <p:ph idx="1"/>
          </p:nvPr>
        </p:nvSpPr>
        <p:spPr>
          <a:xfrm>
            <a:off x="203199" y="2638044"/>
            <a:ext cx="11717867" cy="3101983"/>
          </a:xfrm>
        </p:spPr>
        <p:txBody>
          <a:bodyPr/>
          <a:lstStyle/>
          <a:p>
            <a:r>
              <a:rPr lang="en-US" sz="2400" dirty="0"/>
              <a:t>Please take out a pencil and grab a partner.</a:t>
            </a:r>
          </a:p>
          <a:p>
            <a:endParaRPr lang="en-US" sz="2400" dirty="0"/>
          </a:p>
          <a:p>
            <a:r>
              <a:rPr lang="en-US" sz="2400" dirty="0"/>
              <a:t>You will be assigned a specific ad technique. You will create a print ad to share with the class. The ad may have a slogan as well.</a:t>
            </a:r>
          </a:p>
          <a:p>
            <a:endParaRPr lang="en-US" sz="2400" dirty="0"/>
          </a:p>
          <a:p>
            <a:r>
              <a:rPr lang="en-US" sz="2400" dirty="0"/>
              <a:t>Due at the end of class. You present your ad first thing on Monday.</a:t>
            </a:r>
          </a:p>
          <a:p>
            <a:endParaRPr lang="en-US" dirty="0"/>
          </a:p>
        </p:txBody>
      </p:sp>
    </p:spTree>
    <p:extLst>
      <p:ext uri="{BB962C8B-B14F-4D97-AF65-F5344CB8AC3E}">
        <p14:creationId xmlns:p14="http://schemas.microsoft.com/office/powerpoint/2010/main" val="415451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 Check Your understanding</a:t>
            </a:r>
          </a:p>
        </p:txBody>
      </p:sp>
      <p:sp>
        <p:nvSpPr>
          <p:cNvPr id="3" name="Content Placeholder 2"/>
          <p:cNvSpPr>
            <a:spLocks noGrp="1"/>
          </p:cNvSpPr>
          <p:nvPr>
            <p:ph idx="1"/>
          </p:nvPr>
        </p:nvSpPr>
        <p:spPr>
          <a:xfrm>
            <a:off x="713232" y="2153412"/>
            <a:ext cx="10469880" cy="3101983"/>
          </a:xfrm>
        </p:spPr>
        <p:txBody>
          <a:bodyPr>
            <a:noAutofit/>
          </a:bodyPr>
          <a:lstStyle/>
          <a:p>
            <a:pPr>
              <a:lnSpc>
                <a:spcPct val="150000"/>
              </a:lnSpc>
            </a:pPr>
            <a:r>
              <a:rPr lang="en-US" sz="2800" dirty="0"/>
              <a:t>Think about an advertisement that you consider interesting and effective. You might consider if you or someone you know would buy this product based on the advertisement. </a:t>
            </a:r>
            <a:r>
              <a:rPr lang="en-US" sz="2800" b="1" u="sng" dirty="0"/>
              <a:t>Which persuasive technique does the advertiser use successfully? What is the cause-and-effect relationship being presented? Why do you think that particular technique was selected for the advertisement?</a:t>
            </a:r>
          </a:p>
        </p:txBody>
      </p:sp>
    </p:spTree>
    <p:extLst>
      <p:ext uri="{BB962C8B-B14F-4D97-AF65-F5344CB8AC3E}">
        <p14:creationId xmlns:p14="http://schemas.microsoft.com/office/powerpoint/2010/main" val="172977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5740"/>
            <a:ext cx="7729728" cy="1188720"/>
          </a:xfrm>
        </p:spPr>
        <p:txBody>
          <a:bodyPr/>
          <a:lstStyle/>
          <a:p>
            <a:r>
              <a:rPr lang="en-US" dirty="0"/>
              <a:t>Do advertisers tell the truth?</a:t>
            </a:r>
          </a:p>
        </p:txBody>
      </p:sp>
      <p:sp>
        <p:nvSpPr>
          <p:cNvPr id="3" name="Content Placeholder 2"/>
          <p:cNvSpPr>
            <a:spLocks noGrp="1"/>
          </p:cNvSpPr>
          <p:nvPr>
            <p:ph idx="1"/>
          </p:nvPr>
        </p:nvSpPr>
        <p:spPr>
          <a:xfrm>
            <a:off x="438912" y="1650493"/>
            <a:ext cx="11393424" cy="1521686"/>
          </a:xfrm>
        </p:spPr>
        <p:txBody>
          <a:bodyPr>
            <a:normAutofit/>
          </a:bodyPr>
          <a:lstStyle/>
          <a:p>
            <a:r>
              <a:rPr lang="en-US" sz="2800" dirty="0"/>
              <a:t>Legally they have to.</a:t>
            </a:r>
          </a:p>
          <a:p>
            <a:r>
              <a:rPr lang="en-US" sz="2800" dirty="0"/>
              <a:t>Stretch the boundaries of the truth. </a:t>
            </a:r>
          </a:p>
        </p:txBody>
      </p:sp>
      <p:sp>
        <p:nvSpPr>
          <p:cNvPr id="4" name="Title 1"/>
          <p:cNvSpPr txBox="1">
            <a:spLocks/>
          </p:cNvSpPr>
          <p:nvPr/>
        </p:nvSpPr>
        <p:spPr bwMode="black">
          <a:xfrm>
            <a:off x="2231136" y="3451131"/>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Have you ever purchased a product and later felt tricked?</a:t>
            </a:r>
          </a:p>
        </p:txBody>
      </p:sp>
      <p:sp>
        <p:nvSpPr>
          <p:cNvPr id="5" name="Content Placeholder 2"/>
          <p:cNvSpPr txBox="1">
            <a:spLocks/>
          </p:cNvSpPr>
          <p:nvPr/>
        </p:nvSpPr>
        <p:spPr>
          <a:xfrm>
            <a:off x="438912" y="4900476"/>
            <a:ext cx="11393424" cy="152168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800" dirty="0"/>
              <a:t>Can you think of any claims made by advertisers that stretch the truth?</a:t>
            </a:r>
          </a:p>
          <a:p>
            <a:r>
              <a:rPr lang="en-US" sz="2800" dirty="0"/>
              <a:t>Why do advertisers stretch the truth?</a:t>
            </a:r>
          </a:p>
        </p:txBody>
      </p:sp>
    </p:spTree>
    <p:extLst>
      <p:ext uri="{BB962C8B-B14F-4D97-AF65-F5344CB8AC3E}">
        <p14:creationId xmlns:p14="http://schemas.microsoft.com/office/powerpoint/2010/main" val="335435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1000"/>
                                        <p:tgtEl>
                                          <p:spTgt spid="5">
                                            <p:txEl>
                                              <p:pRg st="1" end="1"/>
                                            </p:txEl>
                                          </p:spTgt>
                                        </p:tgtEl>
                                      </p:cBhvr>
                                    </p:animEffect>
                                    <p:anim calcmode="lin" valueType="num">
                                      <p:cBhvr>
                                        <p:cTn id="3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Notebook</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2400" dirty="0"/>
              <a:t>Date		2.4 Vocabulary			pg.</a:t>
            </a:r>
          </a:p>
        </p:txBody>
      </p:sp>
    </p:spTree>
    <p:extLst>
      <p:ext uri="{BB962C8B-B14F-4D97-AF65-F5344CB8AC3E}">
        <p14:creationId xmlns:p14="http://schemas.microsoft.com/office/powerpoint/2010/main" val="58367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EB1193"/>
                </a:solidFill>
              </a:rPr>
              <a:t>Explanatory writing </a:t>
            </a:r>
          </a:p>
        </p:txBody>
      </p:sp>
      <p:sp>
        <p:nvSpPr>
          <p:cNvPr id="3" name="Content Placeholder 2"/>
          <p:cNvSpPr>
            <a:spLocks noGrp="1"/>
          </p:cNvSpPr>
          <p:nvPr>
            <p:ph idx="1"/>
          </p:nvPr>
        </p:nvSpPr>
        <p:spPr>
          <a:xfrm>
            <a:off x="571500" y="2638044"/>
            <a:ext cx="10437876" cy="4019931"/>
          </a:xfrm>
        </p:spPr>
        <p:txBody>
          <a:bodyPr>
            <a:normAutofit/>
          </a:bodyPr>
          <a:lstStyle/>
          <a:p>
            <a:r>
              <a:rPr lang="en-US" sz="3200" dirty="0"/>
              <a:t>Is a form of writing whose purpose is to explain or inform.</a:t>
            </a:r>
          </a:p>
          <a:p>
            <a:pPr lvl="2"/>
            <a:r>
              <a:rPr lang="en-US" sz="2800" b="1" dirty="0"/>
              <a:t>T</a:t>
            </a:r>
            <a:r>
              <a:rPr lang="en-US" sz="2800" dirty="0"/>
              <a:t>opic Sentence</a:t>
            </a:r>
          </a:p>
          <a:p>
            <a:pPr lvl="2"/>
            <a:r>
              <a:rPr lang="en-US" sz="2800" b="1" dirty="0"/>
              <a:t>T</a:t>
            </a:r>
            <a:r>
              <a:rPr lang="en-US" sz="2800" dirty="0"/>
              <a:t>ransition</a:t>
            </a:r>
          </a:p>
          <a:p>
            <a:pPr lvl="2"/>
            <a:r>
              <a:rPr lang="en-US" sz="2800" b="1" dirty="0"/>
              <a:t>S</a:t>
            </a:r>
            <a:r>
              <a:rPr lang="en-US" sz="2800" dirty="0"/>
              <a:t>upporting Information</a:t>
            </a:r>
          </a:p>
          <a:p>
            <a:pPr lvl="2"/>
            <a:r>
              <a:rPr lang="en-US" sz="2800" b="1" dirty="0"/>
              <a:t>C</a:t>
            </a:r>
            <a:r>
              <a:rPr lang="en-US" sz="2800" dirty="0"/>
              <a:t>ommentary</a:t>
            </a:r>
          </a:p>
          <a:p>
            <a:pPr lvl="2"/>
            <a:r>
              <a:rPr lang="en-US" sz="2800" b="1" dirty="0"/>
              <a:t>C</a:t>
            </a:r>
            <a:r>
              <a:rPr lang="en-US" sz="2800" dirty="0"/>
              <a:t>oncluding Statement</a:t>
            </a:r>
          </a:p>
          <a:p>
            <a:pPr lvl="3"/>
            <a:r>
              <a:rPr lang="en-US" sz="2800" dirty="0"/>
              <a:t>Think </a:t>
            </a:r>
            <a:r>
              <a:rPr lang="en-US" sz="2800" b="1" dirty="0"/>
              <a:t>TTSCC</a:t>
            </a:r>
          </a:p>
        </p:txBody>
      </p:sp>
    </p:spTree>
    <p:extLst>
      <p:ext uri="{BB962C8B-B14F-4D97-AF65-F5344CB8AC3E}">
        <p14:creationId xmlns:p14="http://schemas.microsoft.com/office/powerpoint/2010/main" val="1612543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315A4"/>
                </a:solidFill>
              </a:rPr>
              <a:t>Coherence</a:t>
            </a:r>
          </a:p>
        </p:txBody>
      </p:sp>
      <p:sp>
        <p:nvSpPr>
          <p:cNvPr id="3" name="Content Placeholder 2"/>
          <p:cNvSpPr>
            <a:spLocks noGrp="1"/>
          </p:cNvSpPr>
          <p:nvPr>
            <p:ph idx="1"/>
          </p:nvPr>
        </p:nvSpPr>
        <p:spPr/>
        <p:txBody>
          <a:bodyPr>
            <a:normAutofit/>
          </a:bodyPr>
          <a:lstStyle/>
          <a:p>
            <a:r>
              <a:rPr lang="en-US" sz="2800" dirty="0"/>
              <a:t>The </a:t>
            </a:r>
            <a:r>
              <a:rPr lang="en-US" sz="2800" b="1" dirty="0"/>
              <a:t>clear</a:t>
            </a:r>
            <a:r>
              <a:rPr lang="en-US" sz="2800" dirty="0"/>
              <a:t> and </a:t>
            </a:r>
            <a:r>
              <a:rPr lang="en-US" sz="2800" b="1" dirty="0"/>
              <a:t>orderly</a:t>
            </a:r>
            <a:r>
              <a:rPr lang="en-US" sz="2800" dirty="0"/>
              <a:t> presentation of ideas in a paragraph or essay. </a:t>
            </a:r>
          </a:p>
        </p:txBody>
      </p:sp>
      <p:pic>
        <p:nvPicPr>
          <p:cNvPr id="4" name="Picture 3"/>
          <p:cNvPicPr>
            <a:picLocks noChangeAspect="1"/>
          </p:cNvPicPr>
          <p:nvPr/>
        </p:nvPicPr>
        <p:blipFill>
          <a:blip r:embed="rId2"/>
          <a:stretch>
            <a:fillRect/>
          </a:stretch>
        </p:blipFill>
        <p:spPr>
          <a:xfrm>
            <a:off x="6662799" y="3624696"/>
            <a:ext cx="4428754" cy="2725387"/>
          </a:xfrm>
          <a:prstGeom prst="rect">
            <a:avLst/>
          </a:prstGeom>
        </p:spPr>
      </p:pic>
    </p:spTree>
    <p:extLst>
      <p:ext uri="{BB962C8B-B14F-4D97-AF65-F5344CB8AC3E}">
        <p14:creationId xmlns:p14="http://schemas.microsoft.com/office/powerpoint/2010/main" val="3624434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Explanatory writing</a:t>
            </a:r>
          </a:p>
        </p:txBody>
      </p:sp>
      <p:sp>
        <p:nvSpPr>
          <p:cNvPr id="3" name="Content Placeholder 2"/>
          <p:cNvSpPr>
            <a:spLocks noGrp="1"/>
          </p:cNvSpPr>
          <p:nvPr>
            <p:ph idx="1"/>
          </p:nvPr>
        </p:nvSpPr>
        <p:spPr>
          <a:xfrm>
            <a:off x="320040" y="2638044"/>
            <a:ext cx="11420856" cy="4219956"/>
          </a:xfrm>
        </p:spPr>
        <p:txBody>
          <a:bodyPr>
            <a:noAutofit/>
          </a:bodyPr>
          <a:lstStyle/>
          <a:p>
            <a:pPr marL="0" indent="0">
              <a:buNone/>
            </a:pPr>
            <a:r>
              <a:rPr lang="en-US" sz="2800" dirty="0"/>
              <a:t>In contrast to a narrative, whose purpose is to tell as story, </a:t>
            </a:r>
            <a:r>
              <a:rPr lang="en-US" sz="2800" u="sng" dirty="0"/>
              <a:t>the primary purpose of explanatory/expository writing is to provide information or an explanation</a:t>
            </a:r>
            <a:r>
              <a:rPr lang="en-US" sz="2800" dirty="0"/>
              <a:t>. Expository paragraphs follow a specific structure: </a:t>
            </a:r>
          </a:p>
          <a:p>
            <a:r>
              <a:rPr lang="en-US" sz="2800" b="1" dirty="0"/>
              <a:t>Topic Sentence</a:t>
            </a:r>
          </a:p>
          <a:p>
            <a:r>
              <a:rPr lang="en-US" sz="2800" b="1" dirty="0"/>
              <a:t>Transitions</a:t>
            </a:r>
          </a:p>
          <a:p>
            <a:r>
              <a:rPr lang="en-US" sz="2800" b="1" dirty="0"/>
              <a:t>Supporting Information</a:t>
            </a:r>
          </a:p>
          <a:p>
            <a:r>
              <a:rPr lang="en-US" sz="2800" b="1" dirty="0"/>
              <a:t>Commentary</a:t>
            </a:r>
          </a:p>
          <a:p>
            <a:r>
              <a:rPr lang="en-US" sz="2800" b="1" dirty="0"/>
              <a:t>Concluding Statement\</a:t>
            </a:r>
          </a:p>
        </p:txBody>
      </p:sp>
    </p:spTree>
    <p:extLst>
      <p:ext uri="{BB962C8B-B14F-4D97-AF65-F5344CB8AC3E}">
        <p14:creationId xmlns:p14="http://schemas.microsoft.com/office/powerpoint/2010/main" val="1232788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Notebook</a:t>
            </a:r>
          </a:p>
        </p:txBody>
      </p:sp>
      <p:sp>
        <p:nvSpPr>
          <p:cNvPr id="3" name="Content Placeholder 2"/>
          <p:cNvSpPr>
            <a:spLocks noGrp="1"/>
          </p:cNvSpPr>
          <p:nvPr>
            <p:ph idx="1"/>
          </p:nvPr>
        </p:nvSpPr>
        <p:spPr>
          <a:xfrm>
            <a:off x="209549" y="2638044"/>
            <a:ext cx="11877675" cy="3101983"/>
          </a:xfrm>
        </p:spPr>
        <p:txBody>
          <a:bodyPr/>
          <a:lstStyle/>
          <a:p>
            <a:pPr marL="0" indent="0">
              <a:buNone/>
            </a:pPr>
            <a:endParaRPr lang="en-US" dirty="0"/>
          </a:p>
          <a:p>
            <a:pPr marL="0" indent="0">
              <a:buNone/>
            </a:pPr>
            <a:endParaRPr lang="en-US" dirty="0"/>
          </a:p>
          <a:p>
            <a:pPr marL="0" indent="0" algn="ctr">
              <a:buNone/>
            </a:pPr>
            <a:r>
              <a:rPr lang="en-US" sz="2800" dirty="0"/>
              <a:t>Date		2.4 Explanatory Prompt pg. 101		pg._____</a:t>
            </a:r>
          </a:p>
        </p:txBody>
      </p:sp>
      <p:sp>
        <p:nvSpPr>
          <p:cNvPr id="4" name="5-Point Star 3"/>
          <p:cNvSpPr/>
          <p:nvPr/>
        </p:nvSpPr>
        <p:spPr>
          <a:xfrm>
            <a:off x="8153400" y="3571875"/>
            <a:ext cx="24765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771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145923"/>
            <a:ext cx="6578728" cy="1188720"/>
          </a:xfrm>
        </p:spPr>
        <p:txBody>
          <a:bodyPr/>
          <a:lstStyle/>
          <a:p>
            <a:r>
              <a:rPr lang="en-US" dirty="0"/>
              <a:t>Writing to sources: Explanatory Text</a:t>
            </a:r>
          </a:p>
        </p:txBody>
      </p:sp>
      <p:sp>
        <p:nvSpPr>
          <p:cNvPr id="3" name="Content Placeholder 2"/>
          <p:cNvSpPr>
            <a:spLocks noGrp="1"/>
          </p:cNvSpPr>
          <p:nvPr>
            <p:ph idx="1"/>
          </p:nvPr>
        </p:nvSpPr>
        <p:spPr>
          <a:xfrm>
            <a:off x="155447" y="1638300"/>
            <a:ext cx="6464427" cy="4920400"/>
          </a:xfrm>
        </p:spPr>
        <p:txBody>
          <a:bodyPr>
            <a:noAutofit/>
          </a:bodyPr>
          <a:lstStyle/>
          <a:p>
            <a:pPr marL="0" indent="0">
              <a:buNone/>
            </a:pPr>
            <a:r>
              <a:rPr lang="en-US" sz="2300" b="1" dirty="0"/>
              <a:t>For the ad on the right, </a:t>
            </a:r>
            <a:r>
              <a:rPr lang="en-US" sz="2300" dirty="0"/>
              <a:t>write a response to the chosen advertisement that </a:t>
            </a:r>
            <a:r>
              <a:rPr lang="en-US" sz="2300" u="sng" dirty="0"/>
              <a:t>explains how it tries to influence its target audience.</a:t>
            </a:r>
            <a:r>
              <a:rPr lang="en-US" sz="2300" dirty="0"/>
              <a:t> Be sure to:</a:t>
            </a:r>
          </a:p>
          <a:p>
            <a:pPr marL="0" indent="0">
              <a:buNone/>
            </a:pPr>
            <a:endParaRPr lang="en-US" sz="2300" dirty="0"/>
          </a:p>
          <a:p>
            <a:r>
              <a:rPr lang="en-US" sz="2300" b="1" dirty="0"/>
              <a:t>Introduce</a:t>
            </a:r>
            <a:r>
              <a:rPr lang="en-US" sz="2300" dirty="0"/>
              <a:t> and develop your topic with </a:t>
            </a:r>
            <a:r>
              <a:rPr lang="en-US" sz="2300" b="1" dirty="0"/>
              <a:t>relevant details/examples </a:t>
            </a:r>
            <a:r>
              <a:rPr lang="en-US" sz="2300" dirty="0"/>
              <a:t>from the advertisement.</a:t>
            </a:r>
          </a:p>
          <a:p>
            <a:endParaRPr lang="en-US" sz="2300" dirty="0"/>
          </a:p>
          <a:p>
            <a:r>
              <a:rPr lang="en-US" sz="2300" dirty="0"/>
              <a:t>Use </a:t>
            </a:r>
            <a:r>
              <a:rPr lang="en-US" sz="2300" b="1" dirty="0"/>
              <a:t>transitions</a:t>
            </a:r>
            <a:r>
              <a:rPr lang="en-US" sz="2300" dirty="0"/>
              <a:t>, the precise language of </a:t>
            </a:r>
            <a:r>
              <a:rPr lang="en-US" sz="2300" b="1" dirty="0"/>
              <a:t>advertising techniques</a:t>
            </a:r>
            <a:r>
              <a:rPr lang="en-US" sz="2300" dirty="0"/>
              <a:t>, and formal style.</a:t>
            </a:r>
          </a:p>
          <a:p>
            <a:endParaRPr lang="en-US" sz="2300" dirty="0"/>
          </a:p>
          <a:p>
            <a:r>
              <a:rPr lang="en-US" sz="2300" dirty="0"/>
              <a:t>Include a </a:t>
            </a:r>
            <a:r>
              <a:rPr lang="en-US" sz="2300" b="1" dirty="0"/>
              <a:t>concluding statement </a:t>
            </a:r>
            <a:r>
              <a:rPr lang="en-US" sz="2300" dirty="0"/>
              <a:t>that supports your explanation.</a:t>
            </a:r>
          </a:p>
        </p:txBody>
      </p:sp>
      <p:pic>
        <p:nvPicPr>
          <p:cNvPr id="1026" name="Picture 2" descr="Heinz: Tom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975" y="145923"/>
            <a:ext cx="5019675" cy="641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63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992" y="105156"/>
            <a:ext cx="7729728" cy="1001268"/>
          </a:xfrm>
        </p:spPr>
        <p:txBody>
          <a:bodyPr>
            <a:normAutofit fontScale="90000"/>
          </a:bodyPr>
          <a:lstStyle/>
          <a:p>
            <a:r>
              <a:rPr lang="en-US" dirty="0"/>
              <a:t>Language and Writer’s craft: revising for cohesion and clarity</a:t>
            </a:r>
          </a:p>
        </p:txBody>
      </p:sp>
      <p:sp>
        <p:nvSpPr>
          <p:cNvPr id="3" name="Content Placeholder 2"/>
          <p:cNvSpPr>
            <a:spLocks noGrp="1"/>
          </p:cNvSpPr>
          <p:nvPr>
            <p:ph idx="1"/>
          </p:nvPr>
        </p:nvSpPr>
        <p:spPr>
          <a:xfrm>
            <a:off x="402336" y="1207008"/>
            <a:ext cx="11503152" cy="5650992"/>
          </a:xfrm>
        </p:spPr>
        <p:txBody>
          <a:bodyPr>
            <a:noAutofit/>
          </a:bodyPr>
          <a:lstStyle/>
          <a:p>
            <a:pPr marL="0" indent="0">
              <a:buNone/>
            </a:pPr>
            <a:r>
              <a:rPr lang="en-US" sz="2400" b="1" dirty="0"/>
              <a:t>Cohesion </a:t>
            </a:r>
            <a:r>
              <a:rPr lang="en-US" sz="2400" dirty="0"/>
              <a:t>and </a:t>
            </a:r>
            <a:r>
              <a:rPr lang="en-US" sz="2400" b="1" dirty="0"/>
              <a:t>clarity </a:t>
            </a:r>
            <a:r>
              <a:rPr lang="en-US" sz="2400" dirty="0"/>
              <a:t>in writing refer to how ideas flow together. A way to write with cohesion and clarity is to use the </a:t>
            </a:r>
            <a:r>
              <a:rPr lang="en-US" sz="2400" b="1" dirty="0"/>
              <a:t>TLQC </a:t>
            </a:r>
            <a:r>
              <a:rPr lang="en-US" sz="2400" dirty="0"/>
              <a:t>format when writing a detail sentence. The </a:t>
            </a:r>
            <a:r>
              <a:rPr lang="en-US" sz="2400" b="1" dirty="0"/>
              <a:t>TLQC </a:t>
            </a:r>
            <a:r>
              <a:rPr lang="en-US" sz="2400" dirty="0"/>
              <a:t>format includes:</a:t>
            </a:r>
          </a:p>
          <a:p>
            <a:pPr marL="0" indent="0">
              <a:buNone/>
            </a:pPr>
            <a:endParaRPr lang="en-US" sz="2400" b="1" dirty="0"/>
          </a:p>
          <a:p>
            <a:r>
              <a:rPr lang="en-US" sz="2400" b="1" dirty="0"/>
              <a:t>T: Transition </a:t>
            </a:r>
            <a:r>
              <a:rPr lang="en-US" sz="2400" dirty="0"/>
              <a:t>word or phrase such as:</a:t>
            </a:r>
          </a:p>
          <a:p>
            <a:pPr lvl="1"/>
            <a:r>
              <a:rPr lang="en-US" sz="2000" dirty="0"/>
              <a:t>For example</a:t>
            </a:r>
          </a:p>
          <a:p>
            <a:pPr lvl="1"/>
            <a:r>
              <a:rPr lang="en-US" sz="2000" dirty="0"/>
              <a:t>According to,</a:t>
            </a:r>
          </a:p>
          <a:p>
            <a:pPr lvl="1"/>
            <a:r>
              <a:rPr lang="en-US" sz="2000" dirty="0"/>
              <a:t>To illustrate,</a:t>
            </a:r>
          </a:p>
          <a:p>
            <a:pPr lvl="1"/>
            <a:r>
              <a:rPr lang="en-US" sz="2000" dirty="0"/>
              <a:t>In this case,</a:t>
            </a:r>
          </a:p>
          <a:p>
            <a:pPr lvl="1"/>
            <a:r>
              <a:rPr lang="en-US" sz="2000" dirty="0"/>
              <a:t>In addition,</a:t>
            </a:r>
          </a:p>
          <a:p>
            <a:pPr lvl="1"/>
            <a:r>
              <a:rPr lang="en-US" sz="2000" dirty="0"/>
              <a:t>Most important,</a:t>
            </a:r>
          </a:p>
          <a:p>
            <a:pPr lvl="1"/>
            <a:r>
              <a:rPr lang="en-US" sz="2000" dirty="0"/>
              <a:t>Likewise,</a:t>
            </a:r>
          </a:p>
          <a:p>
            <a:pPr lvl="1"/>
            <a:r>
              <a:rPr lang="en-US" sz="2000" dirty="0"/>
              <a:t>Finally,</a:t>
            </a:r>
          </a:p>
        </p:txBody>
      </p:sp>
    </p:spTree>
    <p:extLst>
      <p:ext uri="{BB962C8B-B14F-4D97-AF65-F5344CB8AC3E}">
        <p14:creationId xmlns:p14="http://schemas.microsoft.com/office/powerpoint/2010/main" val="1523279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992" y="105156"/>
            <a:ext cx="7729728" cy="1001268"/>
          </a:xfrm>
        </p:spPr>
        <p:txBody>
          <a:bodyPr>
            <a:normAutofit fontScale="90000"/>
          </a:bodyPr>
          <a:lstStyle/>
          <a:p>
            <a:r>
              <a:rPr lang="en-US" dirty="0"/>
              <a:t>Language and Writer’s craft: revising for cohesion and clarity</a:t>
            </a:r>
          </a:p>
        </p:txBody>
      </p:sp>
      <p:sp>
        <p:nvSpPr>
          <p:cNvPr id="3" name="Content Placeholder 2"/>
          <p:cNvSpPr>
            <a:spLocks noGrp="1"/>
          </p:cNvSpPr>
          <p:nvPr>
            <p:ph idx="1"/>
          </p:nvPr>
        </p:nvSpPr>
        <p:spPr>
          <a:xfrm>
            <a:off x="402336" y="1207008"/>
            <a:ext cx="11503152" cy="5650992"/>
          </a:xfrm>
        </p:spPr>
        <p:txBody>
          <a:bodyPr>
            <a:noAutofit/>
          </a:bodyPr>
          <a:lstStyle/>
          <a:p>
            <a:pPr marL="0" indent="0">
              <a:buNone/>
            </a:pPr>
            <a:r>
              <a:rPr lang="en-US" sz="2400" b="1" dirty="0"/>
              <a:t>Cohesion </a:t>
            </a:r>
            <a:r>
              <a:rPr lang="en-US" sz="2400" dirty="0"/>
              <a:t>and </a:t>
            </a:r>
            <a:r>
              <a:rPr lang="en-US" sz="2400" b="1" dirty="0"/>
              <a:t>clarity </a:t>
            </a:r>
            <a:r>
              <a:rPr lang="en-US" sz="2400" dirty="0"/>
              <a:t>in writing refer to how ideas flow together. A way to write with cohesion and clarity is to use the </a:t>
            </a:r>
            <a:r>
              <a:rPr lang="en-US" sz="2400" b="1" dirty="0"/>
              <a:t>TLQ </a:t>
            </a:r>
            <a:r>
              <a:rPr lang="en-US" sz="2400" dirty="0"/>
              <a:t>format when writing a detail sentence. The </a:t>
            </a:r>
            <a:r>
              <a:rPr lang="en-US" sz="2400" b="1" dirty="0"/>
              <a:t>TLQ </a:t>
            </a:r>
            <a:r>
              <a:rPr lang="en-US" sz="2400" dirty="0"/>
              <a:t>format includes:</a:t>
            </a:r>
          </a:p>
          <a:p>
            <a:pPr marL="0" indent="0">
              <a:buNone/>
            </a:pPr>
            <a:endParaRPr lang="en-US" sz="2400" b="1" dirty="0"/>
          </a:p>
          <a:p>
            <a:r>
              <a:rPr lang="en-US" sz="2400" b="1" dirty="0"/>
              <a:t>L– Lead in: </a:t>
            </a:r>
            <a:r>
              <a:rPr lang="en-US" sz="2400" dirty="0"/>
              <a:t>The lead-in is usually a phrase that sets the context for the specific information that follows; it often answers the question </a:t>
            </a:r>
            <a:r>
              <a:rPr lang="en-US" sz="2400" i="1" dirty="0"/>
              <a:t>Where? </a:t>
            </a:r>
            <a:r>
              <a:rPr lang="en-US" sz="2400" dirty="0"/>
              <a:t>or </a:t>
            </a:r>
            <a:r>
              <a:rPr lang="en-US" sz="2400" i="1" dirty="0"/>
              <a:t>When?</a:t>
            </a:r>
          </a:p>
          <a:p>
            <a:endParaRPr lang="en-US" sz="2400" i="1" dirty="0"/>
          </a:p>
          <a:p>
            <a:r>
              <a:rPr lang="en-US" sz="2400" b="1" dirty="0"/>
              <a:t>Q- Quote: </a:t>
            </a:r>
            <a:r>
              <a:rPr lang="en-US" sz="2400" dirty="0"/>
              <a:t>A quote may be used to support the topic. The “quote” portion of the detail sentence does not always need to be a direct quote in quotation marks; it can be paraphrased material explaining the fact, detail, or example. </a:t>
            </a:r>
          </a:p>
          <a:p>
            <a:endParaRPr lang="en-US" sz="2400" b="1" dirty="0"/>
          </a:p>
          <a:p>
            <a:r>
              <a:rPr lang="en-US" sz="2400" b="1" dirty="0"/>
              <a:t>C-Cite: </a:t>
            </a:r>
            <a:r>
              <a:rPr lang="en-US" sz="2400" dirty="0"/>
              <a:t>The </a:t>
            </a:r>
            <a:r>
              <a:rPr lang="en-US" sz="2400" b="1" dirty="0"/>
              <a:t>author’s last name</a:t>
            </a:r>
            <a:r>
              <a:rPr lang="en-US" sz="2400" dirty="0"/>
              <a:t> or the </a:t>
            </a:r>
            <a:r>
              <a:rPr lang="en-US" sz="2400" b="1" dirty="0"/>
              <a:t>article title </a:t>
            </a:r>
            <a:r>
              <a:rPr lang="en-US" sz="2400" dirty="0"/>
              <a:t>should be in </a:t>
            </a:r>
            <a:r>
              <a:rPr lang="en-US" sz="2400" b="1" dirty="0"/>
              <a:t>parentheses </a:t>
            </a:r>
            <a:r>
              <a:rPr lang="en-US" sz="2400" dirty="0"/>
              <a:t>(Kernan) or (“How Do They Do It?”).</a:t>
            </a:r>
            <a:endParaRPr lang="en-US" sz="2000" b="1" dirty="0"/>
          </a:p>
        </p:txBody>
      </p:sp>
    </p:spTree>
    <p:extLst>
      <p:ext uri="{BB962C8B-B14F-4D97-AF65-F5344CB8AC3E}">
        <p14:creationId xmlns:p14="http://schemas.microsoft.com/office/powerpoint/2010/main" val="656972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704849" y="2638043"/>
            <a:ext cx="10353675" cy="4115181"/>
          </a:xfrm>
        </p:spPr>
        <p:txBody>
          <a:bodyPr>
            <a:noAutofit/>
          </a:bodyPr>
          <a:lstStyle/>
          <a:p>
            <a:r>
              <a:rPr lang="en-US" sz="3600" b="1" dirty="0"/>
              <a:t>TLQ</a:t>
            </a:r>
          </a:p>
          <a:p>
            <a:endParaRPr lang="en-US" sz="2800" b="1" dirty="0"/>
          </a:p>
          <a:p>
            <a:pPr lvl="1">
              <a:lnSpc>
                <a:spcPct val="150000"/>
              </a:lnSpc>
            </a:pPr>
            <a:r>
              <a:rPr lang="en-US" sz="2400" b="1" u="sng" dirty="0"/>
              <a:t>[transition]</a:t>
            </a:r>
            <a:r>
              <a:rPr lang="en-US" sz="2400" b="1" dirty="0"/>
              <a:t>, </a:t>
            </a:r>
            <a:r>
              <a:rPr lang="en-US" sz="2400" dirty="0"/>
              <a:t>For instance </a:t>
            </a:r>
            <a:r>
              <a:rPr lang="en-US" sz="2400" b="1" u="sng" dirty="0"/>
              <a:t>[lead in]</a:t>
            </a:r>
            <a:r>
              <a:rPr lang="en-US" sz="2400" b="1" dirty="0"/>
              <a:t>, </a:t>
            </a:r>
            <a:r>
              <a:rPr lang="en-US" sz="2400" dirty="0"/>
              <a:t>in the magazine advertisement for Gatorade sports drink the ad uses the technique of testimonial by showing pictures of Major League Baseball player Derek Jeter holding up his fist of the fans and by including text under the picture stating </a:t>
            </a:r>
            <a:r>
              <a:rPr lang="en-US" sz="2400" b="1" u="sng" dirty="0"/>
              <a:t>[quote]</a:t>
            </a:r>
            <a:r>
              <a:rPr lang="en-US" sz="2400" dirty="0"/>
              <a:t> “Gatorade has always been a part of Derek Jeter’s team” (Smith).</a:t>
            </a:r>
            <a:endParaRPr lang="en-US" sz="2400" b="1" u="sng" dirty="0"/>
          </a:p>
        </p:txBody>
      </p:sp>
    </p:spTree>
    <p:extLst>
      <p:ext uri="{BB962C8B-B14F-4D97-AF65-F5344CB8AC3E}">
        <p14:creationId xmlns:p14="http://schemas.microsoft.com/office/powerpoint/2010/main" val="1483422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1333500" y="2638044"/>
            <a:ext cx="9239250" cy="3334131"/>
          </a:xfrm>
        </p:spPr>
        <p:txBody>
          <a:bodyPr/>
          <a:lstStyle/>
          <a:p>
            <a:pPr marL="0" indent="0">
              <a:buNone/>
            </a:pPr>
            <a:r>
              <a:rPr lang="en-US" sz="2800" dirty="0"/>
              <a:t>Use TLQC to evaluate the writing you did for the Explanatory Writing Prompt, from yesterday, in your notebook. Revise to improve the lead-in, add quotations, add citations, or change/add transitions. </a:t>
            </a:r>
          </a:p>
          <a:p>
            <a:pPr marL="0" indent="0">
              <a:buNone/>
            </a:pPr>
            <a:endParaRPr lang="en-US" sz="2800" dirty="0"/>
          </a:p>
          <a:p>
            <a:pPr marL="0" indent="0">
              <a:buNone/>
            </a:pPr>
            <a:r>
              <a:rPr lang="en-US" sz="2800" dirty="0"/>
              <a:t>Be prepared to share your changes.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4399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Notebook</a:t>
            </a:r>
          </a:p>
        </p:txBody>
      </p:sp>
      <p:sp>
        <p:nvSpPr>
          <p:cNvPr id="3" name="Content Placeholder 2"/>
          <p:cNvSpPr>
            <a:spLocks noGrp="1"/>
          </p:cNvSpPr>
          <p:nvPr>
            <p:ph idx="1"/>
          </p:nvPr>
        </p:nvSpPr>
        <p:spPr>
          <a:xfrm>
            <a:off x="2231136" y="2638044"/>
            <a:ext cx="9116568" cy="3101983"/>
          </a:xfrm>
        </p:spPr>
        <p:txBody>
          <a:bodyPr>
            <a:normAutofit/>
          </a:bodyPr>
          <a:lstStyle/>
          <a:p>
            <a:pPr marL="0" indent="0">
              <a:buNone/>
            </a:pPr>
            <a:r>
              <a:rPr lang="en-US" sz="3200" dirty="0"/>
              <a:t>Date		2.4 Advertising Techniques		pg.</a:t>
            </a:r>
          </a:p>
        </p:txBody>
      </p:sp>
    </p:spTree>
    <p:extLst>
      <p:ext uri="{BB962C8B-B14F-4D97-AF65-F5344CB8AC3E}">
        <p14:creationId xmlns:p14="http://schemas.microsoft.com/office/powerpoint/2010/main" val="287776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507A6"/>
                </a:solidFill>
              </a:rPr>
              <a:t>Avant-Garde</a:t>
            </a:r>
            <a:endParaRPr lang="en-US" dirty="0">
              <a:solidFill>
                <a:srgbClr val="F507A6"/>
              </a:solidFill>
            </a:endParaRPr>
          </a:p>
        </p:txBody>
      </p:sp>
      <p:sp>
        <p:nvSpPr>
          <p:cNvPr id="3" name="Content Placeholder 2"/>
          <p:cNvSpPr>
            <a:spLocks noGrp="1"/>
          </p:cNvSpPr>
          <p:nvPr>
            <p:ph idx="1"/>
          </p:nvPr>
        </p:nvSpPr>
        <p:spPr/>
        <p:txBody>
          <a:bodyPr>
            <a:normAutofit/>
          </a:bodyPr>
          <a:lstStyle/>
          <a:p>
            <a:r>
              <a:rPr lang="en-US" sz="3200" dirty="0"/>
              <a:t>Advertising technique that makes the product seem so new that you will be the first to have it.</a:t>
            </a:r>
          </a:p>
        </p:txBody>
      </p:sp>
    </p:spTree>
    <p:extLst>
      <p:ext uri="{BB962C8B-B14F-4D97-AF65-F5344CB8AC3E}">
        <p14:creationId xmlns:p14="http://schemas.microsoft.com/office/powerpoint/2010/main" val="93493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EE0EA3"/>
                </a:solidFill>
              </a:rPr>
              <a:t>Bandwagon</a:t>
            </a:r>
            <a:endParaRPr lang="en-US" dirty="0">
              <a:solidFill>
                <a:srgbClr val="EE0EA3"/>
              </a:solidFill>
            </a:endParaRPr>
          </a:p>
        </p:txBody>
      </p:sp>
      <p:sp>
        <p:nvSpPr>
          <p:cNvPr id="3" name="Content Placeholder 2"/>
          <p:cNvSpPr>
            <a:spLocks noGrp="1"/>
          </p:cNvSpPr>
          <p:nvPr>
            <p:ph idx="1"/>
          </p:nvPr>
        </p:nvSpPr>
        <p:spPr/>
        <p:txBody>
          <a:bodyPr>
            <a:normAutofit/>
          </a:bodyPr>
          <a:lstStyle/>
          <a:p>
            <a:r>
              <a:rPr lang="en-US" sz="3600" dirty="0"/>
              <a:t>Advertising technique that makes the product seem like everyone is buying it, so you feel like you need it too.</a:t>
            </a:r>
          </a:p>
        </p:txBody>
      </p:sp>
    </p:spTree>
    <p:extLst>
      <p:ext uri="{BB962C8B-B14F-4D97-AF65-F5344CB8AC3E}">
        <p14:creationId xmlns:p14="http://schemas.microsoft.com/office/powerpoint/2010/main" val="6067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E60AA7"/>
                </a:solidFill>
              </a:rPr>
              <a:t>Testimonials</a:t>
            </a:r>
            <a:endParaRPr lang="en-US" dirty="0">
              <a:solidFill>
                <a:srgbClr val="E60AA7"/>
              </a:solidFill>
            </a:endParaRPr>
          </a:p>
        </p:txBody>
      </p:sp>
      <p:sp>
        <p:nvSpPr>
          <p:cNvPr id="3" name="Content Placeholder 2"/>
          <p:cNvSpPr>
            <a:spLocks noGrp="1"/>
          </p:cNvSpPr>
          <p:nvPr>
            <p:ph idx="1"/>
          </p:nvPr>
        </p:nvSpPr>
        <p:spPr/>
        <p:txBody>
          <a:bodyPr>
            <a:normAutofit/>
          </a:bodyPr>
          <a:lstStyle/>
          <a:p>
            <a:r>
              <a:rPr lang="en-US" sz="3600" dirty="0"/>
              <a:t>Advertisers use celebrities and regular people to endorse products.</a:t>
            </a:r>
          </a:p>
        </p:txBody>
      </p:sp>
    </p:spTree>
    <p:extLst>
      <p:ext uri="{BB962C8B-B14F-4D97-AF65-F5344CB8AC3E}">
        <p14:creationId xmlns:p14="http://schemas.microsoft.com/office/powerpoint/2010/main" val="166101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E20E9B"/>
                </a:solidFill>
              </a:rPr>
              <a:t>Facts and figures</a:t>
            </a:r>
          </a:p>
        </p:txBody>
      </p:sp>
      <p:sp>
        <p:nvSpPr>
          <p:cNvPr id="3" name="Content Placeholder 2"/>
          <p:cNvSpPr>
            <a:spLocks noGrp="1"/>
          </p:cNvSpPr>
          <p:nvPr>
            <p:ph idx="1"/>
          </p:nvPr>
        </p:nvSpPr>
        <p:spPr/>
        <p:txBody>
          <a:bodyPr>
            <a:normAutofit/>
          </a:bodyPr>
          <a:lstStyle/>
          <a:p>
            <a:r>
              <a:rPr lang="en-US" sz="3600" dirty="0"/>
              <a:t>Statistics, percentages, and numbers are used to convince you that the product is better than another.</a:t>
            </a:r>
          </a:p>
        </p:txBody>
      </p:sp>
    </p:spTree>
    <p:extLst>
      <p:ext uri="{BB962C8B-B14F-4D97-AF65-F5344CB8AC3E}">
        <p14:creationId xmlns:p14="http://schemas.microsoft.com/office/powerpoint/2010/main" val="41815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E010AA"/>
                </a:solidFill>
              </a:rPr>
              <a:t>Transfer</a:t>
            </a:r>
            <a:endParaRPr lang="en-US" dirty="0">
              <a:solidFill>
                <a:srgbClr val="E010AA"/>
              </a:solidFill>
            </a:endParaRPr>
          </a:p>
        </p:txBody>
      </p:sp>
      <p:sp>
        <p:nvSpPr>
          <p:cNvPr id="3" name="Content Placeholder 2"/>
          <p:cNvSpPr>
            <a:spLocks noGrp="1"/>
          </p:cNvSpPr>
          <p:nvPr>
            <p:ph idx="1"/>
          </p:nvPr>
        </p:nvSpPr>
        <p:spPr/>
        <p:txBody>
          <a:bodyPr>
            <a:normAutofit/>
          </a:bodyPr>
          <a:lstStyle/>
          <a:p>
            <a:r>
              <a:rPr lang="en-US" sz="3200" dirty="0"/>
              <a:t>Advertisers use the background of the ad or the story of the commercial to associate good feelings with the product.</a:t>
            </a:r>
          </a:p>
        </p:txBody>
      </p:sp>
    </p:spTree>
    <p:extLst>
      <p:ext uri="{BB962C8B-B14F-4D97-AF65-F5344CB8AC3E}">
        <p14:creationId xmlns:p14="http://schemas.microsoft.com/office/powerpoint/2010/main" val="295896300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23078</TotalTime>
  <Words>1369</Words>
  <Application>Microsoft Office PowerPoint</Application>
  <PresentationFormat>Widescreen</PresentationFormat>
  <Paragraphs>197</Paragraphs>
  <Slides>39</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Comic Sans MS</vt:lpstr>
      <vt:lpstr>Gill Sans MT</vt:lpstr>
      <vt:lpstr>Parcel</vt:lpstr>
      <vt:lpstr>simple-light-2</vt:lpstr>
      <vt:lpstr>Activity 2.4: How do they do it? Analyzing ads</vt:lpstr>
      <vt:lpstr>Learning targets</vt:lpstr>
      <vt:lpstr>Do advertisers tell the truth?</vt:lpstr>
      <vt:lpstr>Notebook</vt:lpstr>
      <vt:lpstr>Avant-Garde</vt:lpstr>
      <vt:lpstr>Bandwagon</vt:lpstr>
      <vt:lpstr>Testimonials</vt:lpstr>
      <vt:lpstr>Facts and figures</vt:lpstr>
      <vt:lpstr>Transfer</vt:lpstr>
      <vt:lpstr>Advertising techniques</vt:lpstr>
      <vt:lpstr>Advertising techniques</vt:lpstr>
      <vt:lpstr>PowerPoint Presentation</vt:lpstr>
      <vt:lpstr>PowerPoint Presentation</vt:lpstr>
      <vt:lpstr>Advertising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Advertising techniques</vt:lpstr>
      <vt:lpstr>Pencil Ad!!!!</vt:lpstr>
      <vt:lpstr>SKIP-- Check Your understanding</vt:lpstr>
      <vt:lpstr>Notebook</vt:lpstr>
      <vt:lpstr>Explanatory writing </vt:lpstr>
      <vt:lpstr>Coherence</vt:lpstr>
      <vt:lpstr>Explanatory writing</vt:lpstr>
      <vt:lpstr>Notebook</vt:lpstr>
      <vt:lpstr>Writing to sources: Explanatory Text</vt:lpstr>
      <vt:lpstr>Language and Writer’s craft: revising for cohesion and clarity</vt:lpstr>
      <vt:lpstr>Language and Writer’s craft: revising for cohesion and clarity</vt:lpstr>
      <vt:lpstr>example</vt:lpstr>
      <vt:lpstr>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1.15 Language and Writer’s Craft: Transitions and quotations</dc:title>
  <dc:creator>Maddie Kernan</dc:creator>
  <cp:lastModifiedBy>Maddie Kernan</cp:lastModifiedBy>
  <cp:revision>52</cp:revision>
  <cp:lastPrinted>2017-10-24T17:59:51Z</cp:lastPrinted>
  <dcterms:created xsi:type="dcterms:W3CDTF">2017-03-01T20:37:08Z</dcterms:created>
  <dcterms:modified xsi:type="dcterms:W3CDTF">2017-10-24T20:44:25Z</dcterms:modified>
</cp:coreProperties>
</file>