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92" r:id="rId4"/>
    <p:sldId id="293" r:id="rId5"/>
    <p:sldId id="294" r:id="rId6"/>
    <p:sldId id="286" r:id="rId7"/>
    <p:sldId id="287" r:id="rId8"/>
    <p:sldId id="259" r:id="rId9"/>
    <p:sldId id="290" r:id="rId10"/>
    <p:sldId id="291" r:id="rId11"/>
    <p:sldId id="262" r:id="rId12"/>
    <p:sldId id="263" r:id="rId13"/>
    <p:sldId id="264" r:id="rId14"/>
    <p:sldId id="266" r:id="rId15"/>
    <p:sldId id="267" r:id="rId16"/>
    <p:sldId id="268" r:id="rId17"/>
    <p:sldId id="295" r:id="rId18"/>
    <p:sldId id="296" r:id="rId19"/>
    <p:sldId id="270" r:id="rId20"/>
    <p:sldId id="285" r:id="rId21"/>
    <p:sldId id="274" r:id="rId22"/>
    <p:sldId id="275" r:id="rId23"/>
    <p:sldId id="279" r:id="rId24"/>
    <p:sldId id="280" r:id="rId25"/>
    <p:sldId id="276" r:id="rId26"/>
    <p:sldId id="277" r:id="rId27"/>
    <p:sldId id="278" r:id="rId28"/>
    <p:sldId id="282" r:id="rId29"/>
    <p:sldId id="283"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100" d="100"/>
          <a:sy n="100" d="100"/>
        </p:scale>
        <p:origin x="78"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10/2/2017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10/2/2017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10/2/2017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10/2/2017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10/2/2017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10/2/2017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10/2/2017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10/2/2017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10/2/2017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Activity 2.3: Analyzing Informational Text</a:t>
            </a:r>
          </a:p>
        </p:txBody>
      </p:sp>
      <p:sp>
        <p:nvSpPr>
          <p:cNvPr id="3" name="Subtitle 2"/>
          <p:cNvSpPr>
            <a:spLocks noGrp="1"/>
          </p:cNvSpPr>
          <p:nvPr>
            <p:ph type="subTitle" idx="1"/>
          </p:nvPr>
        </p:nvSpPr>
        <p:spPr/>
        <p:txBody>
          <a:bodyPr/>
          <a:lstStyle/>
          <a:p>
            <a:r>
              <a:rPr lang="en-US" dirty="0"/>
              <a:t>7</a:t>
            </a:r>
            <a:r>
              <a:rPr lang="en-US" baseline="30000" dirty="0"/>
              <a:t>th</a:t>
            </a:r>
            <a:r>
              <a:rPr lang="en-US" dirty="0"/>
              <a:t> Grade Springboard</a:t>
            </a:r>
          </a:p>
        </p:txBody>
      </p:sp>
    </p:spTree>
    <p:extLst>
      <p:ext uri="{BB962C8B-B14F-4D97-AF65-F5344CB8AC3E}">
        <p14:creationId xmlns:p14="http://schemas.microsoft.com/office/powerpoint/2010/main" val="426598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nvPr>
        </p:nvGraphicFramePr>
        <p:xfrm>
          <a:off x="1006475" y="2130553"/>
          <a:ext cx="9024938" cy="3451098"/>
        </p:xfrm>
        <a:graphic>
          <a:graphicData uri="http://schemas.openxmlformats.org/presentationml/2006/ole">
            <mc:AlternateContent xmlns:mc="http://schemas.openxmlformats.org/markup-compatibility/2006">
              <mc:Choice xmlns:v="urn:schemas-microsoft-com:vml" Requires="v">
                <p:oleObj spid="_x0000_s2058" name="Document" r:id="rId3" imgW="6093237" imgH="2610798" progId="Word.Document.12">
                  <p:embed/>
                </p:oleObj>
              </mc:Choice>
              <mc:Fallback>
                <p:oleObj name="Document" r:id="rId3" imgW="6093237" imgH="2610798" progId="Word.Document.12">
                  <p:embed/>
                  <p:pic>
                    <p:nvPicPr>
                      <p:cNvPr id="4" name="Content Placeholder 3"/>
                      <p:cNvPicPr>
                        <a:picLocks noChangeAspect="1" noChangeArrowheads="1"/>
                      </p:cNvPicPr>
                      <p:nvPr/>
                    </p:nvPicPr>
                    <p:blipFill>
                      <a:blip r:embed="rId4"/>
                      <a:srcRect/>
                      <a:stretch>
                        <a:fillRect/>
                      </a:stretch>
                    </p:blipFill>
                    <p:spPr bwMode="auto">
                      <a:xfrm>
                        <a:off x="1006475" y="2130553"/>
                        <a:ext cx="9024938" cy="3451098"/>
                      </a:xfrm>
                      <a:prstGeom prst="rect">
                        <a:avLst/>
                      </a:prstGeom>
                      <a:noFill/>
                      <a:ln w="9525">
                        <a:solidFill>
                          <a:schemeClr val="tx1"/>
                        </a:solidFill>
                        <a:miter lim="800000"/>
                        <a:headEnd/>
                        <a:tailEnd/>
                      </a:ln>
                      <a:extLst/>
                    </p:spPr>
                  </p:pic>
                </p:oleObj>
              </mc:Fallback>
            </mc:AlternateContent>
          </a:graphicData>
        </a:graphic>
      </p:graphicFrame>
      <p:sp>
        <p:nvSpPr>
          <p:cNvPr id="2" name="Title 1"/>
          <p:cNvSpPr>
            <a:spLocks noGrp="1"/>
          </p:cNvSpPr>
          <p:nvPr>
            <p:ph type="title"/>
          </p:nvPr>
        </p:nvSpPr>
        <p:spPr>
          <a:xfrm>
            <a:off x="661416" y="104089"/>
            <a:ext cx="8229600" cy="1066800"/>
          </a:xfrm>
        </p:spPr>
        <p:txBody>
          <a:bodyPr/>
          <a:lstStyle/>
          <a:p>
            <a:r>
              <a:rPr lang="en-US" dirty="0">
                <a:solidFill>
                  <a:schemeClr val="tx1"/>
                </a:solidFill>
              </a:rPr>
              <a:t>Second Read</a:t>
            </a:r>
          </a:p>
        </p:txBody>
      </p:sp>
      <p:sp>
        <p:nvSpPr>
          <p:cNvPr id="6" name="TextBox 5"/>
          <p:cNvSpPr txBox="1"/>
          <p:nvPr/>
        </p:nvSpPr>
        <p:spPr>
          <a:xfrm>
            <a:off x="1416163" y="5581650"/>
            <a:ext cx="8642237" cy="923330"/>
          </a:xfrm>
          <a:prstGeom prst="rect">
            <a:avLst/>
          </a:prstGeom>
          <a:noFill/>
        </p:spPr>
        <p:txBody>
          <a:bodyPr wrap="square" rtlCol="0">
            <a:spAutoFit/>
          </a:bodyPr>
          <a:lstStyle/>
          <a:p>
            <a:pPr marL="285750" indent="-285750">
              <a:buFont typeface="Arial" panose="020B0604020202020204" pitchFamily="34" charset="0"/>
              <a:buChar char="•"/>
            </a:pPr>
            <a:r>
              <a:rPr lang="en-US" dirty="0"/>
              <a:t>Use markers</a:t>
            </a:r>
          </a:p>
          <a:p>
            <a:pPr marL="285750" indent="-285750">
              <a:buFont typeface="Arial" panose="020B0604020202020204" pitchFamily="34" charset="0"/>
              <a:buChar char="•"/>
            </a:pPr>
            <a:r>
              <a:rPr lang="en-US" dirty="0"/>
              <a:t>Look for information related to the questions.</a:t>
            </a:r>
          </a:p>
          <a:p>
            <a:pPr marL="285750" indent="-285750">
              <a:buFont typeface="Arial" panose="020B0604020202020204" pitchFamily="34" charset="0"/>
              <a:buChar char="•"/>
            </a:pPr>
            <a:r>
              <a:rPr lang="en-US" dirty="0"/>
              <a:t>Make comments/annotations in the </a:t>
            </a:r>
            <a:r>
              <a:rPr lang="en-US" b="1" u="sng" dirty="0"/>
              <a:t>my notes </a:t>
            </a:r>
            <a:r>
              <a:rPr lang="en-US" dirty="0"/>
              <a:t>section when using markers.</a:t>
            </a:r>
          </a:p>
        </p:txBody>
      </p:sp>
    </p:spTree>
    <p:extLst>
      <p:ext uri="{BB962C8B-B14F-4D97-AF65-F5344CB8AC3E}">
        <p14:creationId xmlns:p14="http://schemas.microsoft.com/office/powerpoint/2010/main" val="271831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 Dependent Questions</a:t>
            </a:r>
          </a:p>
        </p:txBody>
      </p:sp>
      <p:sp>
        <p:nvSpPr>
          <p:cNvPr id="3" name="Content Placeholder 2"/>
          <p:cNvSpPr>
            <a:spLocks noGrp="1"/>
          </p:cNvSpPr>
          <p:nvPr>
            <p:ph idx="1"/>
          </p:nvPr>
        </p:nvSpPr>
        <p:spPr>
          <a:xfrm>
            <a:off x="45719" y="2029968"/>
            <a:ext cx="12100560" cy="4983479"/>
          </a:xfrm>
        </p:spPr>
        <p:txBody>
          <a:bodyPr>
            <a:normAutofit/>
          </a:bodyPr>
          <a:lstStyle/>
          <a:p>
            <a:pPr>
              <a:buAutoNum type="arabicPeriod"/>
            </a:pPr>
            <a:r>
              <a:rPr lang="en-US" sz="2000" dirty="0"/>
              <a:t>What is the central idea of each section of the text?</a:t>
            </a:r>
          </a:p>
          <a:p>
            <a:r>
              <a:rPr lang="en-US" sz="2000" dirty="0"/>
              <a:t>“Children as Targets” introduces the idea that companies marketing to children is a big business.</a:t>
            </a:r>
          </a:p>
          <a:p>
            <a:r>
              <a:rPr lang="en-US" sz="2000" dirty="0"/>
              <a:t>“Commercial Television” focuses on TV advertisements targeting children.</a:t>
            </a:r>
          </a:p>
          <a:p>
            <a:r>
              <a:rPr lang="en-US" sz="2000" dirty="0"/>
              <a:t>“Beyond the Tube” shares facts about other media types used to market to children.</a:t>
            </a:r>
          </a:p>
          <a:p>
            <a:r>
              <a:rPr lang="en-US" sz="2000" dirty="0"/>
              <a:t>“Nag Factor” shares data about children responding to advertising by asking their parents to buy certain products. </a:t>
            </a:r>
          </a:p>
          <a:p>
            <a:r>
              <a:rPr lang="en-US" sz="2000" dirty="0"/>
              <a:t>“What Kids Really Want” indicates that children say they would prefer spending time with parents rather than shopping.</a:t>
            </a:r>
          </a:p>
          <a:p>
            <a:r>
              <a:rPr lang="en-US" sz="2000" dirty="0"/>
              <a:t>“In Schools” implies that marketing to children in schools is a widespread occurrence.</a:t>
            </a:r>
          </a:p>
          <a:p>
            <a:r>
              <a:rPr lang="en-US" sz="2000" dirty="0"/>
              <a:t>“Harming Children’s Well-Being” discusses some of the negative effects of marketing to children.</a:t>
            </a:r>
            <a:endParaRPr lang="en-US" dirty="0"/>
          </a:p>
        </p:txBody>
      </p:sp>
    </p:spTree>
    <p:extLst>
      <p:ext uri="{BB962C8B-B14F-4D97-AF65-F5344CB8AC3E}">
        <p14:creationId xmlns:p14="http://schemas.microsoft.com/office/powerpoint/2010/main" val="3084921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Text-Dependent Questions</a:t>
            </a:r>
          </a:p>
        </p:txBody>
      </p:sp>
      <p:sp>
        <p:nvSpPr>
          <p:cNvPr id="3" name="Content Placeholder 2"/>
          <p:cNvSpPr>
            <a:spLocks noGrp="1"/>
          </p:cNvSpPr>
          <p:nvPr>
            <p:ph idx="1"/>
          </p:nvPr>
        </p:nvSpPr>
        <p:spPr/>
        <p:txBody>
          <a:bodyPr>
            <a:normAutofit/>
          </a:bodyPr>
          <a:lstStyle/>
          <a:p>
            <a:pPr marL="0" indent="0">
              <a:buNone/>
            </a:pPr>
            <a:r>
              <a:rPr lang="en-US" sz="2800" dirty="0"/>
              <a:t>2. According to the text, how much of a youth’s day is spent using technology? What might be the advantages and disadvantages for youth to be “plugged in” this much?</a:t>
            </a:r>
          </a:p>
          <a:p>
            <a:r>
              <a:rPr lang="en-US" sz="2800" dirty="0"/>
              <a:t>Kids spend an average of 6.5 hours per day using technology. An advantage is access to more information. A disadvantage is overexposure to advertising.</a:t>
            </a:r>
            <a:endParaRPr lang="en-US" sz="2400" dirty="0"/>
          </a:p>
        </p:txBody>
      </p:sp>
    </p:spTree>
    <p:extLst>
      <p:ext uri="{BB962C8B-B14F-4D97-AF65-F5344CB8AC3E}">
        <p14:creationId xmlns:p14="http://schemas.microsoft.com/office/powerpoint/2010/main" val="2217375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Text-Dependent Questions</a:t>
            </a:r>
          </a:p>
        </p:txBody>
      </p:sp>
      <p:sp>
        <p:nvSpPr>
          <p:cNvPr id="3" name="Content Placeholder 2"/>
          <p:cNvSpPr>
            <a:spLocks noGrp="1"/>
          </p:cNvSpPr>
          <p:nvPr>
            <p:ph idx="1"/>
          </p:nvPr>
        </p:nvSpPr>
        <p:spPr>
          <a:xfrm>
            <a:off x="240632" y="2306508"/>
            <a:ext cx="11815010" cy="4214608"/>
          </a:xfrm>
        </p:spPr>
        <p:txBody>
          <a:bodyPr>
            <a:normAutofit/>
          </a:bodyPr>
          <a:lstStyle/>
          <a:p>
            <a:pPr marL="0" indent="0">
              <a:buNone/>
            </a:pPr>
            <a:r>
              <a:rPr lang="en-US" sz="3200" dirty="0"/>
              <a:t>3. What is the function of footnotes in an informational article such as this?</a:t>
            </a:r>
          </a:p>
          <a:p>
            <a:r>
              <a:rPr lang="en-US" sz="3200" dirty="0"/>
              <a:t>They add to the credibili8ty of the information and allow readers to check the accuracy and credibility of information.</a:t>
            </a:r>
            <a:endParaRPr lang="en-US" sz="2800" dirty="0"/>
          </a:p>
        </p:txBody>
      </p:sp>
    </p:spTree>
    <p:extLst>
      <p:ext uri="{BB962C8B-B14F-4D97-AF65-F5344CB8AC3E}">
        <p14:creationId xmlns:p14="http://schemas.microsoft.com/office/powerpoint/2010/main" val="25034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Text-Dependent Questions</a:t>
            </a:r>
          </a:p>
        </p:txBody>
      </p:sp>
      <p:sp>
        <p:nvSpPr>
          <p:cNvPr id="3" name="Content Placeholder 2"/>
          <p:cNvSpPr>
            <a:spLocks noGrp="1"/>
          </p:cNvSpPr>
          <p:nvPr>
            <p:ph idx="1"/>
          </p:nvPr>
        </p:nvSpPr>
        <p:spPr>
          <a:xfrm>
            <a:off x="240632" y="2306508"/>
            <a:ext cx="11815010" cy="4214608"/>
          </a:xfrm>
        </p:spPr>
        <p:txBody>
          <a:bodyPr>
            <a:normAutofit/>
          </a:bodyPr>
          <a:lstStyle/>
          <a:p>
            <a:pPr marL="0" indent="0">
              <a:buNone/>
            </a:pPr>
            <a:r>
              <a:rPr lang="en-US" sz="3200" dirty="0"/>
              <a:t>4. Notice the author’s use of terms </a:t>
            </a:r>
            <a:r>
              <a:rPr lang="en-US" sz="3200" i="1" dirty="0"/>
              <a:t>infiltrate, deploy, and taskforce. </a:t>
            </a:r>
            <a:r>
              <a:rPr lang="en-US" sz="3200" dirty="0"/>
              <a:t>What is the connotation of these terms? What might the connotation suggest about the author’s positon on the topic? </a:t>
            </a:r>
          </a:p>
          <a:p>
            <a:r>
              <a:rPr lang="en-US" sz="3200" dirty="0"/>
              <a:t>These terms have a military connotation. The use of these terms suggest that the author sees marketing to children as an assault that must be resisted.</a:t>
            </a:r>
            <a:endParaRPr lang="en-US" sz="3000" dirty="0"/>
          </a:p>
        </p:txBody>
      </p:sp>
    </p:spTree>
    <p:extLst>
      <p:ext uri="{BB962C8B-B14F-4D97-AF65-F5344CB8AC3E}">
        <p14:creationId xmlns:p14="http://schemas.microsoft.com/office/powerpoint/2010/main" val="3571842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from the Text</a:t>
            </a:r>
          </a:p>
        </p:txBody>
      </p:sp>
      <p:sp>
        <p:nvSpPr>
          <p:cNvPr id="3" name="Content Placeholder 2"/>
          <p:cNvSpPr>
            <a:spLocks noGrp="1"/>
          </p:cNvSpPr>
          <p:nvPr>
            <p:ph idx="1"/>
          </p:nvPr>
        </p:nvSpPr>
        <p:spPr>
          <a:xfrm>
            <a:off x="-64008" y="2084832"/>
            <a:ext cx="12170664" cy="4601718"/>
          </a:xfrm>
        </p:spPr>
        <p:txBody>
          <a:bodyPr>
            <a:normAutofit/>
          </a:bodyPr>
          <a:lstStyle/>
          <a:p>
            <a:pPr marL="0" indent="0">
              <a:buNone/>
            </a:pPr>
            <a:r>
              <a:rPr lang="en-US" sz="3200" dirty="0"/>
              <a:t>5. The author presents many facts about marketing to children. Are the facts mostly positive, negative, or neutral? Support your answer with evidence from the text.</a:t>
            </a:r>
          </a:p>
          <a:p>
            <a:pPr lvl="1"/>
            <a:r>
              <a:rPr lang="en-US" sz="2400" dirty="0"/>
              <a:t>Mostly negative and neutral. The article states many neutral facts such as “according to a leading expert on branding, 80 percent of all global brands now deploy a ‘tween strategy’,” and “children aged 12-17 will ask their parents for products they have seen advertised an average of nine-times” (The Center for the New American Dream). However there were many negative facts about marketing regarding the rise of obesity and debt among 18-24 year olds, along with a decreased sense of self-esteem and overall well-being. The author is implying that these statistics are a result of marketing to the youth.</a:t>
            </a:r>
          </a:p>
        </p:txBody>
      </p:sp>
    </p:spTree>
    <p:extLst>
      <p:ext uri="{BB962C8B-B14F-4D97-AF65-F5344CB8AC3E}">
        <p14:creationId xmlns:p14="http://schemas.microsoft.com/office/powerpoint/2010/main" val="1956349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from the Text</a:t>
            </a:r>
          </a:p>
        </p:txBody>
      </p:sp>
      <p:sp>
        <p:nvSpPr>
          <p:cNvPr id="3" name="Content Placeholder 2"/>
          <p:cNvSpPr>
            <a:spLocks noGrp="1"/>
          </p:cNvSpPr>
          <p:nvPr>
            <p:ph idx="1"/>
          </p:nvPr>
        </p:nvSpPr>
        <p:spPr>
          <a:xfrm>
            <a:off x="240632" y="2306508"/>
            <a:ext cx="11815010" cy="4214608"/>
          </a:xfrm>
        </p:spPr>
        <p:txBody>
          <a:bodyPr>
            <a:normAutofit/>
          </a:bodyPr>
          <a:lstStyle/>
          <a:p>
            <a:pPr marL="0" indent="0">
              <a:buNone/>
            </a:pPr>
            <a:r>
              <a:rPr lang="en-US" sz="3200" dirty="0"/>
              <a:t>6. Based on your answer to question 5, what would you say is the author’s opinion of marketing to children? </a:t>
            </a:r>
          </a:p>
          <a:p>
            <a:r>
              <a:rPr lang="en-US" sz="3200" dirty="0"/>
              <a:t>The author’s opinion is mostly negative towards children. While the beginning of the article was filled with neutral facts, the negative ending is somewhat connected the neutral facts with the impact the marketing and consumption is having on the youth. </a:t>
            </a:r>
            <a:endParaRPr lang="en-US" sz="2800" dirty="0"/>
          </a:p>
          <a:p>
            <a:pPr marL="457200" lvl="1" indent="0">
              <a:buNone/>
            </a:pPr>
            <a:endParaRPr lang="en-US" sz="3000" dirty="0"/>
          </a:p>
        </p:txBody>
      </p:sp>
    </p:spTree>
    <p:extLst>
      <p:ext uri="{BB962C8B-B14F-4D97-AF65-F5344CB8AC3E}">
        <p14:creationId xmlns:p14="http://schemas.microsoft.com/office/powerpoint/2010/main" val="1351491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from the Text</a:t>
            </a:r>
          </a:p>
        </p:txBody>
      </p:sp>
      <p:sp>
        <p:nvSpPr>
          <p:cNvPr id="3" name="Content Placeholder 2"/>
          <p:cNvSpPr>
            <a:spLocks noGrp="1"/>
          </p:cNvSpPr>
          <p:nvPr>
            <p:ph idx="1"/>
          </p:nvPr>
        </p:nvSpPr>
        <p:spPr>
          <a:xfrm>
            <a:off x="365760" y="2222287"/>
            <a:ext cx="11007526" cy="4013921"/>
          </a:xfrm>
        </p:spPr>
        <p:txBody>
          <a:bodyPr>
            <a:normAutofit/>
          </a:bodyPr>
          <a:lstStyle/>
          <a:p>
            <a:pPr marL="0" indent="0">
              <a:buNone/>
            </a:pPr>
            <a:r>
              <a:rPr lang="en-US" sz="2800" dirty="0"/>
              <a:t>7. How does the text features in this article support the central meaning of the text?</a:t>
            </a:r>
          </a:p>
          <a:p>
            <a:r>
              <a:rPr lang="en-US" sz="2800" dirty="0"/>
              <a:t>The text features support the central meaning of the text which is that marketing influences children. The text features and the arrangement allow the reader to easily find information related to the various headings.</a:t>
            </a:r>
          </a:p>
        </p:txBody>
      </p:sp>
    </p:spTree>
    <p:extLst>
      <p:ext uri="{BB962C8B-B14F-4D97-AF65-F5344CB8AC3E}">
        <p14:creationId xmlns:p14="http://schemas.microsoft.com/office/powerpoint/2010/main" val="2540960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Your Understanding</a:t>
            </a:r>
          </a:p>
        </p:txBody>
      </p:sp>
      <p:sp>
        <p:nvSpPr>
          <p:cNvPr id="3" name="Content Placeholder 2"/>
          <p:cNvSpPr>
            <a:spLocks noGrp="1"/>
          </p:cNvSpPr>
          <p:nvPr>
            <p:ph idx="1"/>
          </p:nvPr>
        </p:nvSpPr>
        <p:spPr/>
        <p:txBody>
          <a:bodyPr>
            <a:normAutofit/>
          </a:bodyPr>
          <a:lstStyle/>
          <a:p>
            <a:r>
              <a:rPr lang="en-US" sz="2800" dirty="0"/>
              <a:t>Based on the text, how do you think advertising directed at children influences what they buy or ask their parents to buy?</a:t>
            </a:r>
          </a:p>
          <a:p>
            <a:pPr lvl="1"/>
            <a:r>
              <a:rPr lang="en-US" sz="2400" dirty="0"/>
              <a:t>It is because children are exposed to over 100 commercials a day, and even more as they are exposed to almost 9 hours of media each day that they nag their parents into purchasing products. By constantly seeing all the recent products, children in turn are influenced by the marketing.</a:t>
            </a:r>
          </a:p>
        </p:txBody>
      </p:sp>
    </p:spTree>
    <p:extLst>
      <p:ext uri="{BB962C8B-B14F-4D97-AF65-F5344CB8AC3E}">
        <p14:creationId xmlns:p14="http://schemas.microsoft.com/office/powerpoint/2010/main" val="768641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Reflections</a:t>
            </a:r>
          </a:p>
        </p:txBody>
      </p:sp>
      <p:sp>
        <p:nvSpPr>
          <p:cNvPr id="3" name="Content Placeholder 2"/>
          <p:cNvSpPr>
            <a:spLocks noGrp="1"/>
          </p:cNvSpPr>
          <p:nvPr>
            <p:ph idx="1"/>
          </p:nvPr>
        </p:nvSpPr>
        <p:spPr/>
        <p:txBody>
          <a:bodyPr>
            <a:normAutofit/>
          </a:bodyPr>
          <a:lstStyle/>
          <a:p>
            <a:pPr marL="0" indent="0">
              <a:buNone/>
            </a:pPr>
            <a:r>
              <a:rPr lang="en-US" sz="3200" dirty="0"/>
              <a:t>Advertising like that described in the article is directed at your age group. How might information such as this help you make different choices in your buying decision? </a:t>
            </a:r>
          </a:p>
        </p:txBody>
      </p:sp>
    </p:spTree>
    <p:extLst>
      <p:ext uri="{BB962C8B-B14F-4D97-AF65-F5344CB8AC3E}">
        <p14:creationId xmlns:p14="http://schemas.microsoft.com/office/powerpoint/2010/main" val="5316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Targets</a:t>
            </a:r>
          </a:p>
        </p:txBody>
      </p:sp>
      <p:sp>
        <p:nvSpPr>
          <p:cNvPr id="3" name="Content Placeholder 2"/>
          <p:cNvSpPr>
            <a:spLocks noGrp="1"/>
          </p:cNvSpPr>
          <p:nvPr>
            <p:ph idx="1"/>
          </p:nvPr>
        </p:nvSpPr>
        <p:spPr>
          <a:xfrm>
            <a:off x="171450" y="2222287"/>
            <a:ext cx="11201836" cy="4397588"/>
          </a:xfrm>
        </p:spPr>
        <p:txBody>
          <a:bodyPr>
            <a:normAutofit/>
          </a:bodyPr>
          <a:lstStyle/>
          <a:p>
            <a:r>
              <a:rPr lang="en-US" sz="2800" dirty="0"/>
              <a:t>I can identify factors that affect consumer choices and discuss relevant facts with a partner.</a:t>
            </a:r>
          </a:p>
          <a:p>
            <a:endParaRPr lang="en-US" sz="2800" dirty="0"/>
          </a:p>
          <a:p>
            <a:endParaRPr lang="en-US" sz="2800" dirty="0"/>
          </a:p>
          <a:p>
            <a:r>
              <a:rPr lang="en-US" sz="2800" dirty="0"/>
              <a:t>I can draft and evaluate an original research question.</a:t>
            </a:r>
          </a:p>
        </p:txBody>
      </p:sp>
    </p:spTree>
    <p:extLst>
      <p:ext uri="{BB962C8B-B14F-4D97-AF65-F5344CB8AC3E}">
        <p14:creationId xmlns:p14="http://schemas.microsoft.com/office/powerpoint/2010/main" val="28597423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Target</a:t>
            </a:r>
          </a:p>
        </p:txBody>
      </p:sp>
      <p:sp>
        <p:nvSpPr>
          <p:cNvPr id="3" name="Content Placeholder 2"/>
          <p:cNvSpPr>
            <a:spLocks noGrp="1"/>
          </p:cNvSpPr>
          <p:nvPr>
            <p:ph idx="1"/>
          </p:nvPr>
        </p:nvSpPr>
        <p:spPr/>
        <p:txBody>
          <a:bodyPr>
            <a:normAutofit/>
          </a:bodyPr>
          <a:lstStyle/>
          <a:p>
            <a:r>
              <a:rPr lang="en-US" sz="3200" dirty="0"/>
              <a:t>I can draft and evaluate an original research question.</a:t>
            </a:r>
          </a:p>
        </p:txBody>
      </p:sp>
    </p:spTree>
    <p:extLst>
      <p:ext uri="{BB962C8B-B14F-4D97-AF65-F5344CB8AC3E}">
        <p14:creationId xmlns:p14="http://schemas.microsoft.com/office/powerpoint/2010/main" val="40499099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Preparing for Research</a:t>
            </a:r>
          </a:p>
        </p:txBody>
      </p:sp>
      <p:sp>
        <p:nvSpPr>
          <p:cNvPr id="3" name="Content Placeholder 2"/>
          <p:cNvSpPr>
            <a:spLocks noGrp="1"/>
          </p:cNvSpPr>
          <p:nvPr>
            <p:ph idx="1"/>
          </p:nvPr>
        </p:nvSpPr>
        <p:spPr/>
        <p:txBody>
          <a:bodyPr>
            <a:normAutofit/>
          </a:bodyPr>
          <a:lstStyle/>
          <a:p>
            <a:r>
              <a:rPr lang="en-US" sz="2800" dirty="0"/>
              <a:t>If you were using the previous article to research the topic of marketing to young people, what additional information would you want to know? </a:t>
            </a:r>
            <a:r>
              <a:rPr lang="en-US" sz="2800" b="1" u="sng" dirty="0"/>
              <a:t>Identifying what you need to know is part of the research process</a:t>
            </a:r>
            <a:r>
              <a:rPr lang="en-US" sz="2800" dirty="0"/>
              <a:t>.</a:t>
            </a:r>
          </a:p>
        </p:txBody>
      </p:sp>
    </p:spTree>
    <p:extLst>
      <p:ext uri="{BB962C8B-B14F-4D97-AF65-F5344CB8AC3E}">
        <p14:creationId xmlns:p14="http://schemas.microsoft.com/office/powerpoint/2010/main" val="3732365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Preparing for Research</a:t>
            </a:r>
          </a:p>
        </p:txBody>
      </p:sp>
      <p:sp>
        <p:nvSpPr>
          <p:cNvPr id="3" name="Content Placeholder 2"/>
          <p:cNvSpPr>
            <a:spLocks noGrp="1"/>
          </p:cNvSpPr>
          <p:nvPr>
            <p:ph idx="1"/>
          </p:nvPr>
        </p:nvSpPr>
        <p:spPr/>
        <p:txBody>
          <a:bodyPr>
            <a:normAutofit/>
          </a:bodyPr>
          <a:lstStyle/>
          <a:p>
            <a:pPr marL="0" indent="0">
              <a:buNone/>
            </a:pPr>
            <a:r>
              <a:rPr lang="en-US" sz="3200" dirty="0"/>
              <a:t>1. How familiar are you with the research process? Read and paraphrase each step in the graphic organizer below. The try to think of any resources (Internet, library, your teacher, a computer, etc.) you might use during each step.</a:t>
            </a:r>
          </a:p>
        </p:txBody>
      </p:sp>
    </p:spTree>
    <p:extLst>
      <p:ext uri="{BB962C8B-B14F-4D97-AF65-F5344CB8AC3E}">
        <p14:creationId xmlns:p14="http://schemas.microsoft.com/office/powerpoint/2010/main" val="25757399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Notebook</a:t>
            </a:r>
          </a:p>
        </p:txBody>
      </p:sp>
      <p:sp>
        <p:nvSpPr>
          <p:cNvPr id="3" name="Content Placeholder 2"/>
          <p:cNvSpPr>
            <a:spLocks noGrp="1"/>
          </p:cNvSpPr>
          <p:nvPr>
            <p:ph idx="1"/>
          </p:nvPr>
        </p:nvSpPr>
        <p:spPr>
          <a:xfrm>
            <a:off x="361950" y="2222287"/>
            <a:ext cx="11011336" cy="3636511"/>
          </a:xfrm>
        </p:spPr>
        <p:txBody>
          <a:bodyPr>
            <a:normAutofit/>
          </a:bodyPr>
          <a:lstStyle/>
          <a:p>
            <a:pPr marL="0" indent="0">
              <a:buNone/>
            </a:pPr>
            <a:r>
              <a:rPr lang="en-US" sz="3600" dirty="0"/>
              <a:t>** No table of contents. Add to your last section of notes from this activity.</a:t>
            </a:r>
          </a:p>
        </p:txBody>
      </p:sp>
    </p:spTree>
    <p:extLst>
      <p:ext uri="{BB962C8B-B14F-4D97-AF65-F5344CB8AC3E}">
        <p14:creationId xmlns:p14="http://schemas.microsoft.com/office/powerpoint/2010/main" val="22395973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450" y="2018813"/>
            <a:ext cx="10571998" cy="970450"/>
          </a:xfrm>
        </p:spPr>
        <p:txBody>
          <a:bodyPr/>
          <a:lstStyle/>
          <a:p>
            <a:r>
              <a:rPr lang="en-US" dirty="0">
                <a:solidFill>
                  <a:srgbClr val="F410D3"/>
                </a:solidFill>
              </a:rPr>
              <a:t>Hypothesize</a:t>
            </a:r>
          </a:p>
        </p:txBody>
      </p:sp>
      <p:sp>
        <p:nvSpPr>
          <p:cNvPr id="3" name="Content Placeholder 2"/>
          <p:cNvSpPr>
            <a:spLocks noGrp="1"/>
          </p:cNvSpPr>
          <p:nvPr>
            <p:ph idx="1"/>
          </p:nvPr>
        </p:nvSpPr>
        <p:spPr/>
        <p:txBody>
          <a:bodyPr>
            <a:normAutofit/>
          </a:bodyPr>
          <a:lstStyle/>
          <a:p>
            <a:r>
              <a:rPr lang="en-US" sz="3200" dirty="0"/>
              <a:t>To propose an explanation for something or make an assumption or guess (verb). </a:t>
            </a:r>
          </a:p>
          <a:p>
            <a:r>
              <a:rPr lang="en-US" sz="3200" dirty="0"/>
              <a:t>Your guess or assumption is a hypothesis (noun).</a:t>
            </a:r>
          </a:p>
        </p:txBody>
      </p:sp>
    </p:spTree>
    <p:extLst>
      <p:ext uri="{BB962C8B-B14F-4D97-AF65-F5344CB8AC3E}">
        <p14:creationId xmlns:p14="http://schemas.microsoft.com/office/powerpoint/2010/main" val="15607592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a Research Topic</a:t>
            </a:r>
          </a:p>
        </p:txBody>
      </p:sp>
      <p:sp>
        <p:nvSpPr>
          <p:cNvPr id="3" name="Content Placeholder 2"/>
          <p:cNvSpPr>
            <a:spLocks noGrp="1"/>
          </p:cNvSpPr>
          <p:nvPr>
            <p:ph idx="1"/>
          </p:nvPr>
        </p:nvSpPr>
        <p:spPr>
          <a:xfrm>
            <a:off x="0" y="2222287"/>
            <a:ext cx="12058650" cy="4635713"/>
          </a:xfrm>
        </p:spPr>
        <p:txBody>
          <a:bodyPr>
            <a:noAutofit/>
          </a:bodyPr>
          <a:lstStyle/>
          <a:p>
            <a:r>
              <a:rPr lang="en-US" sz="2400" dirty="0"/>
              <a:t>In this unit, </a:t>
            </a:r>
            <a:r>
              <a:rPr lang="en-US" sz="2400" u="sng" dirty="0"/>
              <a:t>you will be researching the influence of advertising on young people. </a:t>
            </a:r>
            <a:r>
              <a:rPr lang="en-US" sz="2400" dirty="0"/>
              <a:t>When choosing your own topic for research, you might consider several approaches.</a:t>
            </a:r>
          </a:p>
          <a:p>
            <a:pPr lvl="1"/>
            <a:r>
              <a:rPr lang="en-US" sz="2000" dirty="0"/>
              <a:t>Brainstorm ideas with a partner.</a:t>
            </a:r>
          </a:p>
          <a:p>
            <a:pPr lvl="1"/>
            <a:r>
              <a:rPr lang="en-US" sz="2000" dirty="0"/>
              <a:t>Write down any ideas that come to mind about topics that interest you.</a:t>
            </a:r>
          </a:p>
          <a:p>
            <a:pPr lvl="1"/>
            <a:r>
              <a:rPr lang="en-US" sz="2000" dirty="0"/>
              <a:t>Choose an interesting general topic about which you would like to know more. An example of a general topic might be “The Toy Industry in America” or “Films of the 1950s.”</a:t>
            </a:r>
          </a:p>
          <a:p>
            <a:pPr lvl="1"/>
            <a:r>
              <a:rPr lang="en-US" sz="2000" dirty="0"/>
              <a:t>Do some preliminary research on you general topic to see what’s already been done and to help you narrow your focus. What questions does this early research raise?</a:t>
            </a:r>
          </a:p>
        </p:txBody>
      </p:sp>
    </p:spTree>
    <p:extLst>
      <p:ext uri="{BB962C8B-B14F-4D97-AF65-F5344CB8AC3E}">
        <p14:creationId xmlns:p14="http://schemas.microsoft.com/office/powerpoint/2010/main" val="6548412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a Research Question</a:t>
            </a:r>
          </a:p>
        </p:txBody>
      </p:sp>
      <p:sp>
        <p:nvSpPr>
          <p:cNvPr id="3" name="Content Placeholder 2"/>
          <p:cNvSpPr>
            <a:spLocks noGrp="1"/>
          </p:cNvSpPr>
          <p:nvPr>
            <p:ph idx="1"/>
          </p:nvPr>
        </p:nvSpPr>
        <p:spPr/>
        <p:txBody>
          <a:bodyPr>
            <a:normAutofit/>
          </a:bodyPr>
          <a:lstStyle/>
          <a:p>
            <a:r>
              <a:rPr lang="en-US" sz="2400" dirty="0"/>
              <a:t>A research question is a clear, focused, concise, and complex question around which you center your research. Research questions help you focus your research by providing a path through the research process. Creating research questions will help you work toward supporting a clear thesis.</a:t>
            </a:r>
          </a:p>
        </p:txBody>
      </p:sp>
    </p:spTree>
    <p:extLst>
      <p:ext uri="{BB962C8B-B14F-4D97-AF65-F5344CB8AC3E}">
        <p14:creationId xmlns:p14="http://schemas.microsoft.com/office/powerpoint/2010/main" val="20527840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Write a Research Question:</a:t>
            </a:r>
          </a:p>
        </p:txBody>
      </p:sp>
      <p:sp>
        <p:nvSpPr>
          <p:cNvPr id="3" name="Content Placeholder 2"/>
          <p:cNvSpPr>
            <a:spLocks noGrp="1"/>
          </p:cNvSpPr>
          <p:nvPr>
            <p:ph idx="1"/>
          </p:nvPr>
        </p:nvSpPr>
        <p:spPr/>
        <p:txBody>
          <a:bodyPr>
            <a:normAutofit/>
          </a:bodyPr>
          <a:lstStyle/>
          <a:p>
            <a:r>
              <a:rPr lang="en-US" sz="2400" dirty="0"/>
              <a:t>Think about your general topic.</a:t>
            </a:r>
          </a:p>
          <a:p>
            <a:r>
              <a:rPr lang="en-US" sz="2400" dirty="0"/>
              <a:t>Consider the purpose of you research.</a:t>
            </a:r>
          </a:p>
          <a:p>
            <a:r>
              <a:rPr lang="en-US" sz="2400" dirty="0"/>
              <a:t>Consider your audience.</a:t>
            </a:r>
          </a:p>
          <a:p>
            <a:r>
              <a:rPr lang="en-US" sz="2400" dirty="0"/>
              <a:t>Start asking questions (open ended).</a:t>
            </a:r>
          </a:p>
          <a:p>
            <a:r>
              <a:rPr lang="en-US" sz="2400" dirty="0"/>
              <a:t>Evaluate your possible questions.</a:t>
            </a:r>
          </a:p>
        </p:txBody>
      </p:sp>
    </p:spTree>
    <p:extLst>
      <p:ext uri="{BB962C8B-B14F-4D97-AF65-F5344CB8AC3E}">
        <p14:creationId xmlns:p14="http://schemas.microsoft.com/office/powerpoint/2010/main" val="5625579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 Practice</a:t>
            </a:r>
          </a:p>
        </p:txBody>
      </p:sp>
      <p:sp>
        <p:nvSpPr>
          <p:cNvPr id="3" name="Content Placeholder 2"/>
          <p:cNvSpPr>
            <a:spLocks noGrp="1"/>
          </p:cNvSpPr>
          <p:nvPr>
            <p:ph idx="1"/>
          </p:nvPr>
        </p:nvSpPr>
        <p:spPr>
          <a:xfrm>
            <a:off x="333375" y="2222287"/>
            <a:ext cx="11706225" cy="4426163"/>
          </a:xfrm>
        </p:spPr>
        <p:txBody>
          <a:bodyPr>
            <a:noAutofit/>
          </a:bodyPr>
          <a:lstStyle/>
          <a:p>
            <a:pPr marL="0" indent="0">
              <a:buNone/>
            </a:pPr>
            <a:r>
              <a:rPr lang="en-US" sz="2400" dirty="0"/>
              <a:t>8. Practice writing research questions about the influence of advertising on young people. Write at least five possible questions.</a:t>
            </a:r>
          </a:p>
          <a:p>
            <a:r>
              <a:rPr lang="en-US" sz="2400" dirty="0"/>
              <a:t>What is the problem related to children being exposed to so much advertising?</a:t>
            </a:r>
          </a:p>
          <a:p>
            <a:r>
              <a:rPr lang="en-US" sz="2400" dirty="0"/>
              <a:t>How might advertising lead young people to make poor choices?</a:t>
            </a:r>
          </a:p>
          <a:p>
            <a:r>
              <a:rPr lang="en-US" sz="2400" dirty="0"/>
              <a:t>Should schools allow advertising by vendors?</a:t>
            </a:r>
          </a:p>
          <a:p>
            <a:r>
              <a:rPr lang="en-US" sz="2400" dirty="0"/>
              <a:t>What impact does a consumer culture have on people’s lives?</a:t>
            </a:r>
          </a:p>
          <a:p>
            <a:r>
              <a:rPr lang="en-US" sz="2400" dirty="0"/>
              <a:t>How do advertisers treat teenagers as a separate “target audience”?</a:t>
            </a:r>
          </a:p>
        </p:txBody>
      </p:sp>
    </p:spTree>
    <p:extLst>
      <p:ext uri="{BB962C8B-B14F-4D97-AF65-F5344CB8AC3E}">
        <p14:creationId xmlns:p14="http://schemas.microsoft.com/office/powerpoint/2010/main" val="238389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7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7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7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7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7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Research Questions in Pairs</a:t>
            </a:r>
          </a:p>
        </p:txBody>
      </p:sp>
      <p:sp>
        <p:nvSpPr>
          <p:cNvPr id="3" name="Content Placeholder 2"/>
          <p:cNvSpPr>
            <a:spLocks noGrp="1"/>
          </p:cNvSpPr>
          <p:nvPr>
            <p:ph idx="1"/>
          </p:nvPr>
        </p:nvSpPr>
        <p:spPr>
          <a:xfrm>
            <a:off x="285749" y="2222287"/>
            <a:ext cx="11725275" cy="4635713"/>
          </a:xfrm>
        </p:spPr>
        <p:txBody>
          <a:bodyPr>
            <a:normAutofit/>
          </a:bodyPr>
          <a:lstStyle/>
          <a:p>
            <a:r>
              <a:rPr lang="en-US" sz="3600" dirty="0"/>
              <a:t>In pairs, write a research question (open ended) for the </a:t>
            </a:r>
            <a:r>
              <a:rPr lang="en-US" sz="3600" b="1" u="sng" dirty="0"/>
              <a:t>fact</a:t>
            </a:r>
            <a:r>
              <a:rPr lang="en-US" sz="3600" dirty="0"/>
              <a:t> that is assigned to you.</a:t>
            </a:r>
          </a:p>
          <a:p>
            <a:r>
              <a:rPr lang="en-US" sz="3600" dirty="0"/>
              <a:t>Write the question on the sticky note provided.</a:t>
            </a:r>
          </a:p>
          <a:p>
            <a:pPr lvl="1"/>
            <a:r>
              <a:rPr lang="en-US" sz="3200" dirty="0"/>
              <a:t>Your are ONLY writing question(s) for THAT FACT.</a:t>
            </a:r>
          </a:p>
          <a:p>
            <a:r>
              <a:rPr lang="en-US" sz="3200" dirty="0"/>
              <a:t>As we share, write questions in the box for #2. </a:t>
            </a:r>
          </a:p>
          <a:p>
            <a:pPr lvl="1"/>
            <a:r>
              <a:rPr lang="en-US" sz="3200" dirty="0"/>
              <a:t>You can use these to guide your writing.</a:t>
            </a:r>
          </a:p>
          <a:p>
            <a:pPr lvl="1"/>
            <a:endParaRPr lang="en-US" sz="2400" dirty="0"/>
          </a:p>
        </p:txBody>
      </p:sp>
    </p:spTree>
    <p:extLst>
      <p:ext uri="{BB962C8B-B14F-4D97-AF65-F5344CB8AC3E}">
        <p14:creationId xmlns:p14="http://schemas.microsoft.com/office/powerpoint/2010/main" val="3164557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Notebook</a:t>
            </a:r>
          </a:p>
        </p:txBody>
      </p:sp>
      <p:sp>
        <p:nvSpPr>
          <p:cNvPr id="3" name="Content Placeholder 2"/>
          <p:cNvSpPr>
            <a:spLocks noGrp="1"/>
          </p:cNvSpPr>
          <p:nvPr>
            <p:ph idx="1"/>
          </p:nvPr>
        </p:nvSpPr>
        <p:spPr/>
        <p:txBody>
          <a:bodyPr>
            <a:normAutofit/>
          </a:bodyPr>
          <a:lstStyle/>
          <a:p>
            <a:r>
              <a:rPr lang="en-US" sz="3200" dirty="0"/>
              <a:t>9/27		Activity 2.3 Vocab		pg.</a:t>
            </a:r>
          </a:p>
        </p:txBody>
      </p:sp>
    </p:spTree>
    <p:extLst>
      <p:ext uri="{BB962C8B-B14F-4D97-AF65-F5344CB8AC3E}">
        <p14:creationId xmlns:p14="http://schemas.microsoft.com/office/powerpoint/2010/main" val="2244785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648" y="2047388"/>
            <a:ext cx="10571998" cy="970450"/>
          </a:xfrm>
        </p:spPr>
        <p:txBody>
          <a:bodyPr/>
          <a:lstStyle/>
          <a:p>
            <a:r>
              <a:rPr lang="en-US" dirty="0">
                <a:solidFill>
                  <a:srgbClr val="EC20CF"/>
                </a:solidFill>
                <a:effectLst>
                  <a:outerShdw blurRad="38100" dist="38100" dir="2700000" algn="tl">
                    <a:srgbClr val="000000">
                      <a:alpha val="43137"/>
                    </a:srgbClr>
                  </a:outerShdw>
                </a:effectLst>
              </a:rPr>
              <a:t>Colon</a:t>
            </a:r>
          </a:p>
        </p:txBody>
      </p:sp>
      <p:sp>
        <p:nvSpPr>
          <p:cNvPr id="3" name="Content Placeholder 2"/>
          <p:cNvSpPr>
            <a:spLocks noGrp="1"/>
          </p:cNvSpPr>
          <p:nvPr>
            <p:ph idx="1"/>
          </p:nvPr>
        </p:nvSpPr>
        <p:spPr>
          <a:xfrm>
            <a:off x="306648" y="3392719"/>
            <a:ext cx="10554574" cy="3636511"/>
          </a:xfrm>
        </p:spPr>
        <p:txBody>
          <a:bodyPr>
            <a:normAutofit/>
          </a:bodyPr>
          <a:lstStyle/>
          <a:p>
            <a:pPr marL="0" indent="0">
              <a:buNone/>
            </a:pPr>
            <a:r>
              <a:rPr lang="en-US" sz="2800" dirty="0"/>
              <a:t>	</a:t>
            </a:r>
            <a:r>
              <a:rPr lang="en-US" sz="3600" dirty="0"/>
              <a:t>:</a:t>
            </a:r>
            <a:endParaRPr lang="en-US" sz="2800" dirty="0"/>
          </a:p>
          <a:p>
            <a:r>
              <a:rPr lang="en-US" sz="2800" dirty="0"/>
              <a:t>Used to formally introduce the material that follows, such as a list or an explanatory statement that completes the sentence. </a:t>
            </a:r>
          </a:p>
          <a:p>
            <a:r>
              <a:rPr lang="en-US" sz="2800" dirty="0"/>
              <a:t>Example on pg. 93 under the “New Dream Poll, “Nag Factor” heading.</a:t>
            </a:r>
          </a:p>
        </p:txBody>
      </p:sp>
    </p:spTree>
    <p:extLst>
      <p:ext uri="{BB962C8B-B14F-4D97-AF65-F5344CB8AC3E}">
        <p14:creationId xmlns:p14="http://schemas.microsoft.com/office/powerpoint/2010/main" val="4152533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648" y="2047388"/>
            <a:ext cx="10571998" cy="970450"/>
          </a:xfrm>
        </p:spPr>
        <p:txBody>
          <a:bodyPr/>
          <a:lstStyle/>
          <a:p>
            <a:r>
              <a:rPr lang="en-US" dirty="0">
                <a:solidFill>
                  <a:srgbClr val="EC20CF"/>
                </a:solidFill>
                <a:effectLst>
                  <a:outerShdw blurRad="38100" dist="38100" dir="2700000" algn="tl">
                    <a:srgbClr val="000000">
                      <a:alpha val="43137"/>
                    </a:srgbClr>
                  </a:outerShdw>
                </a:effectLst>
              </a:rPr>
              <a:t>Connotation</a:t>
            </a:r>
          </a:p>
        </p:txBody>
      </p:sp>
      <p:sp>
        <p:nvSpPr>
          <p:cNvPr id="3" name="Content Placeholder 2"/>
          <p:cNvSpPr>
            <a:spLocks noGrp="1"/>
          </p:cNvSpPr>
          <p:nvPr>
            <p:ph idx="1"/>
          </p:nvPr>
        </p:nvSpPr>
        <p:spPr>
          <a:xfrm>
            <a:off x="306648" y="1472185"/>
            <a:ext cx="10554574" cy="5557046"/>
          </a:xfrm>
        </p:spPr>
        <p:txBody>
          <a:bodyPr>
            <a:normAutofit/>
          </a:bodyPr>
          <a:lstStyle/>
          <a:p>
            <a:r>
              <a:rPr lang="en-US" sz="2800" dirty="0"/>
              <a:t>	The suggested or implied meaning or emotional associated with a word– beyond the literal </a:t>
            </a:r>
            <a:r>
              <a:rPr lang="en-US" sz="2800" dirty="0" err="1"/>
              <a:t>defintion</a:t>
            </a:r>
            <a:endParaRPr lang="en-US" sz="2800" dirty="0"/>
          </a:p>
        </p:txBody>
      </p:sp>
    </p:spTree>
    <p:extLst>
      <p:ext uri="{BB962C8B-B14F-4D97-AF65-F5344CB8AC3E}">
        <p14:creationId xmlns:p14="http://schemas.microsoft.com/office/powerpoint/2010/main" val="477600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Preview</a:t>
            </a:r>
          </a:p>
        </p:txBody>
      </p:sp>
      <p:sp>
        <p:nvSpPr>
          <p:cNvPr id="3" name="Content Placeholder 2"/>
          <p:cNvSpPr>
            <a:spLocks noGrp="1"/>
          </p:cNvSpPr>
          <p:nvPr>
            <p:ph idx="1"/>
          </p:nvPr>
        </p:nvSpPr>
        <p:spPr/>
        <p:txBody>
          <a:bodyPr>
            <a:normAutofit/>
          </a:bodyPr>
          <a:lstStyle/>
          <a:p>
            <a:r>
              <a:rPr lang="en-US" sz="3200" dirty="0"/>
              <a:t>In this activity, you will read an informational text about marketing to children. Then you will use the information you have read to begin thinking about research on the topic.</a:t>
            </a:r>
          </a:p>
        </p:txBody>
      </p:sp>
    </p:spTree>
    <p:extLst>
      <p:ext uri="{BB962C8B-B14F-4D97-AF65-F5344CB8AC3E}">
        <p14:creationId xmlns:p14="http://schemas.microsoft.com/office/powerpoint/2010/main" val="3118870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the Author</a:t>
            </a:r>
          </a:p>
        </p:txBody>
      </p:sp>
      <p:sp>
        <p:nvSpPr>
          <p:cNvPr id="3" name="Content Placeholder 2"/>
          <p:cNvSpPr>
            <a:spLocks noGrp="1"/>
          </p:cNvSpPr>
          <p:nvPr>
            <p:ph idx="1"/>
          </p:nvPr>
        </p:nvSpPr>
        <p:spPr/>
        <p:txBody>
          <a:bodyPr>
            <a:normAutofit/>
          </a:bodyPr>
          <a:lstStyle/>
          <a:p>
            <a:r>
              <a:rPr lang="en-US" sz="2800" dirty="0"/>
              <a:t>The Center for a New American Dream is an organization that aims to protect the environment, reduce consumption, and promote social justice.</a:t>
            </a:r>
          </a:p>
        </p:txBody>
      </p:sp>
    </p:spTree>
    <p:extLst>
      <p:ext uri="{BB962C8B-B14F-4D97-AF65-F5344CB8AC3E}">
        <p14:creationId xmlns:p14="http://schemas.microsoft.com/office/powerpoint/2010/main" val="3612967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Reading</a:t>
            </a:r>
          </a:p>
        </p:txBody>
      </p:sp>
      <p:sp>
        <p:nvSpPr>
          <p:cNvPr id="3" name="Content Placeholder 2"/>
          <p:cNvSpPr>
            <a:spLocks noGrp="1"/>
          </p:cNvSpPr>
          <p:nvPr>
            <p:ph idx="1"/>
          </p:nvPr>
        </p:nvSpPr>
        <p:spPr>
          <a:xfrm>
            <a:off x="247649" y="2222287"/>
            <a:ext cx="12068175" cy="4445213"/>
          </a:xfrm>
        </p:spPr>
        <p:txBody>
          <a:bodyPr/>
          <a:lstStyle/>
          <a:p>
            <a:pPr marL="0" indent="0">
              <a:buNone/>
            </a:pPr>
            <a:r>
              <a:rPr lang="en-US" sz="2400" dirty="0"/>
              <a:t>Preview the text “Facts About Marketing to Children” by </a:t>
            </a:r>
            <a:r>
              <a:rPr lang="en-US" sz="2400" b="1" dirty="0"/>
              <a:t>skimming and scanning</a:t>
            </a:r>
            <a:r>
              <a:rPr lang="en-US" sz="2400" dirty="0"/>
              <a:t> for text features. Answer this question in the “My Notes” section.</a:t>
            </a:r>
          </a:p>
          <a:p>
            <a:pPr marL="0" indent="0">
              <a:buNone/>
            </a:pPr>
            <a:endParaRPr lang="en-US" sz="2400" dirty="0"/>
          </a:p>
          <a:p>
            <a:r>
              <a:rPr lang="en-US" sz="2400" dirty="0"/>
              <a:t>What features do you notice?</a:t>
            </a:r>
          </a:p>
          <a:p>
            <a:r>
              <a:rPr lang="en-US" sz="2400" dirty="0"/>
              <a:t>How is the text arranged?</a:t>
            </a:r>
          </a:p>
          <a:p>
            <a:r>
              <a:rPr lang="en-US" sz="2400" dirty="0"/>
              <a:t>What is the purpose of this text arrangement?</a:t>
            </a:r>
          </a:p>
          <a:p>
            <a:endParaRPr lang="en-US" dirty="0"/>
          </a:p>
        </p:txBody>
      </p:sp>
    </p:spTree>
    <p:extLst>
      <p:ext uri="{BB962C8B-B14F-4D97-AF65-F5344CB8AC3E}">
        <p14:creationId xmlns:p14="http://schemas.microsoft.com/office/powerpoint/2010/main" val="1084677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1416" y="104089"/>
            <a:ext cx="8229600" cy="1066800"/>
          </a:xfrm>
        </p:spPr>
        <p:txBody>
          <a:bodyPr/>
          <a:lstStyle/>
          <a:p>
            <a:r>
              <a:rPr lang="en-US" dirty="0">
                <a:solidFill>
                  <a:schemeClr val="tx1"/>
                </a:solidFill>
              </a:rPr>
              <a:t>First Read Read</a:t>
            </a:r>
          </a:p>
        </p:txBody>
      </p:sp>
      <p:sp>
        <p:nvSpPr>
          <p:cNvPr id="6" name="TextBox 5"/>
          <p:cNvSpPr txBox="1"/>
          <p:nvPr/>
        </p:nvSpPr>
        <p:spPr>
          <a:xfrm>
            <a:off x="320675" y="2710434"/>
            <a:ext cx="9051925" cy="1077218"/>
          </a:xfrm>
          <a:prstGeom prst="rect">
            <a:avLst/>
          </a:prstGeom>
          <a:noFill/>
        </p:spPr>
        <p:txBody>
          <a:bodyPr wrap="square" rtlCol="0">
            <a:spAutoFit/>
          </a:bodyPr>
          <a:lstStyle/>
          <a:p>
            <a:pPr marL="285750" indent="-285750">
              <a:buFont typeface="Arial" panose="020B0604020202020204" pitchFamily="34" charset="0"/>
              <a:buChar char="•"/>
            </a:pPr>
            <a:r>
              <a:rPr lang="en-US" sz="3200" dirty="0"/>
              <a:t>Circle unknown words</a:t>
            </a:r>
          </a:p>
          <a:p>
            <a:endParaRPr lang="en-US" sz="3200" dirty="0"/>
          </a:p>
        </p:txBody>
      </p:sp>
    </p:spTree>
    <p:extLst>
      <p:ext uri="{BB962C8B-B14F-4D97-AF65-F5344CB8AC3E}">
        <p14:creationId xmlns:p14="http://schemas.microsoft.com/office/powerpoint/2010/main" val="24090628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ACECE1E4-636E-48DB-87ED-4A76DC93378F}"/>
    </a:ext>
  </a:extLst>
</a:theme>
</file>

<file path=docProps/app.xml><?xml version="1.0" encoding="utf-8"?>
<Properties xmlns="http://schemas.openxmlformats.org/officeDocument/2006/extended-properties" xmlns:vt="http://schemas.openxmlformats.org/officeDocument/2006/docPropsVTypes">
  <Template>Quotable</Template>
  <TotalTime>9525</TotalTime>
  <Words>1380</Words>
  <Application>Microsoft Office PowerPoint</Application>
  <PresentationFormat>Widescreen</PresentationFormat>
  <Paragraphs>101</Paragraphs>
  <Slides>29</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4" baseType="lpstr">
      <vt:lpstr>Arial</vt:lpstr>
      <vt:lpstr>Century Gothic</vt:lpstr>
      <vt:lpstr>Wingdings 2</vt:lpstr>
      <vt:lpstr>Quotable</vt:lpstr>
      <vt:lpstr>Document</vt:lpstr>
      <vt:lpstr>Activity 2.3: Analyzing Informational Text</vt:lpstr>
      <vt:lpstr>Learning Targets</vt:lpstr>
      <vt:lpstr>Notebook</vt:lpstr>
      <vt:lpstr>Colon</vt:lpstr>
      <vt:lpstr>Connotation</vt:lpstr>
      <vt:lpstr>Preview</vt:lpstr>
      <vt:lpstr>About the Author</vt:lpstr>
      <vt:lpstr>Before Reading</vt:lpstr>
      <vt:lpstr>First Read Read</vt:lpstr>
      <vt:lpstr>Second Read</vt:lpstr>
      <vt:lpstr>Text Dependent Questions</vt:lpstr>
      <vt:lpstr>Text-Dependent Questions</vt:lpstr>
      <vt:lpstr>Text-Dependent Questions</vt:lpstr>
      <vt:lpstr>Text-Dependent Questions</vt:lpstr>
      <vt:lpstr>Working from the Text</vt:lpstr>
      <vt:lpstr>Working from the Text</vt:lpstr>
      <vt:lpstr>Working from the Text</vt:lpstr>
      <vt:lpstr>Check Your Understanding</vt:lpstr>
      <vt:lpstr>Personal Reflections</vt:lpstr>
      <vt:lpstr>Learning Target</vt:lpstr>
      <vt:lpstr>Preparing for Research</vt:lpstr>
      <vt:lpstr>Preparing for Research</vt:lpstr>
      <vt:lpstr>Notebook</vt:lpstr>
      <vt:lpstr>Hypothesize</vt:lpstr>
      <vt:lpstr>Choosing a Research Topic</vt:lpstr>
      <vt:lpstr>Writing a Research Question</vt:lpstr>
      <vt:lpstr>To Write a Research Question:</vt:lpstr>
      <vt:lpstr>Research Question Practice</vt:lpstr>
      <vt:lpstr>Writing Research Questions in Pairs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2.3: Analyzing Informational Text</dc:title>
  <dc:creator>Maddie Kernan</dc:creator>
  <cp:lastModifiedBy>Maddie Kernan</cp:lastModifiedBy>
  <cp:revision>33</cp:revision>
  <dcterms:created xsi:type="dcterms:W3CDTF">2017-02-22T16:07:06Z</dcterms:created>
  <dcterms:modified xsi:type="dcterms:W3CDTF">2017-10-05T15:00:19Z</dcterms:modified>
</cp:coreProperties>
</file>