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handoutMasterIdLst>
    <p:handoutMasterId r:id="rId22"/>
  </p:handoutMasterIdLst>
  <p:sldIdLst>
    <p:sldId id="256" r:id="rId2"/>
    <p:sldId id="257" r:id="rId3"/>
    <p:sldId id="264" r:id="rId4"/>
    <p:sldId id="269" r:id="rId5"/>
    <p:sldId id="263" r:id="rId6"/>
    <p:sldId id="259" r:id="rId7"/>
    <p:sldId id="270" r:id="rId8"/>
    <p:sldId id="271" r:id="rId9"/>
    <p:sldId id="272" r:id="rId10"/>
    <p:sldId id="273" r:id="rId11"/>
    <p:sldId id="265" r:id="rId12"/>
    <p:sldId id="266" r:id="rId13"/>
    <p:sldId id="267" r:id="rId14"/>
    <p:sldId id="274" r:id="rId15"/>
    <p:sldId id="275" r:id="rId16"/>
    <p:sldId id="276" r:id="rId17"/>
    <p:sldId id="277" r:id="rId18"/>
    <p:sldId id="278" r:id="rId19"/>
    <p:sldId id="279" r:id="rId20"/>
    <p:sldId id="268" r:id="rId21"/>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408"/>
          </a:xfrm>
          <a:prstGeom prst="rect">
            <a:avLst/>
          </a:prstGeom>
        </p:spPr>
        <p:txBody>
          <a:bodyPr vert="horz" lIns="92830" tIns="46415" rIns="92830" bIns="46415" rtlCol="0"/>
          <a:lstStyle>
            <a:lvl1pPr algn="r">
              <a:defRPr sz="1200"/>
            </a:lvl1pPr>
          </a:lstStyle>
          <a:p>
            <a:fld id="{564B3341-079C-4AB4-B27B-8BE5B4095BCD}" type="datetimeFigureOut">
              <a:rPr lang="en-US" smtClean="0"/>
              <a:t>9/21/2017</a:t>
            </a:fld>
            <a:endParaRPr lang="en-US"/>
          </a:p>
        </p:txBody>
      </p:sp>
      <p:sp>
        <p:nvSpPr>
          <p:cNvPr id="4" name="Footer Placeholder 3"/>
          <p:cNvSpPr>
            <a:spLocks noGrp="1"/>
          </p:cNvSpPr>
          <p:nvPr>
            <p:ph type="ftr" sz="quarter" idx="2"/>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3407"/>
          </a:xfrm>
          <a:prstGeom prst="rect">
            <a:avLst/>
          </a:prstGeom>
        </p:spPr>
        <p:txBody>
          <a:bodyPr vert="horz" lIns="92830" tIns="46415" rIns="92830" bIns="46415" rtlCol="0" anchor="b"/>
          <a:lstStyle>
            <a:lvl1pPr algn="r">
              <a:defRPr sz="1200"/>
            </a:lvl1pPr>
          </a:lstStyle>
          <a:p>
            <a:fld id="{4B45628C-A097-42B2-B505-3090AEEEF1EB}" type="slidenum">
              <a:rPr lang="en-US" smtClean="0"/>
              <a:t>‹#›</a:t>
            </a:fld>
            <a:endParaRPr lang="en-US"/>
          </a:p>
        </p:txBody>
      </p:sp>
    </p:spTree>
    <p:extLst>
      <p:ext uri="{BB962C8B-B14F-4D97-AF65-F5344CB8AC3E}">
        <p14:creationId xmlns:p14="http://schemas.microsoft.com/office/powerpoint/2010/main" val="2895291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9/19/2017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9/19/2017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2.2: What is the issue?</a:t>
            </a:r>
          </a:p>
        </p:txBody>
      </p:sp>
      <p:sp>
        <p:nvSpPr>
          <p:cNvPr id="3" name="Subtitle 2"/>
          <p:cNvSpPr>
            <a:spLocks noGrp="1"/>
          </p:cNvSpPr>
          <p:nvPr>
            <p:ph type="subTitle" idx="1"/>
          </p:nvPr>
        </p:nvSpPr>
        <p:spPr/>
        <p:txBody>
          <a:bodyPr/>
          <a:lstStyle/>
          <a:p>
            <a:r>
              <a:rPr lang="en-US" dirty="0"/>
              <a:t>7</a:t>
            </a:r>
            <a:r>
              <a:rPr lang="en-US" baseline="30000" dirty="0"/>
              <a:t>th</a:t>
            </a:r>
            <a:r>
              <a:rPr lang="en-US" dirty="0"/>
              <a:t> Grade Springboard</a:t>
            </a:r>
          </a:p>
        </p:txBody>
      </p:sp>
    </p:spTree>
    <p:extLst>
      <p:ext uri="{BB962C8B-B14F-4D97-AF65-F5344CB8AC3E}">
        <p14:creationId xmlns:p14="http://schemas.microsoft.com/office/powerpoint/2010/main" val="1807312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4419600" y="1314450"/>
            <a:ext cx="485334" cy="4059943"/>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05000" y="642948"/>
            <a:ext cx="8229600" cy="1066800"/>
          </a:xfrm>
        </p:spPr>
        <p:txBody>
          <a:bodyPr/>
          <a:lstStyle/>
          <a:p>
            <a:r>
              <a:rPr lang="en-US" dirty="0">
                <a:solidFill>
                  <a:schemeClr val="tx1"/>
                </a:solidFill>
              </a:rPr>
              <a:t>Second Read</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03901705"/>
              </p:ext>
            </p:extLst>
          </p:nvPr>
        </p:nvGraphicFramePr>
        <p:xfrm>
          <a:off x="1416163" y="1601572"/>
          <a:ext cx="9054874" cy="3880998"/>
        </p:xfrm>
        <a:graphic>
          <a:graphicData uri="http://schemas.openxmlformats.org/presentationml/2006/ole">
            <mc:AlternateContent xmlns:mc="http://schemas.openxmlformats.org/markup-compatibility/2006">
              <mc:Choice xmlns:v="urn:schemas-microsoft-com:vml" Requires="v">
                <p:oleObj spid="_x0000_s1032" name="Document" r:id="rId3" imgW="6093237" imgH="2612040" progId="Word.Document.12">
                  <p:embed/>
                </p:oleObj>
              </mc:Choice>
              <mc:Fallback>
                <p:oleObj name="Document" r:id="rId3" imgW="6093237" imgH="2612040" progId="Word.Document.12">
                  <p:embed/>
                  <p:pic>
                    <p:nvPicPr>
                      <p:cNvPr id="4"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6163" y="1601572"/>
                        <a:ext cx="9054874" cy="3880998"/>
                      </a:xfrm>
                      <a:prstGeom prst="rect">
                        <a:avLst/>
                      </a:prstGeom>
                      <a:noFill/>
                      <a:ln w="9525">
                        <a:solidFill>
                          <a:schemeClr val="tx1"/>
                        </a:solidFill>
                        <a:miter lim="800000"/>
                        <a:headEnd/>
                        <a:tailEnd/>
                      </a:ln>
                      <a:extLst/>
                    </p:spPr>
                  </p:pic>
                </p:oleObj>
              </mc:Fallback>
            </mc:AlternateContent>
          </a:graphicData>
        </a:graphic>
      </p:graphicFrame>
      <p:sp>
        <p:nvSpPr>
          <p:cNvPr id="6" name="TextBox 5"/>
          <p:cNvSpPr txBox="1"/>
          <p:nvPr/>
        </p:nvSpPr>
        <p:spPr>
          <a:xfrm>
            <a:off x="1416163" y="5581650"/>
            <a:ext cx="8642237" cy="923330"/>
          </a:xfrm>
          <a:prstGeom prst="rect">
            <a:avLst/>
          </a:prstGeom>
          <a:noFill/>
        </p:spPr>
        <p:txBody>
          <a:bodyPr wrap="square" rtlCol="0">
            <a:spAutoFit/>
          </a:bodyPr>
          <a:lstStyle/>
          <a:p>
            <a:pPr marL="285750" indent="-285750">
              <a:buFont typeface="Arial" panose="020B0604020202020204" pitchFamily="34" charset="0"/>
              <a:buChar char="•"/>
            </a:pPr>
            <a:r>
              <a:rPr lang="en-US" dirty="0"/>
              <a:t>Use markers</a:t>
            </a:r>
          </a:p>
          <a:p>
            <a:pPr marL="285750" indent="-285750">
              <a:buFont typeface="Arial" panose="020B0604020202020204" pitchFamily="34" charset="0"/>
              <a:buChar char="•"/>
            </a:pPr>
            <a:r>
              <a:rPr lang="en-US" dirty="0"/>
              <a:t>Look for information related to the questions.</a:t>
            </a:r>
          </a:p>
          <a:p>
            <a:pPr marL="285750" indent="-285750">
              <a:buFont typeface="Arial" panose="020B0604020202020204" pitchFamily="34" charset="0"/>
              <a:buChar char="•"/>
            </a:pPr>
            <a:r>
              <a:rPr lang="en-US" dirty="0"/>
              <a:t>Make comments/annotations in the </a:t>
            </a:r>
            <a:r>
              <a:rPr lang="en-US" b="1" u="sng" dirty="0"/>
              <a:t>my notes </a:t>
            </a:r>
            <a:r>
              <a:rPr lang="en-US" dirty="0"/>
              <a:t>section when using markers.</a:t>
            </a:r>
          </a:p>
        </p:txBody>
      </p:sp>
    </p:spTree>
    <p:extLst>
      <p:ext uri="{BB962C8B-B14F-4D97-AF65-F5344CB8AC3E}">
        <p14:creationId xmlns:p14="http://schemas.microsoft.com/office/powerpoint/2010/main" val="1293985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Text-Dependent Questions</a:t>
            </a:r>
          </a:p>
        </p:txBody>
      </p:sp>
      <p:sp>
        <p:nvSpPr>
          <p:cNvPr id="3" name="Content Placeholder 2"/>
          <p:cNvSpPr>
            <a:spLocks noGrp="1"/>
          </p:cNvSpPr>
          <p:nvPr>
            <p:ph idx="1"/>
          </p:nvPr>
        </p:nvSpPr>
        <p:spPr/>
        <p:txBody>
          <a:bodyPr>
            <a:normAutofit/>
          </a:bodyPr>
          <a:lstStyle/>
          <a:p>
            <a:pPr marL="560070" indent="-514350">
              <a:buAutoNum type="arabicPeriod"/>
            </a:pPr>
            <a:r>
              <a:rPr lang="en-US" sz="3200" dirty="0">
                <a:solidFill>
                  <a:schemeClr val="tx1"/>
                </a:solidFill>
              </a:rPr>
              <a:t>Key Ideas and Details: Look again at the first four paragraphs of the article. In what ways are youth the “new big spenders” as stated in the title?</a:t>
            </a:r>
          </a:p>
          <a:p>
            <a:pPr marL="560070" indent="-514350">
              <a:buAutoNum type="arabicPeriod"/>
            </a:pPr>
            <a:endParaRPr lang="en-US" sz="3200" dirty="0">
              <a:solidFill>
                <a:schemeClr val="tx1"/>
              </a:solidFill>
            </a:endParaRPr>
          </a:p>
          <a:p>
            <a:r>
              <a:rPr lang="en-US" sz="3200" dirty="0">
                <a:solidFill>
                  <a:schemeClr val="tx1"/>
                </a:solidFill>
              </a:rPr>
              <a:t>Youths aged 8-24 are spending their own money and influencing their parents’ buying decisions in a major way.</a:t>
            </a:r>
          </a:p>
        </p:txBody>
      </p:sp>
    </p:spTree>
    <p:extLst>
      <p:ext uri="{BB962C8B-B14F-4D97-AF65-F5344CB8AC3E}">
        <p14:creationId xmlns:p14="http://schemas.microsoft.com/office/powerpoint/2010/main" val="345337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734" y="476250"/>
            <a:ext cx="9875520" cy="1356360"/>
          </a:xfrm>
        </p:spPr>
        <p:txBody>
          <a:bodyPr/>
          <a:lstStyle/>
          <a:p>
            <a:r>
              <a:rPr lang="en-US" dirty="0">
                <a:solidFill>
                  <a:schemeClr val="tx1"/>
                </a:solidFill>
              </a:rPr>
              <a:t>Text-Dependent Questions</a:t>
            </a:r>
          </a:p>
        </p:txBody>
      </p:sp>
      <p:sp>
        <p:nvSpPr>
          <p:cNvPr id="3" name="Content Placeholder 2"/>
          <p:cNvSpPr>
            <a:spLocks noGrp="1"/>
          </p:cNvSpPr>
          <p:nvPr>
            <p:ph idx="1"/>
          </p:nvPr>
        </p:nvSpPr>
        <p:spPr>
          <a:xfrm>
            <a:off x="404734" y="1738859"/>
            <a:ext cx="10611137" cy="4357141"/>
          </a:xfrm>
        </p:spPr>
        <p:txBody>
          <a:bodyPr>
            <a:normAutofit/>
          </a:bodyPr>
          <a:lstStyle/>
          <a:p>
            <a:pPr marL="45720" indent="0">
              <a:buNone/>
            </a:pPr>
            <a:r>
              <a:rPr lang="en-US" sz="3600" dirty="0">
                <a:solidFill>
                  <a:schemeClr val="tx1"/>
                </a:solidFill>
              </a:rPr>
              <a:t>2. Craft and Structure: What did you notice about how the author uses text features to organize information presented in the text?</a:t>
            </a:r>
          </a:p>
          <a:p>
            <a:pPr marL="45720" indent="0">
              <a:buNone/>
            </a:pPr>
            <a:endParaRPr lang="en-US" sz="3600" dirty="0">
              <a:solidFill>
                <a:schemeClr val="tx1"/>
              </a:solidFill>
            </a:endParaRPr>
          </a:p>
          <a:p>
            <a:r>
              <a:rPr lang="en-US" sz="3600" dirty="0">
                <a:solidFill>
                  <a:schemeClr val="tx1"/>
                </a:solidFill>
              </a:rPr>
              <a:t>The author introduces the main idea of the text in an italicized tagline after the title. The focus of the second part of the article is introduced by the heading “Youth and media,” and then the article’s claims are supported with a data chart.</a:t>
            </a:r>
          </a:p>
        </p:txBody>
      </p:sp>
    </p:spTree>
    <p:extLst>
      <p:ext uri="{BB962C8B-B14F-4D97-AF65-F5344CB8AC3E}">
        <p14:creationId xmlns:p14="http://schemas.microsoft.com/office/powerpoint/2010/main" val="410313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 y="161544"/>
            <a:ext cx="9875520" cy="1356360"/>
          </a:xfrm>
        </p:spPr>
        <p:txBody>
          <a:bodyPr/>
          <a:lstStyle/>
          <a:p>
            <a:r>
              <a:rPr lang="en-US" dirty="0">
                <a:solidFill>
                  <a:schemeClr val="tx1"/>
                </a:solidFill>
              </a:rPr>
              <a:t>Text-Dependent Questions</a:t>
            </a:r>
          </a:p>
        </p:txBody>
      </p:sp>
      <p:sp>
        <p:nvSpPr>
          <p:cNvPr id="3" name="Content Placeholder 2"/>
          <p:cNvSpPr>
            <a:spLocks noGrp="1"/>
          </p:cNvSpPr>
          <p:nvPr>
            <p:ph idx="1"/>
          </p:nvPr>
        </p:nvSpPr>
        <p:spPr>
          <a:xfrm>
            <a:off x="292608" y="1299947"/>
            <a:ext cx="11640312" cy="5128285"/>
          </a:xfrm>
        </p:spPr>
        <p:txBody>
          <a:bodyPr>
            <a:normAutofit/>
          </a:bodyPr>
          <a:lstStyle/>
          <a:p>
            <a:pPr marL="45720" indent="0">
              <a:buNone/>
            </a:pPr>
            <a:r>
              <a:rPr lang="en-US" sz="4000" dirty="0">
                <a:solidFill>
                  <a:schemeClr val="tx1"/>
                </a:solidFill>
              </a:rPr>
              <a:t>3. Key Idea and Details: What examples does the author include to explain how kids influence what parents buy?</a:t>
            </a:r>
          </a:p>
          <a:p>
            <a:pPr marL="45720" indent="0">
              <a:buNone/>
            </a:pPr>
            <a:endParaRPr lang="en-US" sz="4000" dirty="0">
              <a:solidFill>
                <a:schemeClr val="tx1"/>
              </a:solidFill>
            </a:endParaRPr>
          </a:p>
          <a:p>
            <a:r>
              <a:rPr lang="en-US" sz="3600" dirty="0">
                <a:solidFill>
                  <a:schemeClr val="tx1"/>
                </a:solidFill>
              </a:rPr>
              <a:t>Paragraph 3 includes these examples: “seven-in-ten teens have cell phones (69%) and three-in-ten have smartphones (30%). When it comes to smartphones or cell phones, one-third of teens (34%) say they influenced that purchase decision.”</a:t>
            </a:r>
          </a:p>
          <a:p>
            <a:pPr marL="45720" indent="0">
              <a:buNone/>
            </a:pPr>
            <a:endParaRPr lang="en-US" sz="3600" dirty="0">
              <a:solidFill>
                <a:schemeClr val="tx1"/>
              </a:solidFill>
            </a:endParaRPr>
          </a:p>
        </p:txBody>
      </p:sp>
    </p:spTree>
    <p:extLst>
      <p:ext uri="{BB962C8B-B14F-4D97-AF65-F5344CB8AC3E}">
        <p14:creationId xmlns:p14="http://schemas.microsoft.com/office/powerpoint/2010/main" val="282160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Text-Dependent Questions</a:t>
            </a:r>
          </a:p>
        </p:txBody>
      </p:sp>
      <p:sp>
        <p:nvSpPr>
          <p:cNvPr id="3" name="Content Placeholder 2"/>
          <p:cNvSpPr>
            <a:spLocks noGrp="1"/>
          </p:cNvSpPr>
          <p:nvPr>
            <p:ph idx="1"/>
          </p:nvPr>
        </p:nvSpPr>
        <p:spPr>
          <a:xfrm>
            <a:off x="420624" y="1645920"/>
            <a:ext cx="11484864" cy="4928616"/>
          </a:xfrm>
        </p:spPr>
        <p:txBody>
          <a:bodyPr>
            <a:normAutofit/>
          </a:bodyPr>
          <a:lstStyle/>
          <a:p>
            <a:r>
              <a:rPr lang="en-US" sz="3200" dirty="0">
                <a:solidFill>
                  <a:schemeClr val="tx1"/>
                </a:solidFill>
              </a:rPr>
              <a:t>4. Key Idea and Details: How does the chart support in the introductory points made in the article’s first two paragraphs? Support your answer with evidence from the text.</a:t>
            </a:r>
          </a:p>
          <a:p>
            <a:endParaRPr lang="en-US" sz="2800" dirty="0">
              <a:solidFill>
                <a:schemeClr val="tx1"/>
              </a:solidFill>
            </a:endParaRPr>
          </a:p>
          <a:p>
            <a:pPr lvl="1"/>
            <a:r>
              <a:rPr lang="en-US" sz="2800" dirty="0">
                <a:solidFill>
                  <a:schemeClr val="tx1"/>
                </a:solidFill>
              </a:rPr>
              <a:t>The first paragraph says, “Eight to 24-year-olds are ready to spend money in 2012… the purchasing power of today’s youth is something that should not be overshadowed by the  spending power of adults.” The chart supports this by listing 10 categories of items and, for each category, showing the percentage of 8- to 24-year olds who expect to “personally buy or influence the purchase by others in the next few months.”</a:t>
            </a:r>
          </a:p>
        </p:txBody>
      </p:sp>
    </p:spTree>
    <p:extLst>
      <p:ext uri="{BB962C8B-B14F-4D97-AF65-F5344CB8AC3E}">
        <p14:creationId xmlns:p14="http://schemas.microsoft.com/office/powerpoint/2010/main" val="5583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Text-Dependent Questions</a:t>
            </a:r>
          </a:p>
        </p:txBody>
      </p:sp>
      <p:sp>
        <p:nvSpPr>
          <p:cNvPr id="3" name="Content Placeholder 2"/>
          <p:cNvSpPr>
            <a:spLocks noGrp="1"/>
          </p:cNvSpPr>
          <p:nvPr>
            <p:ph idx="1"/>
          </p:nvPr>
        </p:nvSpPr>
        <p:spPr>
          <a:xfrm>
            <a:off x="420624" y="1645920"/>
            <a:ext cx="11484864" cy="4928616"/>
          </a:xfrm>
        </p:spPr>
        <p:txBody>
          <a:bodyPr>
            <a:normAutofit/>
          </a:bodyPr>
          <a:lstStyle/>
          <a:p>
            <a:r>
              <a:rPr lang="en-US" sz="3200" dirty="0">
                <a:solidFill>
                  <a:schemeClr val="tx1"/>
                </a:solidFill>
              </a:rPr>
              <a:t>5. Key Idea and Details: Which details in the chart support the inference that there is a relationship between youth and advertising? Explain.</a:t>
            </a:r>
          </a:p>
          <a:p>
            <a:endParaRPr lang="en-US" sz="2800" dirty="0">
              <a:solidFill>
                <a:schemeClr val="tx1"/>
              </a:solidFill>
            </a:endParaRPr>
          </a:p>
          <a:p>
            <a:pPr lvl="1"/>
            <a:r>
              <a:rPr lang="en-US" sz="2800" dirty="0">
                <a:solidFill>
                  <a:schemeClr val="tx1"/>
                </a:solidFill>
              </a:rPr>
              <a:t>In all three age groups, a high percentage of respondents say they influence purchases of a range of mid-to-high-cost items. Because persuading consumers to purchase items in these categories is a goal of many advertisers, it is reasonable to infer that advertisers pay </a:t>
            </a:r>
            <a:r>
              <a:rPr lang="en-US" sz="2800" dirty="0" err="1">
                <a:solidFill>
                  <a:schemeClr val="tx1"/>
                </a:solidFill>
              </a:rPr>
              <a:t>attendtion</a:t>
            </a:r>
            <a:r>
              <a:rPr lang="en-US" sz="2800" dirty="0">
                <a:solidFill>
                  <a:schemeClr val="tx1"/>
                </a:solidFill>
              </a:rPr>
              <a:t> to these influencers.</a:t>
            </a:r>
          </a:p>
        </p:txBody>
      </p:sp>
    </p:spTree>
    <p:extLst>
      <p:ext uri="{BB962C8B-B14F-4D97-AF65-F5344CB8AC3E}">
        <p14:creationId xmlns:p14="http://schemas.microsoft.com/office/powerpoint/2010/main" val="61560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16" y="0"/>
            <a:ext cx="9875520" cy="1356360"/>
          </a:xfrm>
        </p:spPr>
        <p:txBody>
          <a:bodyPr/>
          <a:lstStyle/>
          <a:p>
            <a:r>
              <a:rPr lang="en-US" dirty="0">
                <a:solidFill>
                  <a:schemeClr val="tx1"/>
                </a:solidFill>
              </a:rPr>
              <a:t>Working from the Text</a:t>
            </a:r>
          </a:p>
        </p:txBody>
      </p:sp>
      <p:sp>
        <p:nvSpPr>
          <p:cNvPr id="3" name="Content Placeholder 2"/>
          <p:cNvSpPr>
            <a:spLocks noGrp="1"/>
          </p:cNvSpPr>
          <p:nvPr>
            <p:ph idx="1"/>
          </p:nvPr>
        </p:nvSpPr>
        <p:spPr>
          <a:xfrm>
            <a:off x="356616" y="1088136"/>
            <a:ext cx="11835384" cy="5007864"/>
          </a:xfrm>
        </p:spPr>
        <p:txBody>
          <a:bodyPr>
            <a:normAutofit/>
          </a:bodyPr>
          <a:lstStyle/>
          <a:p>
            <a:r>
              <a:rPr lang="en-US" sz="3200" b="1" dirty="0">
                <a:solidFill>
                  <a:schemeClr val="tx1"/>
                </a:solidFill>
              </a:rPr>
              <a:t>Collaborative Discussion: </a:t>
            </a:r>
            <a:r>
              <a:rPr lang="en-US" sz="3200" dirty="0">
                <a:solidFill>
                  <a:schemeClr val="tx1"/>
                </a:solidFill>
              </a:rPr>
              <a:t>For the next questions, you will participate in a collaborative discussion of the text “$211 Billion and So Much to Buy– American Youths, the New Big Spenders.” Before you and your partner discuss the text, review the guidelines for effective collaborative discussions. Practice effective communication as you and your partner discuss the article and your responses to the ideas in the text. Remember to add to and adjust your own ideas as you hear and discuss your partner’s thoughts. To review the elements of collaborative discussion, read the following table.</a:t>
            </a:r>
            <a:endParaRPr lang="en-US" sz="3200" b="1" dirty="0">
              <a:solidFill>
                <a:schemeClr val="tx1"/>
              </a:solidFill>
            </a:endParaRPr>
          </a:p>
        </p:txBody>
      </p:sp>
    </p:spTree>
    <p:extLst>
      <p:ext uri="{BB962C8B-B14F-4D97-AF65-F5344CB8AC3E}">
        <p14:creationId xmlns:p14="http://schemas.microsoft.com/office/powerpoint/2010/main" val="3919465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416" y="161544"/>
            <a:ext cx="9875520" cy="1356360"/>
          </a:xfrm>
        </p:spPr>
        <p:txBody>
          <a:bodyPr/>
          <a:lstStyle/>
          <a:p>
            <a:r>
              <a:rPr lang="en-US" dirty="0">
                <a:solidFill>
                  <a:schemeClr val="tx1"/>
                </a:solidFill>
              </a:rPr>
              <a:t>Collaborative Discussion</a:t>
            </a:r>
          </a:p>
        </p:txBody>
      </p:sp>
      <p:sp>
        <p:nvSpPr>
          <p:cNvPr id="3" name="Content Placeholder 2"/>
          <p:cNvSpPr>
            <a:spLocks noGrp="1"/>
          </p:cNvSpPr>
          <p:nvPr>
            <p:ph idx="1"/>
          </p:nvPr>
        </p:nvSpPr>
        <p:spPr>
          <a:xfrm>
            <a:off x="438912" y="1197864"/>
            <a:ext cx="11539728" cy="5303520"/>
          </a:xfrm>
        </p:spPr>
        <p:txBody>
          <a:bodyPr>
            <a:noAutofit/>
          </a:bodyPr>
          <a:lstStyle/>
          <a:p>
            <a:r>
              <a:rPr lang="en-US" sz="2800" dirty="0">
                <a:solidFill>
                  <a:schemeClr val="tx1"/>
                </a:solidFill>
              </a:rPr>
              <a:t>All group members should:</a:t>
            </a:r>
          </a:p>
          <a:p>
            <a:pPr lvl="1"/>
            <a:r>
              <a:rPr lang="en-US" sz="2800" dirty="0">
                <a:solidFill>
                  <a:schemeClr val="tx1"/>
                </a:solidFill>
              </a:rPr>
              <a:t>Be </a:t>
            </a:r>
            <a:r>
              <a:rPr lang="en-US" sz="2800" b="1" dirty="0">
                <a:solidFill>
                  <a:schemeClr val="tx1"/>
                </a:solidFill>
              </a:rPr>
              <a:t>prepared</a:t>
            </a:r>
            <a:r>
              <a:rPr lang="en-US" sz="2800" dirty="0">
                <a:solidFill>
                  <a:schemeClr val="tx1"/>
                </a:solidFill>
              </a:rPr>
              <a:t> for the discussion by reading or writing </a:t>
            </a:r>
            <a:r>
              <a:rPr lang="en-US" sz="2800" b="1" dirty="0">
                <a:solidFill>
                  <a:schemeClr val="tx1"/>
                </a:solidFill>
              </a:rPr>
              <a:t>ahead of time</a:t>
            </a:r>
            <a:r>
              <a:rPr lang="en-US" sz="2800" dirty="0">
                <a:solidFill>
                  <a:schemeClr val="tx1"/>
                </a:solidFill>
              </a:rPr>
              <a:t>.</a:t>
            </a:r>
          </a:p>
          <a:p>
            <a:pPr lvl="1"/>
            <a:r>
              <a:rPr lang="en-US" sz="2800" dirty="0">
                <a:solidFill>
                  <a:schemeClr val="tx1"/>
                </a:solidFill>
              </a:rPr>
              <a:t>Be </a:t>
            </a:r>
            <a:r>
              <a:rPr lang="en-US" sz="2800" b="1" dirty="0">
                <a:solidFill>
                  <a:schemeClr val="tx1"/>
                </a:solidFill>
              </a:rPr>
              <a:t>polite</a:t>
            </a:r>
            <a:r>
              <a:rPr lang="en-US" sz="2800" dirty="0">
                <a:solidFill>
                  <a:schemeClr val="tx1"/>
                </a:solidFill>
              </a:rPr>
              <a:t>; discuss the </a:t>
            </a:r>
            <a:r>
              <a:rPr lang="en-US" sz="2800" b="1" dirty="0">
                <a:solidFill>
                  <a:schemeClr val="tx1"/>
                </a:solidFill>
              </a:rPr>
              <a:t>topic</a:t>
            </a:r>
            <a:r>
              <a:rPr lang="en-US" sz="2800" dirty="0">
                <a:solidFill>
                  <a:schemeClr val="tx1"/>
                </a:solidFill>
              </a:rPr>
              <a:t>, </a:t>
            </a:r>
            <a:r>
              <a:rPr lang="en-US" sz="2800" b="1" dirty="0">
                <a:solidFill>
                  <a:schemeClr val="tx1"/>
                </a:solidFill>
              </a:rPr>
              <a:t>not</a:t>
            </a:r>
            <a:r>
              <a:rPr lang="en-US" sz="2800" dirty="0">
                <a:solidFill>
                  <a:schemeClr val="tx1"/>
                </a:solidFill>
              </a:rPr>
              <a:t> a </a:t>
            </a:r>
            <a:r>
              <a:rPr lang="en-US" sz="2800" b="1" dirty="0">
                <a:solidFill>
                  <a:schemeClr val="tx1"/>
                </a:solidFill>
              </a:rPr>
              <a:t>person</a:t>
            </a:r>
            <a:r>
              <a:rPr lang="en-US" sz="2800" dirty="0">
                <a:solidFill>
                  <a:schemeClr val="tx1"/>
                </a:solidFill>
              </a:rPr>
              <a:t> in the group.</a:t>
            </a:r>
          </a:p>
          <a:p>
            <a:pPr lvl="1"/>
            <a:r>
              <a:rPr lang="en-US" sz="2800" dirty="0">
                <a:solidFill>
                  <a:schemeClr val="tx1"/>
                </a:solidFill>
              </a:rPr>
              <a:t>Be alert; use appropriate </a:t>
            </a:r>
            <a:r>
              <a:rPr lang="en-US" sz="2800" b="1" dirty="0">
                <a:solidFill>
                  <a:schemeClr val="tx1"/>
                </a:solidFill>
              </a:rPr>
              <a:t>eye contact </a:t>
            </a:r>
            <a:r>
              <a:rPr lang="en-US" sz="2800" dirty="0">
                <a:solidFill>
                  <a:schemeClr val="tx1"/>
                </a:solidFill>
              </a:rPr>
              <a:t>and </a:t>
            </a:r>
            <a:r>
              <a:rPr lang="en-US" sz="2800" b="1" dirty="0">
                <a:solidFill>
                  <a:schemeClr val="tx1"/>
                </a:solidFill>
              </a:rPr>
              <a:t>engage</a:t>
            </a:r>
            <a:r>
              <a:rPr lang="en-US" sz="2800" dirty="0">
                <a:solidFill>
                  <a:schemeClr val="tx1"/>
                </a:solidFill>
              </a:rPr>
              <a:t> with other group members. </a:t>
            </a:r>
          </a:p>
          <a:p>
            <a:pPr lvl="1"/>
            <a:r>
              <a:rPr lang="en-US" sz="2800" b="1" dirty="0">
                <a:solidFill>
                  <a:schemeClr val="tx1"/>
                </a:solidFill>
              </a:rPr>
              <a:t>Take turns </a:t>
            </a:r>
            <a:r>
              <a:rPr lang="en-US" sz="2800" dirty="0">
                <a:solidFill>
                  <a:schemeClr val="tx1"/>
                </a:solidFill>
              </a:rPr>
              <a:t>speaking and listening; everyone should have an opportunity to share ideas.</a:t>
            </a:r>
          </a:p>
          <a:p>
            <a:pPr lvl="1"/>
            <a:r>
              <a:rPr lang="en-US" sz="2800" dirty="0">
                <a:solidFill>
                  <a:schemeClr val="tx1"/>
                </a:solidFill>
              </a:rPr>
              <a:t>Keep the goals of the discussion in mind; </a:t>
            </a:r>
            <a:r>
              <a:rPr lang="en-US" sz="2800" b="1" dirty="0">
                <a:solidFill>
                  <a:schemeClr val="tx1"/>
                </a:solidFill>
              </a:rPr>
              <a:t>stay on topic </a:t>
            </a:r>
            <a:r>
              <a:rPr lang="en-US" sz="2800" dirty="0">
                <a:solidFill>
                  <a:schemeClr val="tx1"/>
                </a:solidFill>
              </a:rPr>
              <a:t>and watch the time to make sure you meet deadlines.</a:t>
            </a:r>
          </a:p>
          <a:p>
            <a:pPr lvl="1"/>
            <a:r>
              <a:rPr lang="en-US" sz="2800" b="1" dirty="0">
                <a:solidFill>
                  <a:schemeClr val="tx1"/>
                </a:solidFill>
              </a:rPr>
              <a:t>Ask questions </a:t>
            </a:r>
            <a:r>
              <a:rPr lang="en-US" sz="2800" dirty="0">
                <a:solidFill>
                  <a:schemeClr val="tx1"/>
                </a:solidFill>
              </a:rPr>
              <a:t>to help guide the discussion.</a:t>
            </a:r>
          </a:p>
          <a:p>
            <a:pPr lvl="1"/>
            <a:r>
              <a:rPr lang="en-US" sz="2800" b="1" dirty="0">
                <a:solidFill>
                  <a:schemeClr val="tx1"/>
                </a:solidFill>
              </a:rPr>
              <a:t>Paraphrase</a:t>
            </a:r>
            <a:r>
              <a:rPr lang="en-US" sz="2800" dirty="0">
                <a:solidFill>
                  <a:schemeClr val="tx1"/>
                </a:solidFill>
              </a:rPr>
              <a:t> others’ comments to </a:t>
            </a:r>
            <a:r>
              <a:rPr lang="en-US" sz="2800" b="1" dirty="0">
                <a:solidFill>
                  <a:schemeClr val="tx1"/>
                </a:solidFill>
              </a:rPr>
              <a:t>ensure understanding</a:t>
            </a:r>
            <a:r>
              <a:rPr lang="en-US" sz="2800" dirty="0">
                <a:solidFill>
                  <a:schemeClr val="tx1"/>
                </a:solidFill>
              </a:rPr>
              <a:t>; </a:t>
            </a:r>
            <a:r>
              <a:rPr lang="en-US" sz="2800" b="1" dirty="0">
                <a:solidFill>
                  <a:schemeClr val="tx1"/>
                </a:solidFill>
              </a:rPr>
              <a:t>adjust</a:t>
            </a:r>
            <a:r>
              <a:rPr lang="en-US" sz="2800" dirty="0">
                <a:solidFill>
                  <a:schemeClr val="tx1"/>
                </a:solidFill>
              </a:rPr>
              <a:t> your own </a:t>
            </a:r>
            <a:r>
              <a:rPr lang="en-US" sz="2800" b="1" dirty="0">
                <a:solidFill>
                  <a:schemeClr val="tx1"/>
                </a:solidFill>
              </a:rPr>
              <a:t>ideas</a:t>
            </a:r>
            <a:r>
              <a:rPr lang="en-US" sz="2800" dirty="0">
                <a:solidFill>
                  <a:schemeClr val="tx1"/>
                </a:solidFill>
              </a:rPr>
              <a:t> based on evidence provided by group members.</a:t>
            </a:r>
          </a:p>
        </p:txBody>
      </p:sp>
    </p:spTree>
    <p:extLst>
      <p:ext uri="{BB962C8B-B14F-4D97-AF65-F5344CB8AC3E}">
        <p14:creationId xmlns:p14="http://schemas.microsoft.com/office/powerpoint/2010/main" val="57396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Collaborative Discussion</a:t>
            </a:r>
          </a:p>
        </p:txBody>
      </p:sp>
      <p:sp>
        <p:nvSpPr>
          <p:cNvPr id="3" name="Content Placeholder 2"/>
          <p:cNvSpPr>
            <a:spLocks noGrp="1"/>
          </p:cNvSpPr>
          <p:nvPr>
            <p:ph idx="1"/>
          </p:nvPr>
        </p:nvSpPr>
        <p:spPr/>
        <p:txBody>
          <a:bodyPr/>
          <a:lstStyle/>
          <a:p>
            <a:r>
              <a:rPr lang="en-US" dirty="0">
                <a:solidFill>
                  <a:schemeClr val="tx1"/>
                </a:solidFill>
              </a:rPr>
              <a:t>Paraphrase the points on page 90 by writing the actions you u will take in group discussion, as both a speaker and a writer.</a:t>
            </a:r>
          </a:p>
        </p:txBody>
      </p:sp>
      <p:graphicFrame>
        <p:nvGraphicFramePr>
          <p:cNvPr id="4" name="Table 3"/>
          <p:cNvGraphicFramePr>
            <a:graphicFrameLocks noGrp="1"/>
          </p:cNvGraphicFramePr>
          <p:nvPr>
            <p:extLst>
              <p:ext uri="{D42A27DB-BD31-4B8C-83A1-F6EECF244321}">
                <p14:modId xmlns:p14="http://schemas.microsoft.com/office/powerpoint/2010/main" val="3595252887"/>
              </p:ext>
            </p:extLst>
          </p:nvPr>
        </p:nvGraphicFramePr>
        <p:xfrm>
          <a:off x="1949704" y="3335020"/>
          <a:ext cx="8128000" cy="275205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153145523"/>
                    </a:ext>
                  </a:extLst>
                </a:gridCol>
                <a:gridCol w="4064000">
                  <a:extLst>
                    <a:ext uri="{9D8B030D-6E8A-4147-A177-3AD203B41FA5}">
                      <a16:colId xmlns:a16="http://schemas.microsoft.com/office/drawing/2014/main" val="2842040135"/>
                    </a:ext>
                  </a:extLst>
                </a:gridCol>
              </a:tblGrid>
              <a:tr h="496316">
                <a:tc>
                  <a:txBody>
                    <a:bodyPr/>
                    <a:lstStyle/>
                    <a:p>
                      <a:r>
                        <a:rPr lang="en-US" dirty="0"/>
                        <a:t>As a speaker, I will… </a:t>
                      </a:r>
                    </a:p>
                  </a:txBody>
                  <a:tcPr/>
                </a:tc>
                <a:tc>
                  <a:txBody>
                    <a:bodyPr/>
                    <a:lstStyle/>
                    <a:p>
                      <a:r>
                        <a:rPr lang="en-US" dirty="0"/>
                        <a:t>As a listener,</a:t>
                      </a:r>
                      <a:r>
                        <a:rPr lang="en-US" baseline="0" dirty="0"/>
                        <a:t> I will…</a:t>
                      </a:r>
                      <a:endParaRPr lang="en-US" dirty="0"/>
                    </a:p>
                  </a:txBody>
                  <a:tcPr/>
                </a:tc>
                <a:extLst>
                  <a:ext uri="{0D108BD9-81ED-4DB2-BD59-A6C34878D82A}">
                    <a16:rowId xmlns:a16="http://schemas.microsoft.com/office/drawing/2014/main" val="2450515765"/>
                  </a:ext>
                </a:extLst>
              </a:tr>
              <a:tr h="2255734">
                <a:tc>
                  <a:txBody>
                    <a:bodyPr/>
                    <a:lstStyle/>
                    <a:p>
                      <a:pPr marL="285750" indent="-285750">
                        <a:buFont typeface="Arial" panose="020B0604020202020204" pitchFamily="34" charset="0"/>
                        <a:buChar char="•"/>
                      </a:pPr>
                      <a:r>
                        <a:rPr lang="en-US" dirty="0"/>
                        <a:t>Prepare</a:t>
                      </a:r>
                      <a:r>
                        <a:rPr lang="en-US" baseline="0" dirty="0"/>
                        <a:t> by reading/writing ahead of time.</a:t>
                      </a:r>
                    </a:p>
                    <a:p>
                      <a:pPr marL="285750" indent="-285750">
                        <a:buFont typeface="Arial" panose="020B0604020202020204" pitchFamily="34" charset="0"/>
                        <a:buChar char="•"/>
                      </a:pPr>
                      <a:r>
                        <a:rPr lang="en-US" baseline="0" dirty="0"/>
                        <a:t>Be polite; discuss topics not people.</a:t>
                      </a:r>
                    </a:p>
                    <a:p>
                      <a:pPr marL="285750" indent="-285750">
                        <a:buFont typeface="Arial" panose="020B0604020202020204" pitchFamily="34" charset="0"/>
                        <a:buChar char="•"/>
                      </a:pPr>
                      <a:r>
                        <a:rPr lang="en-US" baseline="0" dirty="0"/>
                        <a:t>Take turns speaking.</a:t>
                      </a:r>
                    </a:p>
                    <a:p>
                      <a:pPr marL="285750" indent="-285750">
                        <a:buFont typeface="Arial" panose="020B0604020202020204" pitchFamily="34" charset="0"/>
                        <a:buChar char="•"/>
                      </a:pPr>
                      <a:r>
                        <a:rPr lang="en-US" baseline="0" dirty="0"/>
                        <a:t>Stay on topic.</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a:t>Use appropriate eye contact and engage with others.</a:t>
                      </a:r>
                    </a:p>
                    <a:p>
                      <a:pPr marL="285750" indent="-285750">
                        <a:buFont typeface="Arial" panose="020B0604020202020204" pitchFamily="34" charset="0"/>
                        <a:buChar char="•"/>
                      </a:pPr>
                      <a:r>
                        <a:rPr lang="en-US" dirty="0"/>
                        <a:t>Take turns</a:t>
                      </a:r>
                      <a:r>
                        <a:rPr lang="en-US" baseline="0" dirty="0"/>
                        <a:t> listening.</a:t>
                      </a:r>
                    </a:p>
                    <a:p>
                      <a:pPr marL="285750" indent="-285750">
                        <a:buFont typeface="Arial" panose="020B0604020202020204" pitchFamily="34" charset="0"/>
                        <a:buChar char="•"/>
                      </a:pPr>
                      <a:r>
                        <a:rPr lang="en-US" baseline="0" dirty="0"/>
                        <a:t>Ask questions to guide discussion.</a:t>
                      </a:r>
                    </a:p>
                    <a:p>
                      <a:pPr marL="285750" indent="-285750">
                        <a:buFont typeface="Arial" panose="020B0604020202020204" pitchFamily="34" charset="0"/>
                        <a:buChar char="•"/>
                      </a:pPr>
                      <a:r>
                        <a:rPr lang="en-US" baseline="0" dirty="0"/>
                        <a:t>Paraphrase what I heard.</a:t>
                      </a:r>
                      <a:endParaRPr lang="en-US" dirty="0"/>
                    </a:p>
                    <a:p>
                      <a:endParaRPr lang="en-US" dirty="0"/>
                    </a:p>
                  </a:txBody>
                  <a:tcPr/>
                </a:tc>
                <a:extLst>
                  <a:ext uri="{0D108BD9-81ED-4DB2-BD59-A6C34878D82A}">
                    <a16:rowId xmlns:a16="http://schemas.microsoft.com/office/drawing/2014/main" val="3770804764"/>
                  </a:ext>
                </a:extLst>
              </a:tr>
            </a:tbl>
          </a:graphicData>
        </a:graphic>
      </p:graphicFrame>
    </p:spTree>
    <p:extLst>
      <p:ext uri="{BB962C8B-B14F-4D97-AF65-F5344CB8AC3E}">
        <p14:creationId xmlns:p14="http://schemas.microsoft.com/office/powerpoint/2010/main" val="2756393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0"/>
            <a:ext cx="9875520" cy="1356360"/>
          </a:xfrm>
        </p:spPr>
        <p:txBody>
          <a:bodyPr/>
          <a:lstStyle/>
          <a:p>
            <a:r>
              <a:rPr lang="en-US" dirty="0">
                <a:solidFill>
                  <a:schemeClr val="tx1"/>
                </a:solidFill>
              </a:rPr>
              <a:t>Collaborative Discussion</a:t>
            </a:r>
          </a:p>
        </p:txBody>
      </p:sp>
      <p:sp>
        <p:nvSpPr>
          <p:cNvPr id="3" name="Content Placeholder 2"/>
          <p:cNvSpPr>
            <a:spLocks noGrp="1"/>
          </p:cNvSpPr>
          <p:nvPr>
            <p:ph idx="1"/>
          </p:nvPr>
        </p:nvSpPr>
        <p:spPr>
          <a:xfrm>
            <a:off x="384048" y="1124712"/>
            <a:ext cx="10631823" cy="5385816"/>
          </a:xfrm>
        </p:spPr>
        <p:txBody>
          <a:bodyPr>
            <a:normAutofit/>
          </a:bodyPr>
          <a:lstStyle/>
          <a:p>
            <a:r>
              <a:rPr lang="en-US" sz="2800" dirty="0">
                <a:solidFill>
                  <a:schemeClr val="tx1"/>
                </a:solidFill>
              </a:rPr>
              <a:t>In your table groups, you will be answering and discussing questions 6-9.</a:t>
            </a:r>
          </a:p>
          <a:p>
            <a:pPr marL="45720" indent="0">
              <a:buNone/>
            </a:pPr>
            <a:r>
              <a:rPr lang="en-US" sz="2800" dirty="0">
                <a:solidFill>
                  <a:schemeClr val="tx1"/>
                </a:solidFill>
              </a:rPr>
              <a:t>6. What information or statistic did you find most surprising or interesting in this text? Explain why and cite a specific example from the text.</a:t>
            </a:r>
          </a:p>
          <a:p>
            <a:pPr marL="45720" indent="0">
              <a:buNone/>
            </a:pPr>
            <a:r>
              <a:rPr lang="en-US" sz="2800" dirty="0">
                <a:solidFill>
                  <a:schemeClr val="tx1"/>
                </a:solidFill>
              </a:rPr>
              <a:t>7. How does the structure of the text and presentation of information help readers understand this writer’s ideas?</a:t>
            </a:r>
          </a:p>
          <a:p>
            <a:pPr marL="45720" indent="0">
              <a:buNone/>
            </a:pPr>
            <a:r>
              <a:rPr lang="en-US" sz="2800" dirty="0">
                <a:solidFill>
                  <a:schemeClr val="tx1"/>
                </a:solidFill>
              </a:rPr>
              <a:t>8. What do you think is the writer’s purpose in writing this text? What is the point of view?</a:t>
            </a:r>
          </a:p>
          <a:p>
            <a:pPr marL="45720" indent="0">
              <a:buNone/>
            </a:pPr>
            <a:r>
              <a:rPr lang="en-US" sz="2800" dirty="0">
                <a:solidFill>
                  <a:schemeClr val="tx1"/>
                </a:solidFill>
              </a:rPr>
              <a:t>9. Based on the article and your discussion, what are some questions you have about the issue of advertising, media, and youth? Record the questions below.</a:t>
            </a:r>
          </a:p>
        </p:txBody>
      </p:sp>
    </p:spTree>
    <p:extLst>
      <p:ext uri="{BB962C8B-B14F-4D97-AF65-F5344CB8AC3E}">
        <p14:creationId xmlns:p14="http://schemas.microsoft.com/office/powerpoint/2010/main" val="253121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Learning Targets</a:t>
            </a:r>
          </a:p>
        </p:txBody>
      </p:sp>
      <p:sp>
        <p:nvSpPr>
          <p:cNvPr id="3" name="Content Placeholder 2"/>
          <p:cNvSpPr>
            <a:spLocks noGrp="1"/>
          </p:cNvSpPr>
          <p:nvPr>
            <p:ph idx="1"/>
          </p:nvPr>
        </p:nvSpPr>
        <p:spPr/>
        <p:txBody>
          <a:bodyPr>
            <a:normAutofit/>
          </a:bodyPr>
          <a:lstStyle/>
          <a:p>
            <a:r>
              <a:rPr lang="en-US" sz="2800" dirty="0">
                <a:solidFill>
                  <a:schemeClr val="tx1"/>
                </a:solidFill>
              </a:rPr>
              <a:t>I can identify text features in informational texts as a strategy to better comprehend ideas and information.</a:t>
            </a:r>
          </a:p>
          <a:p>
            <a:endParaRPr lang="en-US" sz="2800" dirty="0">
              <a:solidFill>
                <a:schemeClr val="tx1"/>
              </a:solidFill>
            </a:endParaRPr>
          </a:p>
          <a:p>
            <a:r>
              <a:rPr lang="en-US" sz="2800" dirty="0">
                <a:solidFill>
                  <a:schemeClr val="tx1"/>
                </a:solidFill>
              </a:rPr>
              <a:t>I can closely read an informational text to identify issues and questions.</a:t>
            </a:r>
          </a:p>
          <a:p>
            <a:pPr lvl="2"/>
            <a:r>
              <a:rPr lang="en-US" sz="2400" dirty="0">
                <a:solidFill>
                  <a:schemeClr val="tx1"/>
                </a:solidFill>
              </a:rPr>
              <a:t>Metacognitive Reading Markers</a:t>
            </a:r>
          </a:p>
          <a:p>
            <a:endParaRPr lang="en-US" sz="2800" dirty="0">
              <a:solidFill>
                <a:schemeClr val="tx1"/>
              </a:solidFill>
            </a:endParaRPr>
          </a:p>
          <a:p>
            <a:r>
              <a:rPr lang="en-US" sz="2800" dirty="0">
                <a:solidFill>
                  <a:schemeClr val="tx1"/>
                </a:solidFill>
              </a:rPr>
              <a:t>I can participate in a collaborative discussion about a text.</a:t>
            </a:r>
          </a:p>
        </p:txBody>
      </p:sp>
    </p:spTree>
    <p:extLst>
      <p:ext uri="{BB962C8B-B14F-4D97-AF65-F5344CB8AC3E}">
        <p14:creationId xmlns:p14="http://schemas.microsoft.com/office/powerpoint/2010/main" val="3476190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734" y="188976"/>
            <a:ext cx="9875520" cy="1356360"/>
          </a:xfrm>
        </p:spPr>
        <p:txBody>
          <a:bodyPr/>
          <a:lstStyle/>
          <a:p>
            <a:r>
              <a:rPr lang="en-US" dirty="0">
                <a:solidFill>
                  <a:schemeClr val="tx1"/>
                </a:solidFill>
              </a:rPr>
              <a:t>CYU pg. 91</a:t>
            </a:r>
          </a:p>
        </p:txBody>
      </p:sp>
      <p:sp>
        <p:nvSpPr>
          <p:cNvPr id="3" name="Content Placeholder 2"/>
          <p:cNvSpPr>
            <a:spLocks noGrp="1"/>
          </p:cNvSpPr>
          <p:nvPr>
            <p:ph idx="1"/>
          </p:nvPr>
        </p:nvSpPr>
        <p:spPr>
          <a:xfrm>
            <a:off x="404734" y="1380745"/>
            <a:ext cx="11564762" cy="4715256"/>
          </a:xfrm>
        </p:spPr>
        <p:txBody>
          <a:bodyPr>
            <a:normAutofit/>
          </a:bodyPr>
          <a:lstStyle/>
          <a:p>
            <a:pPr marL="45720" indent="0">
              <a:buNone/>
            </a:pPr>
            <a:r>
              <a:rPr lang="en-US" sz="4000" dirty="0">
                <a:solidFill>
                  <a:schemeClr val="tx1"/>
                </a:solidFill>
              </a:rPr>
              <a:t>On a separate sheet of paper, in a short paragraph, respond to the following questions: </a:t>
            </a:r>
            <a:r>
              <a:rPr lang="en-US" sz="4000" i="1" u="sng" dirty="0">
                <a:solidFill>
                  <a:schemeClr val="tx1"/>
                </a:solidFill>
              </a:rPr>
              <a:t>How is advertising to young people different from other advertising? Can you begin to predict possible issues relating to advertising and youth?</a:t>
            </a:r>
            <a:r>
              <a:rPr lang="en-US" sz="4000" i="1" dirty="0">
                <a:solidFill>
                  <a:schemeClr val="tx1"/>
                </a:solidFill>
              </a:rPr>
              <a:t> </a:t>
            </a:r>
            <a:r>
              <a:rPr lang="en-US" sz="4000" dirty="0">
                <a:solidFill>
                  <a:schemeClr val="tx1"/>
                </a:solidFill>
              </a:rPr>
              <a:t>Consider relevant details from the text you just read to support your answers.</a:t>
            </a:r>
          </a:p>
          <a:p>
            <a:r>
              <a:rPr lang="en-US" sz="4000" dirty="0">
                <a:solidFill>
                  <a:schemeClr val="tx1"/>
                </a:solidFill>
              </a:rPr>
              <a:t>Due tomorrow.</a:t>
            </a:r>
          </a:p>
          <a:p>
            <a:pPr marL="45720" indent="0">
              <a:buNone/>
            </a:pPr>
            <a:endParaRPr lang="en-US" sz="3600" dirty="0">
              <a:solidFill>
                <a:schemeClr val="tx1"/>
              </a:solidFill>
            </a:endParaRPr>
          </a:p>
        </p:txBody>
      </p:sp>
    </p:spTree>
    <p:extLst>
      <p:ext uri="{BB962C8B-B14F-4D97-AF65-F5344CB8AC3E}">
        <p14:creationId xmlns:p14="http://schemas.microsoft.com/office/powerpoint/2010/main" val="2095185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solidFill>
                  <a:schemeClr val="tx1"/>
                </a:solidFill>
              </a:rPr>
              <a:t>Share with your tablemates, what do you think of when you hear the phrase </a:t>
            </a:r>
            <a:r>
              <a:rPr lang="en-US" sz="3200" i="1" dirty="0">
                <a:solidFill>
                  <a:schemeClr val="tx1"/>
                </a:solidFill>
              </a:rPr>
              <a:t>text features? </a:t>
            </a:r>
            <a:endParaRPr lang="en-US" sz="3200" dirty="0">
              <a:solidFill>
                <a:schemeClr val="tx1"/>
              </a:solidFill>
            </a:endParaRPr>
          </a:p>
        </p:txBody>
      </p:sp>
    </p:spTree>
    <p:extLst>
      <p:ext uri="{BB962C8B-B14F-4D97-AF65-F5344CB8AC3E}">
        <p14:creationId xmlns:p14="http://schemas.microsoft.com/office/powerpoint/2010/main" val="168269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Notebook</a:t>
            </a:r>
          </a:p>
        </p:txBody>
      </p:sp>
      <p:sp>
        <p:nvSpPr>
          <p:cNvPr id="3" name="Content Placeholder 2"/>
          <p:cNvSpPr>
            <a:spLocks noGrp="1"/>
          </p:cNvSpPr>
          <p:nvPr>
            <p:ph idx="1"/>
          </p:nvPr>
        </p:nvSpPr>
        <p:spPr/>
        <p:txBody>
          <a:bodyPr/>
          <a:lstStyle/>
          <a:p>
            <a:pPr marL="45720" indent="0">
              <a:buNone/>
            </a:pPr>
            <a:endParaRPr lang="en-US" dirty="0">
              <a:solidFill>
                <a:schemeClr val="tx1"/>
              </a:solidFill>
            </a:endParaRPr>
          </a:p>
          <a:p>
            <a:pPr marL="45720" indent="0">
              <a:buNone/>
            </a:pPr>
            <a:endParaRPr lang="en-US" dirty="0">
              <a:solidFill>
                <a:schemeClr val="tx1"/>
              </a:solidFill>
            </a:endParaRPr>
          </a:p>
          <a:p>
            <a:pPr marL="45720" indent="0">
              <a:buNone/>
            </a:pPr>
            <a:r>
              <a:rPr lang="en-US" sz="3600" dirty="0">
                <a:solidFill>
                  <a:schemeClr val="tx1"/>
                </a:solidFill>
              </a:rPr>
              <a:t>9/21		Activity 2.2 Vocab		pg.</a:t>
            </a:r>
          </a:p>
        </p:txBody>
      </p:sp>
    </p:spTree>
    <p:extLst>
      <p:ext uri="{BB962C8B-B14F-4D97-AF65-F5344CB8AC3E}">
        <p14:creationId xmlns:p14="http://schemas.microsoft.com/office/powerpoint/2010/main" val="2340300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20EB6"/>
                </a:solidFill>
              </a:rPr>
              <a:t>Text Features</a:t>
            </a:r>
          </a:p>
        </p:txBody>
      </p:sp>
      <p:sp>
        <p:nvSpPr>
          <p:cNvPr id="3" name="Content Placeholder 2"/>
          <p:cNvSpPr>
            <a:spLocks noGrp="1"/>
          </p:cNvSpPr>
          <p:nvPr>
            <p:ph idx="1"/>
          </p:nvPr>
        </p:nvSpPr>
        <p:spPr/>
        <p:txBody>
          <a:bodyPr>
            <a:normAutofit/>
          </a:bodyPr>
          <a:lstStyle/>
          <a:p>
            <a:r>
              <a:rPr lang="en-US" sz="2800" dirty="0">
                <a:solidFill>
                  <a:schemeClr val="tx1"/>
                </a:solidFill>
              </a:rPr>
              <a:t>Aspects of a text designed to help you locate, understand, and organize information</a:t>
            </a:r>
          </a:p>
          <a:p>
            <a:endParaRPr lang="en-US" sz="2800" dirty="0">
              <a:solidFill>
                <a:schemeClr val="tx1"/>
              </a:solidFill>
            </a:endParaRPr>
          </a:p>
          <a:p>
            <a:r>
              <a:rPr lang="en-US" sz="2800" dirty="0">
                <a:solidFill>
                  <a:schemeClr val="tx1"/>
                </a:solidFill>
              </a:rPr>
              <a:t>Text features include o</a:t>
            </a:r>
            <a:r>
              <a:rPr lang="en-US" sz="2600" dirty="0">
                <a:solidFill>
                  <a:schemeClr val="tx1"/>
                </a:solidFill>
              </a:rPr>
              <a:t>rganizing features, graphics, text divisions, special formatting</a:t>
            </a:r>
          </a:p>
        </p:txBody>
      </p:sp>
    </p:spTree>
    <p:extLst>
      <p:ext uri="{BB962C8B-B14F-4D97-AF65-F5344CB8AC3E}">
        <p14:creationId xmlns:p14="http://schemas.microsoft.com/office/powerpoint/2010/main" val="4150848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Text Features</a:t>
            </a:r>
          </a:p>
        </p:txBody>
      </p:sp>
      <p:sp>
        <p:nvSpPr>
          <p:cNvPr id="3" name="Content Placeholder 2"/>
          <p:cNvSpPr>
            <a:spLocks noGrp="1"/>
          </p:cNvSpPr>
          <p:nvPr>
            <p:ph idx="1"/>
          </p:nvPr>
        </p:nvSpPr>
        <p:spPr>
          <a:xfrm>
            <a:off x="372533" y="1772356"/>
            <a:ext cx="11424355" cy="4684888"/>
          </a:xfrm>
        </p:spPr>
        <p:txBody>
          <a:bodyPr>
            <a:normAutofit/>
          </a:bodyPr>
          <a:lstStyle/>
          <a:p>
            <a:pPr marL="45720" indent="0">
              <a:buNone/>
            </a:pPr>
            <a:r>
              <a:rPr lang="en-US" sz="2400" dirty="0">
                <a:solidFill>
                  <a:schemeClr val="tx1"/>
                </a:solidFill>
              </a:rPr>
              <a:t>In this part of the unit, you will be reading informational texts. Informational texts usually follow a different structure than short stories or other fiction. For example, you might find the following </a:t>
            </a:r>
            <a:r>
              <a:rPr lang="en-US" sz="2400" b="1" dirty="0">
                <a:solidFill>
                  <a:srgbClr val="00B0F0"/>
                </a:solidFill>
              </a:rPr>
              <a:t>text features </a:t>
            </a:r>
            <a:r>
              <a:rPr lang="en-US" sz="2400" dirty="0">
                <a:solidFill>
                  <a:schemeClr val="tx1"/>
                </a:solidFill>
              </a:rPr>
              <a:t>in an informational text:</a:t>
            </a:r>
          </a:p>
          <a:p>
            <a:r>
              <a:rPr lang="en-US" sz="2400" b="1" dirty="0">
                <a:solidFill>
                  <a:schemeClr val="tx1"/>
                </a:solidFill>
              </a:rPr>
              <a:t>Organizing features </a:t>
            </a:r>
            <a:r>
              <a:rPr lang="en-US" sz="2400" dirty="0">
                <a:solidFill>
                  <a:schemeClr val="tx1"/>
                </a:solidFill>
              </a:rPr>
              <a:t>such as a table of contents, glossary, index, and references.</a:t>
            </a:r>
          </a:p>
          <a:p>
            <a:r>
              <a:rPr lang="en-US" sz="2400" b="1" dirty="0">
                <a:solidFill>
                  <a:schemeClr val="tx1"/>
                </a:solidFill>
              </a:rPr>
              <a:t>Text divisions </a:t>
            </a:r>
            <a:r>
              <a:rPr lang="en-US" sz="2400" dirty="0">
                <a:solidFill>
                  <a:schemeClr val="tx1"/>
                </a:solidFill>
              </a:rPr>
              <a:t>such as introductions, summaries, sections with headings, footnotes, or endnotes, and author information.</a:t>
            </a:r>
          </a:p>
          <a:p>
            <a:r>
              <a:rPr lang="en-US" sz="2400" b="1" dirty="0">
                <a:solidFill>
                  <a:schemeClr val="tx1"/>
                </a:solidFill>
              </a:rPr>
              <a:t>Graphics </a:t>
            </a:r>
            <a:r>
              <a:rPr lang="en-US" sz="2400" dirty="0">
                <a:solidFill>
                  <a:schemeClr val="tx1"/>
                </a:solidFill>
              </a:rPr>
              <a:t>that present information in a visual format, such as diagrams, charts, tables, graphs, maps, timelines, and so on. Graphics support the information and ideas presented in the text.</a:t>
            </a:r>
          </a:p>
          <a:p>
            <a:r>
              <a:rPr lang="en-US" sz="2400" b="1" dirty="0">
                <a:solidFill>
                  <a:schemeClr val="tx1"/>
                </a:solidFill>
              </a:rPr>
              <a:t>Special formatting </a:t>
            </a:r>
            <a:r>
              <a:rPr lang="en-US" sz="2400" dirty="0">
                <a:solidFill>
                  <a:schemeClr val="tx1"/>
                </a:solidFill>
              </a:rPr>
              <a:t>such as boldface, italics, numbered, or bulleted texts, or the use of different typefaces and sizes. For example, in this list, the types of text features are placed in boldface to draw attention to them.</a:t>
            </a:r>
            <a:endParaRPr lang="en-US" sz="2400" b="1" dirty="0">
              <a:solidFill>
                <a:schemeClr val="tx1"/>
              </a:solidFill>
            </a:endParaRPr>
          </a:p>
        </p:txBody>
      </p:sp>
    </p:spTree>
    <p:extLst>
      <p:ext uri="{BB962C8B-B14F-4D97-AF65-F5344CB8AC3E}">
        <p14:creationId xmlns:p14="http://schemas.microsoft.com/office/powerpoint/2010/main" val="368448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Preview</a:t>
            </a:r>
          </a:p>
        </p:txBody>
      </p:sp>
      <p:sp>
        <p:nvSpPr>
          <p:cNvPr id="3" name="Content Placeholder 2"/>
          <p:cNvSpPr>
            <a:spLocks noGrp="1"/>
          </p:cNvSpPr>
          <p:nvPr>
            <p:ph idx="1"/>
          </p:nvPr>
        </p:nvSpPr>
        <p:spPr/>
        <p:txBody>
          <a:bodyPr>
            <a:normAutofit/>
          </a:bodyPr>
          <a:lstStyle/>
          <a:p>
            <a:r>
              <a:rPr lang="en-US" sz="2800" dirty="0">
                <a:solidFill>
                  <a:schemeClr val="tx1"/>
                </a:solidFill>
              </a:rPr>
              <a:t>In this activity, you will read an informational text about advertising to children and then participate in a collaborative discussion about the text.</a:t>
            </a:r>
          </a:p>
        </p:txBody>
      </p:sp>
    </p:spTree>
    <p:extLst>
      <p:ext uri="{BB962C8B-B14F-4D97-AF65-F5344CB8AC3E}">
        <p14:creationId xmlns:p14="http://schemas.microsoft.com/office/powerpoint/2010/main" val="277463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Setting a Purpose: First Read</a:t>
            </a:r>
          </a:p>
        </p:txBody>
      </p:sp>
      <p:sp>
        <p:nvSpPr>
          <p:cNvPr id="3" name="Content Placeholder 2"/>
          <p:cNvSpPr>
            <a:spLocks noGrp="1"/>
          </p:cNvSpPr>
          <p:nvPr>
            <p:ph idx="1"/>
          </p:nvPr>
        </p:nvSpPr>
        <p:spPr/>
        <p:txBody>
          <a:bodyPr>
            <a:normAutofit/>
          </a:bodyPr>
          <a:lstStyle/>
          <a:p>
            <a:r>
              <a:rPr lang="en-US" sz="3200" dirty="0">
                <a:solidFill>
                  <a:schemeClr val="tx1"/>
                </a:solidFill>
              </a:rPr>
              <a:t>As you read the article, </a:t>
            </a:r>
            <a:r>
              <a:rPr lang="en-US" sz="3200" b="1" u="sng" dirty="0">
                <a:solidFill>
                  <a:schemeClr val="tx1"/>
                </a:solidFill>
              </a:rPr>
              <a:t>use an exclamation mark (!) and underline </a:t>
            </a:r>
            <a:r>
              <a:rPr lang="en-US" sz="3200" dirty="0">
                <a:solidFill>
                  <a:schemeClr val="tx1"/>
                </a:solidFill>
              </a:rPr>
              <a:t>interesting or surprising statistics or information. </a:t>
            </a:r>
          </a:p>
          <a:p>
            <a:r>
              <a:rPr lang="en-US" sz="3200" dirty="0">
                <a:solidFill>
                  <a:schemeClr val="tx1"/>
                </a:solidFill>
              </a:rPr>
              <a:t>Circle unknown words and phrases. Try to determine the meaning of the words by using context clues, word parts, or a dictionary.</a:t>
            </a:r>
          </a:p>
          <a:p>
            <a:r>
              <a:rPr lang="en-US" sz="3200" b="1" u="sng" dirty="0">
                <a:solidFill>
                  <a:schemeClr val="tx1"/>
                </a:solidFill>
              </a:rPr>
              <a:t>Put a square (</a:t>
            </a:r>
            <a:r>
              <a:rPr lang="en-US" sz="3200" b="1" u="sng" dirty="0">
                <a:solidFill>
                  <a:schemeClr val="tx1"/>
                </a:solidFill>
                <a:sym typeface="Symbol" panose="05050102010706020507" pitchFamily="18" charset="2"/>
              </a:rPr>
              <a:t>)</a:t>
            </a:r>
            <a:r>
              <a:rPr lang="en-US" sz="3200" b="1" u="sng" dirty="0">
                <a:solidFill>
                  <a:schemeClr val="tx1"/>
                </a:solidFill>
              </a:rPr>
              <a:t>next to any text feature </a:t>
            </a:r>
            <a:r>
              <a:rPr lang="en-US" sz="3200" dirty="0">
                <a:solidFill>
                  <a:schemeClr val="tx1"/>
                </a:solidFill>
              </a:rPr>
              <a:t>you notice in the article.</a:t>
            </a:r>
          </a:p>
        </p:txBody>
      </p:sp>
    </p:spTree>
    <p:extLst>
      <p:ext uri="{BB962C8B-B14F-4D97-AF65-F5344CB8AC3E}">
        <p14:creationId xmlns:p14="http://schemas.microsoft.com/office/powerpoint/2010/main" val="1924996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Second Read</a:t>
            </a:r>
          </a:p>
        </p:txBody>
      </p:sp>
      <p:sp>
        <p:nvSpPr>
          <p:cNvPr id="3" name="Content Placeholder 2"/>
          <p:cNvSpPr>
            <a:spLocks noGrp="1"/>
          </p:cNvSpPr>
          <p:nvPr>
            <p:ph idx="1"/>
          </p:nvPr>
        </p:nvSpPr>
        <p:spPr/>
        <p:txBody>
          <a:bodyPr>
            <a:normAutofit/>
          </a:bodyPr>
          <a:lstStyle/>
          <a:p>
            <a:r>
              <a:rPr lang="en-US" sz="2800" dirty="0">
                <a:solidFill>
                  <a:schemeClr val="tx1"/>
                </a:solidFill>
              </a:rPr>
              <a:t>Use metacognitive markers</a:t>
            </a:r>
          </a:p>
          <a:p>
            <a:endParaRPr lang="en-US" sz="2800" dirty="0">
              <a:solidFill>
                <a:schemeClr val="tx1"/>
              </a:solidFill>
            </a:endParaRPr>
          </a:p>
          <a:p>
            <a:r>
              <a:rPr lang="en-US" sz="2800" dirty="0">
                <a:solidFill>
                  <a:schemeClr val="tx1"/>
                </a:solidFill>
              </a:rPr>
              <a:t>Reread the informational text to answer the text dependent questions.</a:t>
            </a:r>
          </a:p>
          <a:p>
            <a:endParaRPr lang="en-US" sz="2800" dirty="0">
              <a:solidFill>
                <a:schemeClr val="tx1"/>
              </a:solidFill>
            </a:endParaRPr>
          </a:p>
          <a:p>
            <a:r>
              <a:rPr lang="en-US" sz="2800" dirty="0">
                <a:solidFill>
                  <a:schemeClr val="tx1"/>
                </a:solidFill>
              </a:rPr>
              <a:t>Write any additional questions you may have in the </a:t>
            </a:r>
            <a:r>
              <a:rPr lang="en-US" sz="2800" b="1" u="sng" dirty="0">
                <a:solidFill>
                  <a:schemeClr val="tx1"/>
                </a:solidFill>
              </a:rPr>
              <a:t>my notes section</a:t>
            </a:r>
            <a:r>
              <a:rPr lang="en-US" sz="2800" dirty="0">
                <a:solidFill>
                  <a:schemeClr val="tx1"/>
                </a:solidFill>
              </a:rPr>
              <a:t>.</a:t>
            </a:r>
          </a:p>
        </p:txBody>
      </p:sp>
    </p:spTree>
    <p:extLst>
      <p:ext uri="{BB962C8B-B14F-4D97-AF65-F5344CB8AC3E}">
        <p14:creationId xmlns:p14="http://schemas.microsoft.com/office/powerpoint/2010/main" val="2790200501"/>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11954</TotalTime>
  <Words>1304</Words>
  <Application>Microsoft Office PowerPoint</Application>
  <PresentationFormat>Widescreen</PresentationFormat>
  <Paragraphs>92</Paragraphs>
  <Slides>20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Corbel</vt:lpstr>
      <vt:lpstr>Symbol</vt:lpstr>
      <vt:lpstr>Basis</vt:lpstr>
      <vt:lpstr>Document</vt:lpstr>
      <vt:lpstr>Activity 2.2: What is the issue?</vt:lpstr>
      <vt:lpstr>Learning Targets</vt:lpstr>
      <vt:lpstr>PowerPoint Presentation</vt:lpstr>
      <vt:lpstr>Notebook</vt:lpstr>
      <vt:lpstr>Text Features</vt:lpstr>
      <vt:lpstr>Text Features</vt:lpstr>
      <vt:lpstr>Preview</vt:lpstr>
      <vt:lpstr>Setting a Purpose: First Read</vt:lpstr>
      <vt:lpstr>Second Read</vt:lpstr>
      <vt:lpstr>Second Read</vt:lpstr>
      <vt:lpstr>Text-Dependent Questions</vt:lpstr>
      <vt:lpstr>Text-Dependent Questions</vt:lpstr>
      <vt:lpstr>Text-Dependent Questions</vt:lpstr>
      <vt:lpstr>Text-Dependent Questions</vt:lpstr>
      <vt:lpstr>Text-Dependent Questions</vt:lpstr>
      <vt:lpstr>Working from the Text</vt:lpstr>
      <vt:lpstr>Collaborative Discussion</vt:lpstr>
      <vt:lpstr>Collaborative Discussion</vt:lpstr>
      <vt:lpstr>Collaborative Discussion</vt:lpstr>
      <vt:lpstr>CYU pg. 91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2.2: What is the issue?</dc:title>
  <dc:creator>Maddie Kernan</dc:creator>
  <cp:lastModifiedBy>Maddie Kernan</cp:lastModifiedBy>
  <cp:revision>30</cp:revision>
  <cp:lastPrinted>2017-09-21T21:15:06Z</cp:lastPrinted>
  <dcterms:created xsi:type="dcterms:W3CDTF">2017-02-09T17:12:11Z</dcterms:created>
  <dcterms:modified xsi:type="dcterms:W3CDTF">2017-09-26T16:19:24Z</dcterms:modified>
</cp:coreProperties>
</file>