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8" r:id="rId3"/>
    <p:sldId id="257" r:id="rId4"/>
    <p:sldId id="259" r:id="rId5"/>
    <p:sldId id="270" r:id="rId6"/>
    <p:sldId id="263" r:id="rId7"/>
    <p:sldId id="261" r:id="rId8"/>
    <p:sldId id="267" r:id="rId9"/>
    <p:sldId id="269" r:id="rId10"/>
    <p:sldId id="268"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96" d="100"/>
          <a:sy n="96" d="100"/>
        </p:scale>
        <p:origin x="9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B11FBF-FF81-449E-8430-C840CB67BEFD}" type="datetimeFigureOut">
              <a:rPr lang="en-US" smtClean="0"/>
              <a:t>9/11/2017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1DAB71-305A-4F99-A469-CC1A944B701E}" type="slidenum">
              <a:rPr lang="en-US" smtClean="0"/>
              <a:t>‹#›</a:t>
            </a:fld>
            <a:endParaRPr lang="en-US"/>
          </a:p>
        </p:txBody>
      </p:sp>
    </p:spTree>
    <p:extLst>
      <p:ext uri="{BB962C8B-B14F-4D97-AF65-F5344CB8AC3E}">
        <p14:creationId xmlns:p14="http://schemas.microsoft.com/office/powerpoint/2010/main" val="20421345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9/11/2017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9/11/2017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Activity 1.9: </a:t>
            </a:r>
            <a:r>
              <a:rPr lang="en-US" dirty="0"/>
              <a:t>Previewing EA 2 and the Definition Essay</a:t>
            </a:r>
          </a:p>
        </p:txBody>
      </p:sp>
      <p:sp>
        <p:nvSpPr>
          <p:cNvPr id="3" name="Subtitle 2"/>
          <p:cNvSpPr>
            <a:spLocks noGrp="1"/>
          </p:cNvSpPr>
          <p:nvPr>
            <p:ph type="subTitle" idx="1"/>
          </p:nvPr>
        </p:nvSpPr>
        <p:spPr/>
        <p:txBody>
          <a:bodyPr/>
          <a:lstStyle/>
          <a:p>
            <a:r>
              <a:rPr lang="en-US" dirty="0"/>
              <a:t>8</a:t>
            </a:r>
            <a:r>
              <a:rPr lang="en-US" baseline="30000" dirty="0"/>
              <a:t>th</a:t>
            </a:r>
            <a:r>
              <a:rPr lang="en-US" dirty="0"/>
              <a:t> Grade Springboard</a:t>
            </a:r>
          </a:p>
        </p:txBody>
      </p:sp>
    </p:spTree>
    <p:extLst>
      <p:ext uri="{BB962C8B-B14F-4D97-AF65-F5344CB8AC3E}">
        <p14:creationId xmlns:p14="http://schemas.microsoft.com/office/powerpoint/2010/main" val="251972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normAutofit/>
          </a:bodyPr>
          <a:lstStyle/>
          <a:p>
            <a:pPr marL="0" indent="0">
              <a:buNone/>
            </a:pPr>
            <a:r>
              <a:rPr lang="en-US" sz="3600" dirty="0"/>
              <a:t>9/12		Unpacking EA 2		pg.</a:t>
            </a:r>
          </a:p>
        </p:txBody>
      </p:sp>
    </p:spTree>
    <p:extLst>
      <p:ext uri="{BB962C8B-B14F-4D97-AF65-F5344CB8AC3E}">
        <p14:creationId xmlns:p14="http://schemas.microsoft.com/office/powerpoint/2010/main" val="359839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1285922" cy="970450"/>
          </a:xfrm>
        </p:spPr>
        <p:txBody>
          <a:bodyPr/>
          <a:lstStyle/>
          <a:p>
            <a:r>
              <a:rPr lang="en-US" dirty="0"/>
              <a:t>Preparing for Expository/Explanatory  Writing</a:t>
            </a:r>
          </a:p>
        </p:txBody>
      </p:sp>
      <p:sp>
        <p:nvSpPr>
          <p:cNvPr id="3" name="Content Placeholder 2"/>
          <p:cNvSpPr>
            <a:spLocks noGrp="1"/>
          </p:cNvSpPr>
          <p:nvPr>
            <p:ph idx="1"/>
          </p:nvPr>
        </p:nvSpPr>
        <p:spPr>
          <a:xfrm>
            <a:off x="283464" y="1975104"/>
            <a:ext cx="11089822" cy="3182112"/>
          </a:xfrm>
        </p:spPr>
        <p:txBody>
          <a:bodyPr/>
          <a:lstStyle/>
          <a:p>
            <a:pPr>
              <a:buAutoNum type="arabicPeriod"/>
            </a:pPr>
            <a:r>
              <a:rPr lang="en-US" sz="2400" dirty="0"/>
              <a:t>How are expository and narrative writing similar? How are they different? List ideas below, </a:t>
            </a:r>
            <a:r>
              <a:rPr lang="en-US" sz="2400" strike="sngStrike" dirty="0"/>
              <a:t>and then create a graphic organizer on a separate sheet of paper </a:t>
            </a:r>
            <a:r>
              <a:rPr lang="en-US" sz="2400" dirty="0"/>
              <a:t>to show your thinking.</a:t>
            </a:r>
          </a:p>
          <a:p>
            <a:pPr lvl="2"/>
            <a:r>
              <a:rPr lang="en-US" sz="2000" dirty="0"/>
              <a:t>Use both rubrics to assist in the activity</a:t>
            </a:r>
          </a:p>
          <a:p>
            <a:pPr marL="0" indent="0">
              <a:buNone/>
            </a:pPr>
            <a:endParaRPr lang="en-US"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92018160"/>
              </p:ext>
            </p:extLst>
          </p:nvPr>
        </p:nvGraphicFramePr>
        <p:xfrm>
          <a:off x="594360" y="4453128"/>
          <a:ext cx="10872216" cy="2167128"/>
        </p:xfrm>
        <a:graphic>
          <a:graphicData uri="http://schemas.openxmlformats.org/drawingml/2006/table">
            <a:tbl>
              <a:tblPr firstRow="1" bandRow="1">
                <a:tableStyleId>{5C22544A-7EE6-4342-B048-85BDC9FD1C3A}</a:tableStyleId>
              </a:tblPr>
              <a:tblGrid>
                <a:gridCol w="5436108">
                  <a:extLst>
                    <a:ext uri="{9D8B030D-6E8A-4147-A177-3AD203B41FA5}">
                      <a16:colId xmlns:a16="http://schemas.microsoft.com/office/drawing/2014/main" val="4217325800"/>
                    </a:ext>
                  </a:extLst>
                </a:gridCol>
                <a:gridCol w="5436108">
                  <a:extLst>
                    <a:ext uri="{9D8B030D-6E8A-4147-A177-3AD203B41FA5}">
                      <a16:colId xmlns:a16="http://schemas.microsoft.com/office/drawing/2014/main" val="2775305642"/>
                    </a:ext>
                  </a:extLst>
                </a:gridCol>
              </a:tblGrid>
              <a:tr h="633193">
                <a:tc>
                  <a:txBody>
                    <a:bodyPr/>
                    <a:lstStyle/>
                    <a:p>
                      <a:pPr algn="ctr"/>
                      <a:r>
                        <a:rPr lang="en-US" sz="2400" u="sng" dirty="0"/>
                        <a:t>Similarities</a:t>
                      </a:r>
                      <a:r>
                        <a:rPr lang="en-US" u="sng" dirty="0"/>
                        <a:t> </a:t>
                      </a:r>
                    </a:p>
                  </a:txBody>
                  <a:tcPr/>
                </a:tc>
                <a:tc>
                  <a:txBody>
                    <a:bodyPr/>
                    <a:lstStyle/>
                    <a:p>
                      <a:pPr algn="ctr"/>
                      <a:r>
                        <a:rPr lang="en-US" sz="2400" u="sng" dirty="0"/>
                        <a:t>Differences</a:t>
                      </a:r>
                      <a:endParaRPr lang="en-US" u="sng" dirty="0"/>
                    </a:p>
                  </a:txBody>
                  <a:tcPr/>
                </a:tc>
                <a:extLst>
                  <a:ext uri="{0D108BD9-81ED-4DB2-BD59-A6C34878D82A}">
                    <a16:rowId xmlns:a16="http://schemas.microsoft.com/office/drawing/2014/main" val="1118269033"/>
                  </a:ext>
                </a:extLst>
              </a:tr>
              <a:tr h="1533935">
                <a:tc>
                  <a:txBody>
                    <a:bodyPr/>
                    <a:lstStyle/>
                    <a:p>
                      <a:endParaRPr lang="en-US"/>
                    </a:p>
                  </a:txBody>
                  <a:tcPr/>
                </a:tc>
                <a:tc>
                  <a:txBody>
                    <a:bodyPr/>
                    <a:lstStyle/>
                    <a:p>
                      <a:endParaRPr lang="en-US" dirty="0"/>
                    </a:p>
                  </a:txBody>
                  <a:tcPr/>
                </a:tc>
                <a:extLst>
                  <a:ext uri="{0D108BD9-81ED-4DB2-BD59-A6C34878D82A}">
                    <a16:rowId xmlns:a16="http://schemas.microsoft.com/office/drawing/2014/main" val="1853488351"/>
                  </a:ext>
                </a:extLst>
              </a:tr>
            </a:tbl>
          </a:graphicData>
        </a:graphic>
      </p:graphicFrame>
    </p:spTree>
    <p:extLst>
      <p:ext uri="{BB962C8B-B14F-4D97-AF65-F5344CB8AC3E}">
        <p14:creationId xmlns:p14="http://schemas.microsoft.com/office/powerpoint/2010/main" val="130801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Expository Writing</a:t>
            </a:r>
          </a:p>
        </p:txBody>
      </p:sp>
      <p:sp>
        <p:nvSpPr>
          <p:cNvPr id="3" name="Content Placeholder 2"/>
          <p:cNvSpPr>
            <a:spLocks noGrp="1"/>
          </p:cNvSpPr>
          <p:nvPr>
            <p:ph idx="1"/>
          </p:nvPr>
        </p:nvSpPr>
        <p:spPr>
          <a:xfrm>
            <a:off x="164592" y="2039113"/>
            <a:ext cx="11951208" cy="4818888"/>
          </a:xfrm>
        </p:spPr>
        <p:txBody>
          <a:bodyPr>
            <a:normAutofit/>
          </a:bodyPr>
          <a:lstStyle/>
          <a:p>
            <a:pPr marL="0" indent="0">
              <a:buNone/>
            </a:pPr>
            <a:r>
              <a:rPr lang="en-US" sz="2000" dirty="0"/>
              <a:t>2. You are often asked to define vocabulary terms and to explain your understanding of what something means. Abstract concepts, such as heroism, can also be defined. Practice thinking about how to define an abstract concept by working in a small group or with a partner to develop a list of words that describe each of the concepts below. </a:t>
            </a:r>
          </a:p>
          <a:p>
            <a:r>
              <a:rPr lang="en-US" sz="2000" dirty="0"/>
              <a:t>Freedom</a:t>
            </a:r>
          </a:p>
          <a:p>
            <a:r>
              <a:rPr lang="en-US" sz="2000" dirty="0"/>
              <a:t>Responsibility</a:t>
            </a:r>
          </a:p>
          <a:p>
            <a:r>
              <a:rPr lang="en-US" sz="2000" dirty="0"/>
              <a:t>Sacrifice</a:t>
            </a:r>
          </a:p>
          <a:p>
            <a:r>
              <a:rPr lang="en-US" sz="2000" dirty="0"/>
              <a:t>Friendship</a:t>
            </a:r>
          </a:p>
          <a:p>
            <a:endParaRPr lang="en-US" sz="2000" dirty="0"/>
          </a:p>
          <a:p>
            <a:pPr marL="0" indent="0">
              <a:buNone/>
            </a:pPr>
            <a:r>
              <a:rPr lang="en-US" sz="2000" b="1" u="sng" dirty="0"/>
              <a:t>3. Check Your Understanding: </a:t>
            </a:r>
            <a:r>
              <a:rPr lang="en-US" sz="2000" dirty="0"/>
              <a:t>Next, working with the same partner or group, write a brief paragraph defining one of the abstract concepts listed above. Make sure the paragraph demonstrates your understanding of the concept. </a:t>
            </a:r>
            <a:r>
              <a:rPr lang="en-US" sz="2000" b="1" dirty="0">
                <a:solidFill>
                  <a:schemeClr val="accent1">
                    <a:lumMod val="40000"/>
                    <a:lumOff val="60000"/>
                  </a:schemeClr>
                </a:solidFill>
              </a:rPr>
              <a:t>(Separate sheet of paper)</a:t>
            </a:r>
          </a:p>
        </p:txBody>
      </p:sp>
    </p:spTree>
    <p:extLst>
      <p:ext uri="{BB962C8B-B14F-4D97-AF65-F5344CB8AC3E}">
        <p14:creationId xmlns:p14="http://schemas.microsoft.com/office/powerpoint/2010/main" val="377922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a:xfrm>
            <a:off x="182880" y="2222287"/>
            <a:ext cx="11190406" cy="4388825"/>
          </a:xfrm>
        </p:spPr>
        <p:txBody>
          <a:bodyPr>
            <a:normAutofit/>
          </a:bodyPr>
          <a:lstStyle/>
          <a:p>
            <a:r>
              <a:rPr lang="en-US" sz="2800" dirty="0"/>
              <a:t>I can reflect on previous learning and make connections to new learning.</a:t>
            </a:r>
          </a:p>
          <a:p>
            <a:pPr marL="0" indent="0">
              <a:buNone/>
            </a:pPr>
            <a:endParaRPr lang="en-US" sz="2800" dirty="0"/>
          </a:p>
          <a:p>
            <a:r>
              <a:rPr lang="en-US" sz="2800" dirty="0"/>
              <a:t>I can identify and analyze the skills and knowledge necessary to be successful in completing EA 2.</a:t>
            </a:r>
          </a:p>
        </p:txBody>
      </p:sp>
    </p:spTree>
    <p:extLst>
      <p:ext uri="{BB962C8B-B14F-4D97-AF65-F5344CB8AC3E}">
        <p14:creationId xmlns:p14="http://schemas.microsoft.com/office/powerpoint/2010/main" val="159337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Connections</a:t>
            </a:r>
          </a:p>
        </p:txBody>
      </p:sp>
      <p:sp>
        <p:nvSpPr>
          <p:cNvPr id="3" name="Content Placeholder 2"/>
          <p:cNvSpPr>
            <a:spLocks noGrp="1"/>
          </p:cNvSpPr>
          <p:nvPr>
            <p:ph idx="1"/>
          </p:nvPr>
        </p:nvSpPr>
        <p:spPr>
          <a:xfrm>
            <a:off x="201168" y="2222287"/>
            <a:ext cx="11172118" cy="4416257"/>
          </a:xfrm>
        </p:spPr>
        <p:txBody>
          <a:bodyPr>
            <a:noAutofit/>
          </a:bodyPr>
          <a:lstStyle/>
          <a:p>
            <a:r>
              <a:rPr lang="en-US" sz="2800" dirty="0"/>
              <a:t>First part of the unit will be the last thing we do:</a:t>
            </a:r>
          </a:p>
          <a:p>
            <a:pPr lvl="1"/>
            <a:r>
              <a:rPr lang="en-US" sz="2400" dirty="0"/>
              <a:t>Hero’s Journey Archetype</a:t>
            </a:r>
          </a:p>
          <a:p>
            <a:pPr lvl="1"/>
            <a:r>
              <a:rPr lang="en-US" sz="2400" dirty="0"/>
              <a:t>Write a narrative depicting a protagonist who makes a heroic journey</a:t>
            </a:r>
          </a:p>
          <a:p>
            <a:pPr lvl="1"/>
            <a:endParaRPr lang="en-US" sz="2400" dirty="0"/>
          </a:p>
          <a:p>
            <a:r>
              <a:rPr lang="en-US" sz="2800" dirty="0"/>
              <a:t>This half of the unit (underline):</a:t>
            </a:r>
          </a:p>
          <a:p>
            <a:pPr lvl="1"/>
            <a:r>
              <a:rPr lang="en-US" sz="2400" dirty="0"/>
              <a:t>Begin thinking about heroism (great bravery/courage)</a:t>
            </a:r>
          </a:p>
          <a:p>
            <a:pPr lvl="1"/>
            <a:r>
              <a:rPr lang="en-US" sz="2400" dirty="0"/>
              <a:t>What makes a hero?</a:t>
            </a:r>
          </a:p>
          <a:p>
            <a:pPr lvl="1"/>
            <a:r>
              <a:rPr lang="en-US" sz="2400" dirty="0"/>
              <a:t>Culminate in an essay with your definition of a hero</a:t>
            </a:r>
          </a:p>
        </p:txBody>
      </p:sp>
    </p:spTree>
    <p:extLst>
      <p:ext uri="{BB962C8B-B14F-4D97-AF65-F5344CB8AC3E}">
        <p14:creationId xmlns:p14="http://schemas.microsoft.com/office/powerpoint/2010/main" val="215982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Essential Questions</a:t>
            </a:r>
          </a:p>
        </p:txBody>
      </p:sp>
      <p:sp>
        <p:nvSpPr>
          <p:cNvPr id="3" name="Content Placeholder 2"/>
          <p:cNvSpPr>
            <a:spLocks noGrp="1"/>
          </p:cNvSpPr>
          <p:nvPr>
            <p:ph idx="1"/>
          </p:nvPr>
        </p:nvSpPr>
        <p:spPr>
          <a:xfrm>
            <a:off x="237744" y="2222287"/>
            <a:ext cx="11135542" cy="4242521"/>
          </a:xfrm>
        </p:spPr>
        <p:txBody>
          <a:bodyPr>
            <a:normAutofit/>
          </a:bodyPr>
          <a:lstStyle/>
          <a:p>
            <a:pPr>
              <a:buAutoNum type="arabicPeriod"/>
            </a:pPr>
            <a:r>
              <a:rPr lang="en-US" sz="2400" strike="sngStrike" dirty="0"/>
              <a:t>How has your understanding of the Hero’s Journey changed over the course of this unit?</a:t>
            </a:r>
          </a:p>
          <a:p>
            <a:pPr lvl="1"/>
            <a:r>
              <a:rPr lang="en-US" sz="2200" strike="sngStrike" dirty="0"/>
              <a:t>Must first think about your original definition of a hero.</a:t>
            </a:r>
          </a:p>
          <a:p>
            <a:pPr>
              <a:buAutoNum type="arabicPeriod"/>
            </a:pPr>
            <a:endParaRPr lang="en-US" sz="2400" strike="sngStrike" dirty="0"/>
          </a:p>
          <a:p>
            <a:pPr>
              <a:buAutoNum type="arabicPeriod"/>
            </a:pPr>
            <a:r>
              <a:rPr lang="en-US" sz="2400" strike="sngStrike" dirty="0"/>
              <a:t>How does the Hero’s Journey Archetype appear in stories throughout time?</a:t>
            </a:r>
          </a:p>
        </p:txBody>
      </p:sp>
    </p:spTree>
    <p:extLst>
      <p:ext uri="{BB962C8B-B14F-4D97-AF65-F5344CB8AC3E}">
        <p14:creationId xmlns:p14="http://schemas.microsoft.com/office/powerpoint/2010/main" val="211022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normAutofit/>
          </a:bodyPr>
          <a:lstStyle/>
          <a:p>
            <a:pPr marL="0" indent="0">
              <a:buNone/>
            </a:pPr>
            <a:r>
              <a:rPr lang="en-US" sz="3600" dirty="0"/>
              <a:t>9/12 		Concise		pg. </a:t>
            </a:r>
          </a:p>
        </p:txBody>
      </p:sp>
    </p:spTree>
    <p:extLst>
      <p:ext uri="{BB962C8B-B14F-4D97-AF65-F5344CB8AC3E}">
        <p14:creationId xmlns:p14="http://schemas.microsoft.com/office/powerpoint/2010/main" val="103137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19" y="1898301"/>
            <a:ext cx="10571998" cy="970450"/>
          </a:xfrm>
        </p:spPr>
        <p:txBody>
          <a:bodyPr/>
          <a:lstStyle/>
          <a:p>
            <a:r>
              <a:rPr lang="en-US" sz="4400" dirty="0">
                <a:solidFill>
                  <a:srgbClr val="00B0F0"/>
                </a:solidFill>
                <a:effectLst>
                  <a:outerShdw blurRad="38100" dist="38100" dir="2700000" algn="tl">
                    <a:srgbClr val="000000">
                      <a:alpha val="43137"/>
                    </a:srgbClr>
                  </a:outerShdw>
                </a:effectLst>
              </a:rPr>
              <a:t>Concise</a:t>
            </a:r>
            <a:endParaRPr lang="en-US"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2819" y="2868751"/>
            <a:ext cx="11190406" cy="3551927"/>
          </a:xfrm>
        </p:spPr>
        <p:txBody>
          <a:bodyPr>
            <a:normAutofit/>
          </a:bodyPr>
          <a:lstStyle/>
          <a:p>
            <a:r>
              <a:rPr lang="en-US" sz="2800" u="sng" dirty="0"/>
              <a:t>To be </a:t>
            </a:r>
            <a:r>
              <a:rPr lang="en-US" sz="2800" b="1" u="sng" dirty="0"/>
              <a:t>brief</a:t>
            </a:r>
            <a:r>
              <a:rPr lang="en-US" sz="2800" u="sng" dirty="0"/>
              <a:t> and to the </a:t>
            </a:r>
            <a:r>
              <a:rPr lang="en-US" sz="2800" b="1" u="sng" dirty="0"/>
              <a:t>point</a:t>
            </a:r>
            <a:r>
              <a:rPr lang="en-US" sz="2800" u="sng" dirty="0"/>
              <a:t>.</a:t>
            </a:r>
          </a:p>
          <a:p>
            <a:endParaRPr lang="en-US" sz="2800" dirty="0"/>
          </a:p>
          <a:p>
            <a:r>
              <a:rPr lang="en-US" sz="2800" dirty="0"/>
              <a:t>Important in writing and speaking in order to express a great deal in a few words.</a:t>
            </a:r>
          </a:p>
          <a:p>
            <a:endParaRPr lang="en-US" sz="2800" dirty="0"/>
          </a:p>
          <a:p>
            <a:r>
              <a:rPr lang="en-US" sz="2800" dirty="0"/>
              <a:t>Conciseness is expressing a great deal in just a few words.</a:t>
            </a:r>
          </a:p>
        </p:txBody>
      </p:sp>
    </p:spTree>
    <p:extLst>
      <p:ext uri="{BB962C8B-B14F-4D97-AF65-F5344CB8AC3E}">
        <p14:creationId xmlns:p14="http://schemas.microsoft.com/office/powerpoint/2010/main" val="21788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Vocabulary</a:t>
            </a:r>
          </a:p>
        </p:txBody>
      </p:sp>
      <p:sp>
        <p:nvSpPr>
          <p:cNvPr id="3" name="Content Placeholder 2"/>
          <p:cNvSpPr>
            <a:spLocks noGrp="1"/>
          </p:cNvSpPr>
          <p:nvPr>
            <p:ph idx="1"/>
          </p:nvPr>
        </p:nvSpPr>
        <p:spPr>
          <a:xfrm>
            <a:off x="73152" y="2222287"/>
            <a:ext cx="11300134" cy="4205945"/>
          </a:xfrm>
        </p:spPr>
        <p:txBody>
          <a:bodyPr>
            <a:noAutofit/>
          </a:bodyPr>
          <a:lstStyle/>
          <a:p>
            <a:r>
              <a:rPr lang="en-US" sz="2400" strike="sngStrike" dirty="0"/>
              <a:t>Resort the vocabulary from the first half of the unit, using the QHT strategy. </a:t>
            </a:r>
            <a:r>
              <a:rPr lang="en-US" sz="2400" b="1" strike="sngStrike" dirty="0">
                <a:solidFill>
                  <a:schemeClr val="accent1">
                    <a:lumMod val="40000"/>
                    <a:lumOff val="60000"/>
                  </a:schemeClr>
                </a:solidFill>
              </a:rPr>
              <a:t>(QHT Handout)</a:t>
            </a:r>
          </a:p>
          <a:p>
            <a:pPr marL="0" indent="0">
              <a:buNone/>
            </a:pPr>
            <a:endParaRPr lang="en-US" sz="2400" strike="sngStrike" dirty="0"/>
          </a:p>
          <a:p>
            <a:r>
              <a:rPr lang="en-US" sz="2400" strike="sngStrike" dirty="0"/>
              <a:t>Compare the new sort with your original sort. How has your understanding changed? </a:t>
            </a:r>
            <a:r>
              <a:rPr lang="en-US" sz="2400" b="1" strike="sngStrike" dirty="0">
                <a:solidFill>
                  <a:schemeClr val="accent1">
                    <a:lumMod val="40000"/>
                    <a:lumOff val="60000"/>
                  </a:schemeClr>
                </a:solidFill>
              </a:rPr>
              <a:t>(Notebook)</a:t>
            </a:r>
          </a:p>
          <a:p>
            <a:endParaRPr lang="en-US" sz="2400" dirty="0"/>
          </a:p>
          <a:p>
            <a:r>
              <a:rPr lang="en-US" sz="2400" dirty="0"/>
              <a:t>Select one word and write a concise statement about your knowledge of the word. </a:t>
            </a:r>
            <a:r>
              <a:rPr lang="en-US" sz="2400" b="1" dirty="0">
                <a:solidFill>
                  <a:schemeClr val="accent1">
                    <a:lumMod val="40000"/>
                    <a:lumOff val="60000"/>
                  </a:schemeClr>
                </a:solidFill>
              </a:rPr>
              <a:t>(My Notes Section)</a:t>
            </a:r>
          </a:p>
        </p:txBody>
      </p:sp>
    </p:spTree>
    <p:extLst>
      <p:ext uri="{BB962C8B-B14F-4D97-AF65-F5344CB8AC3E}">
        <p14:creationId xmlns:p14="http://schemas.microsoft.com/office/powerpoint/2010/main" val="113561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EA 2</a:t>
            </a:r>
          </a:p>
        </p:txBody>
      </p:sp>
      <p:sp>
        <p:nvSpPr>
          <p:cNvPr id="3" name="Content Placeholder 2"/>
          <p:cNvSpPr>
            <a:spLocks noGrp="1"/>
          </p:cNvSpPr>
          <p:nvPr>
            <p:ph idx="1"/>
          </p:nvPr>
        </p:nvSpPr>
        <p:spPr>
          <a:xfrm>
            <a:off x="0" y="2222287"/>
            <a:ext cx="12192000" cy="4397174"/>
          </a:xfrm>
        </p:spPr>
        <p:txBody>
          <a:bodyPr>
            <a:noAutofit/>
          </a:bodyPr>
          <a:lstStyle/>
          <a:p>
            <a:r>
              <a:rPr lang="en-US" sz="2800" dirty="0"/>
              <a:t>Read the assignment for Embedded Assessment 2 closely to identify and analyze the components of the assignment.</a:t>
            </a:r>
          </a:p>
          <a:p>
            <a:endParaRPr lang="en-US" sz="2800" dirty="0"/>
          </a:p>
          <a:p>
            <a:pPr lvl="1"/>
            <a:r>
              <a:rPr lang="en-US" sz="2400" b="1" u="sng" dirty="0"/>
              <a:t>PROMPT</a:t>
            </a:r>
            <a:r>
              <a:rPr lang="en-US" sz="2400" dirty="0"/>
              <a:t>: Think about people who deserve status as a hero from the past, from the present, from life, and from literature. </a:t>
            </a:r>
            <a:r>
              <a:rPr lang="en-US" sz="2400" b="1" u="sng" dirty="0"/>
              <a:t>What defines a hero</a:t>
            </a:r>
            <a:r>
              <a:rPr lang="en-US" sz="2400" dirty="0"/>
              <a:t>? Write a </a:t>
            </a:r>
            <a:r>
              <a:rPr lang="en-US" sz="2400" b="1" dirty="0"/>
              <a:t>multi-paragraph essay </a:t>
            </a:r>
            <a:r>
              <a:rPr lang="en-US" sz="2400" dirty="0"/>
              <a:t>that develops </a:t>
            </a:r>
            <a:r>
              <a:rPr lang="en-US" sz="2400" b="1" dirty="0"/>
              <a:t>your definition </a:t>
            </a:r>
            <a:r>
              <a:rPr lang="en-US" sz="2400" dirty="0"/>
              <a:t>of heroism. Be sure to use strategies of definition (function, example, and negation) to guide your writing.</a:t>
            </a:r>
          </a:p>
        </p:txBody>
      </p:sp>
    </p:spTree>
    <p:extLst>
      <p:ext uri="{BB962C8B-B14F-4D97-AF65-F5344CB8AC3E}">
        <p14:creationId xmlns:p14="http://schemas.microsoft.com/office/powerpoint/2010/main" val="3547472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EA 2</a:t>
            </a:r>
          </a:p>
        </p:txBody>
      </p:sp>
      <p:sp>
        <p:nvSpPr>
          <p:cNvPr id="3" name="Content Placeholder 2"/>
          <p:cNvSpPr>
            <a:spLocks noGrp="1"/>
          </p:cNvSpPr>
          <p:nvPr>
            <p:ph idx="1"/>
          </p:nvPr>
        </p:nvSpPr>
        <p:spPr/>
        <p:txBody>
          <a:bodyPr/>
          <a:lstStyle/>
          <a:p>
            <a:r>
              <a:rPr lang="en-US" dirty="0"/>
              <a:t>Using the assignment Scoring Guide, work with your class (Ms. Kernan) to analyze the prompt and create a graphic organizer to use as a visual reminder of the required concepts (what you need to know) and skills (what you need to do). Copy the graphic organizer in your notebook.</a:t>
            </a:r>
          </a:p>
          <a:p>
            <a:endParaRPr lang="en-US" dirty="0"/>
          </a:p>
          <a:p>
            <a:r>
              <a:rPr lang="en-US" dirty="0"/>
              <a:t>Refer to after each activity.</a:t>
            </a:r>
          </a:p>
        </p:txBody>
      </p:sp>
    </p:spTree>
    <p:extLst>
      <p:ext uri="{BB962C8B-B14F-4D97-AF65-F5344CB8AC3E}">
        <p14:creationId xmlns:p14="http://schemas.microsoft.com/office/powerpoint/2010/main" val="1888913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6628</TotalTime>
  <Words>566</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Gothic</vt:lpstr>
      <vt:lpstr>Wingdings 2</vt:lpstr>
      <vt:lpstr>Quotable</vt:lpstr>
      <vt:lpstr>Activity 1.9: Previewing EA 2 and the Definition Essay</vt:lpstr>
      <vt:lpstr>Learning Targets</vt:lpstr>
      <vt:lpstr>Making Connections</vt:lpstr>
      <vt:lpstr>Essential Questions</vt:lpstr>
      <vt:lpstr>Notebook</vt:lpstr>
      <vt:lpstr>Concise</vt:lpstr>
      <vt:lpstr>Developing Vocabulary</vt:lpstr>
      <vt:lpstr>Unpacking EA 2</vt:lpstr>
      <vt:lpstr>Unpacking EA 2</vt:lpstr>
      <vt:lpstr>Notebook</vt:lpstr>
      <vt:lpstr>Preparing for Expository/Explanatory  Writing</vt:lpstr>
      <vt:lpstr>Preparing for Expository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1.10: Previewing EA 2 and the Definition Essay</dc:title>
  <dc:creator>Maddie Kernan</dc:creator>
  <cp:lastModifiedBy>Maddie Kernan</cp:lastModifiedBy>
  <cp:revision>14</cp:revision>
  <cp:lastPrinted>2017-01-04T22:14:33Z</cp:lastPrinted>
  <dcterms:created xsi:type="dcterms:W3CDTF">2017-01-02T21:32:02Z</dcterms:created>
  <dcterms:modified xsi:type="dcterms:W3CDTF">2017-09-12T16:08:08Z</dcterms:modified>
</cp:coreProperties>
</file>