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45"/>
  </p:handoutMasterIdLst>
  <p:sldIdLst>
    <p:sldId id="256" r:id="rId2"/>
    <p:sldId id="293" r:id="rId3"/>
    <p:sldId id="294" r:id="rId4"/>
    <p:sldId id="257" r:id="rId5"/>
    <p:sldId id="265" r:id="rId6"/>
    <p:sldId id="258" r:id="rId7"/>
    <p:sldId id="261" r:id="rId8"/>
    <p:sldId id="259" r:id="rId9"/>
    <p:sldId id="262" r:id="rId10"/>
    <p:sldId id="263" r:id="rId11"/>
    <p:sldId id="266" r:id="rId12"/>
    <p:sldId id="267" r:id="rId13"/>
    <p:sldId id="268" r:id="rId14"/>
    <p:sldId id="269" r:id="rId15"/>
    <p:sldId id="270" r:id="rId16"/>
    <p:sldId id="296" r:id="rId17"/>
    <p:sldId id="295" r:id="rId18"/>
    <p:sldId id="297" r:id="rId19"/>
    <p:sldId id="271" r:id="rId20"/>
    <p:sldId id="272" r:id="rId21"/>
    <p:sldId id="273" r:id="rId22"/>
    <p:sldId id="274" r:id="rId23"/>
    <p:sldId id="275" r:id="rId24"/>
    <p:sldId id="276" r:id="rId25"/>
    <p:sldId id="277" r:id="rId26"/>
    <p:sldId id="299" r:id="rId27"/>
    <p:sldId id="300" r:id="rId28"/>
    <p:sldId id="278" r:id="rId29"/>
    <p:sldId id="279" r:id="rId30"/>
    <p:sldId id="280" r:id="rId31"/>
    <p:sldId id="281" r:id="rId32"/>
    <p:sldId id="282" r:id="rId33"/>
    <p:sldId id="283" r:id="rId34"/>
    <p:sldId id="284" r:id="rId35"/>
    <p:sldId id="298" r:id="rId36"/>
    <p:sldId id="285" r:id="rId37"/>
    <p:sldId id="286" r:id="rId38"/>
    <p:sldId id="287" r:id="rId39"/>
    <p:sldId id="288" r:id="rId40"/>
    <p:sldId id="289" r:id="rId41"/>
    <p:sldId id="290" r:id="rId42"/>
    <p:sldId id="291" r:id="rId43"/>
    <p:sldId id="29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4" d="100"/>
          <a:sy n="104" d="100"/>
        </p:scale>
        <p:origin x="2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0E27DC-8787-4019-98D1-3A23C2BFA6F5}" type="datetimeFigureOut">
              <a:rPr lang="en-US" smtClean="0"/>
              <a:t>11/17/2017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6EE956-9E76-409B-BE0B-157D85D42BAB}" type="slidenum">
              <a:rPr lang="en-US" smtClean="0"/>
              <a:t>‹#›</a:t>
            </a:fld>
            <a:endParaRPr lang="en-US"/>
          </a:p>
        </p:txBody>
      </p:sp>
    </p:spTree>
    <p:extLst>
      <p:ext uri="{BB962C8B-B14F-4D97-AF65-F5344CB8AC3E}">
        <p14:creationId xmlns:p14="http://schemas.microsoft.com/office/powerpoint/2010/main" val="34348047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279AA859-C303-4891-9BD4-CE6B91CAF395}" type="datetimeFigureOut">
              <a:rPr lang="en-US" smtClean="0"/>
              <a:pPr/>
              <a:t>11/17/2017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9DDD8B1-A03A-46AA-B619-E5B2FE8646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279AA859-C303-4891-9BD4-CE6B91CAF395}" type="datetimeFigureOut">
              <a:rPr lang="en-US" smtClean="0"/>
              <a:pPr/>
              <a:t>11/17/2017</a:t>
            </a:fld>
            <a:endParaRPr lang="en-US"/>
          </a:p>
        </p:txBody>
      </p:sp>
      <p:sp>
        <p:nvSpPr>
          <p:cNvPr id="27" name="Slide Number Placeholder 26"/>
          <p:cNvSpPr>
            <a:spLocks noGrp="1"/>
          </p:cNvSpPr>
          <p:nvPr>
            <p:ph type="sldNum" sz="quarter" idx="11"/>
          </p:nvPr>
        </p:nvSpPr>
        <p:spPr/>
        <p:txBody>
          <a:bodyPr rtlCol="0"/>
          <a:lstStyle/>
          <a:p>
            <a:fld id="{99DDD8B1-A03A-46AA-B619-E5B2FE8646D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279AA859-C303-4891-9BD4-CE6B91CAF395}" type="datetimeFigureOut">
              <a:rPr lang="en-US" smtClean="0"/>
              <a:pPr/>
              <a:t>11/17/2017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9DDD8B1-A03A-46AA-B619-E5B2FE8646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79AA859-C303-4891-9BD4-CE6B91CAF395}" type="datetimeFigureOut">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DD8B1-A03A-46AA-B619-E5B2FE8646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79AA859-C303-4891-9BD4-CE6B91CAF395}" type="datetimeFigureOut">
              <a:rPr lang="en-US" smtClean="0"/>
              <a:pPr/>
              <a:t>11/17/2017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9DDD8B1-A03A-46AA-B619-E5B2FE8646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1.16: Expository Writing Focus- Organization</a:t>
            </a:r>
          </a:p>
        </p:txBody>
      </p:sp>
      <p:sp>
        <p:nvSpPr>
          <p:cNvPr id="3" name="Subtitle 2"/>
          <p:cNvSpPr>
            <a:spLocks noGrp="1"/>
          </p:cNvSpPr>
          <p:nvPr>
            <p:ph type="subTitle" idx="1"/>
          </p:nvPr>
        </p:nvSpPr>
        <p:spPr/>
        <p:txBody>
          <a:bodyPr/>
          <a:lstStyle/>
          <a:p>
            <a:r>
              <a:rPr lang="en-US" dirty="0"/>
              <a:t>8</a:t>
            </a:r>
            <a:r>
              <a:rPr lang="en-US" baseline="30000" dirty="0"/>
              <a:t>th</a:t>
            </a:r>
            <a:r>
              <a:rPr lang="en-US" dirty="0"/>
              <a:t> Grade Springboard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Planning a Definition/Expository Essay</a:t>
            </a:r>
          </a:p>
        </p:txBody>
      </p:sp>
      <p:sp>
        <p:nvSpPr>
          <p:cNvPr id="3" name="Content Placeholder 2"/>
          <p:cNvSpPr>
            <a:spLocks noGrp="1"/>
          </p:cNvSpPr>
          <p:nvPr>
            <p:ph idx="1"/>
          </p:nvPr>
        </p:nvSpPr>
        <p:spPr/>
        <p:txBody>
          <a:bodyPr/>
          <a:lstStyle/>
          <a:p>
            <a:r>
              <a:rPr lang="en-US" dirty="0"/>
              <a:t>Language and Conventions</a:t>
            </a:r>
          </a:p>
          <a:p>
            <a:pPr lvl="1"/>
            <a:r>
              <a:rPr lang="en-US" dirty="0"/>
              <a:t>Maintains a formal style appropriate for an academic essay.</a:t>
            </a:r>
          </a:p>
          <a:p>
            <a:pPr lvl="1"/>
            <a:endParaRPr lang="en-US" dirty="0"/>
          </a:p>
          <a:p>
            <a:pPr lvl="1"/>
            <a:r>
              <a:rPr lang="en-US" dirty="0"/>
              <a:t>Embeds quotations from sources smoothly and correctly.</a:t>
            </a:r>
          </a:p>
          <a:p>
            <a:pPr lvl="1"/>
            <a:endParaRPr lang="en-US" dirty="0"/>
          </a:p>
          <a:p>
            <a:pPr lvl="1"/>
            <a:r>
              <a:rPr lang="en-US" dirty="0"/>
              <a:t>Demonstrates command of conventions (grammar and usage; capitalization; punctuation; spelling).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The Hook</a:t>
            </a:r>
          </a:p>
        </p:txBody>
      </p:sp>
      <p:sp>
        <p:nvSpPr>
          <p:cNvPr id="3" name="Content Placeholder 2"/>
          <p:cNvSpPr>
            <a:spLocks noGrp="1"/>
          </p:cNvSpPr>
          <p:nvPr>
            <p:ph idx="1"/>
          </p:nvPr>
        </p:nvSpPr>
        <p:spPr>
          <a:xfrm>
            <a:off x="457200" y="2249424"/>
            <a:ext cx="6019800" cy="4325112"/>
          </a:xfrm>
        </p:spPr>
        <p:txBody>
          <a:bodyPr/>
          <a:lstStyle/>
          <a:p>
            <a:r>
              <a:rPr lang="en-US" dirty="0"/>
              <a:t>If it is dull or confusing, the reader loses interest right away.</a:t>
            </a:r>
          </a:p>
          <a:p>
            <a:endParaRPr lang="en-US" dirty="0"/>
          </a:p>
          <a:p>
            <a:r>
              <a:rPr lang="en-US" dirty="0"/>
              <a:t>You must grab the readers attention.</a:t>
            </a:r>
          </a:p>
          <a:p>
            <a:pPr lvl="1"/>
            <a:r>
              <a:rPr lang="en-US" b="1" dirty="0"/>
              <a:t>A</a:t>
            </a:r>
            <a:r>
              <a:rPr lang="en-US" dirty="0"/>
              <a:t>necdote</a:t>
            </a:r>
          </a:p>
          <a:p>
            <a:pPr lvl="1"/>
            <a:r>
              <a:rPr lang="en-US" b="1" dirty="0"/>
              <a:t>Q</a:t>
            </a:r>
            <a:r>
              <a:rPr lang="en-US" dirty="0"/>
              <a:t>uestion</a:t>
            </a:r>
          </a:p>
          <a:p>
            <a:pPr lvl="1"/>
            <a:r>
              <a:rPr lang="en-US" b="1" dirty="0"/>
              <a:t>Q</a:t>
            </a:r>
            <a:r>
              <a:rPr lang="en-US" dirty="0"/>
              <a:t>uote</a:t>
            </a:r>
          </a:p>
          <a:p>
            <a:pPr lvl="1"/>
            <a:r>
              <a:rPr lang="en-US" b="1" dirty="0"/>
              <a:t>S</a:t>
            </a:r>
            <a:r>
              <a:rPr lang="en-US" dirty="0"/>
              <a:t>tatement that’s intriguing</a:t>
            </a:r>
          </a:p>
        </p:txBody>
      </p:sp>
      <p:pic>
        <p:nvPicPr>
          <p:cNvPr id="4" name="Picture 3"/>
          <p:cNvPicPr>
            <a:picLocks noChangeAspect="1"/>
          </p:cNvPicPr>
          <p:nvPr/>
        </p:nvPicPr>
        <p:blipFill>
          <a:blip r:embed="rId2"/>
          <a:stretch>
            <a:fillRect/>
          </a:stretch>
        </p:blipFill>
        <p:spPr>
          <a:xfrm>
            <a:off x="5791200" y="3352800"/>
            <a:ext cx="2419350" cy="24193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066800"/>
          </a:xfrm>
        </p:spPr>
        <p:txBody>
          <a:bodyPr/>
          <a:lstStyle/>
          <a:p>
            <a:r>
              <a:rPr lang="en-US" dirty="0"/>
              <a:t>Introduction: The Bridge</a:t>
            </a:r>
          </a:p>
        </p:txBody>
      </p:sp>
      <p:sp>
        <p:nvSpPr>
          <p:cNvPr id="3" name="Content Placeholder 2"/>
          <p:cNvSpPr>
            <a:spLocks noGrp="1"/>
          </p:cNvSpPr>
          <p:nvPr>
            <p:ph idx="1"/>
          </p:nvPr>
        </p:nvSpPr>
        <p:spPr>
          <a:xfrm>
            <a:off x="152400" y="1143000"/>
            <a:ext cx="8991600" cy="5431536"/>
          </a:xfrm>
        </p:spPr>
        <p:txBody>
          <a:bodyPr>
            <a:normAutofit/>
          </a:bodyPr>
          <a:lstStyle/>
          <a:p>
            <a:r>
              <a:rPr lang="en-US" dirty="0"/>
              <a:t>This writing represents the content between the hook and the thesis.</a:t>
            </a:r>
          </a:p>
          <a:p>
            <a:pPr>
              <a:buNone/>
            </a:pPr>
            <a:endParaRPr lang="en-US" sz="1800" dirty="0"/>
          </a:p>
          <a:p>
            <a:pPr>
              <a:buNone/>
            </a:pPr>
            <a:r>
              <a:rPr lang="en-US" sz="1800" dirty="0"/>
              <a:t>HOOK								THESIS</a:t>
            </a:r>
          </a:p>
          <a:p>
            <a:pPr>
              <a:buNone/>
            </a:pPr>
            <a:endParaRPr lang="en-US" sz="1800" dirty="0"/>
          </a:p>
          <a:p>
            <a:pPr>
              <a:buNone/>
            </a:pPr>
            <a:r>
              <a:rPr lang="en-US" sz="1800" dirty="0"/>
              <a:t>				                  BRIDGE</a:t>
            </a:r>
          </a:p>
          <a:p>
            <a:pPr>
              <a:buNone/>
            </a:pPr>
            <a:endParaRPr lang="en-US" dirty="0"/>
          </a:p>
          <a:p>
            <a:r>
              <a:rPr lang="en-US" dirty="0"/>
              <a:t>The purpose of it is to make a clear and concise connection between these two parts. </a:t>
            </a:r>
          </a:p>
          <a:p>
            <a:endParaRPr lang="en-US" dirty="0"/>
          </a:p>
          <a:p>
            <a:r>
              <a:rPr lang="en-US" dirty="0"/>
              <a:t>It is where you provide necessary background information to set the context for the ideas in the essay. </a:t>
            </a:r>
          </a:p>
        </p:txBody>
      </p:sp>
      <p:cxnSp>
        <p:nvCxnSpPr>
          <p:cNvPr id="5" name="Straight Arrow Connector 4"/>
          <p:cNvCxnSpPr/>
          <p:nvPr/>
        </p:nvCxnSpPr>
        <p:spPr>
          <a:xfrm>
            <a:off x="1295400" y="2590800"/>
            <a:ext cx="6019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419600" y="2667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762000"/>
          </a:xfrm>
        </p:spPr>
        <p:txBody>
          <a:bodyPr/>
          <a:lstStyle/>
          <a:p>
            <a:r>
              <a:rPr lang="en-US" dirty="0"/>
              <a:t>Introduction: The Thesis</a:t>
            </a:r>
          </a:p>
        </p:txBody>
      </p:sp>
      <p:sp>
        <p:nvSpPr>
          <p:cNvPr id="3" name="Content Placeholder 2"/>
          <p:cNvSpPr>
            <a:spLocks noGrp="1"/>
          </p:cNvSpPr>
          <p:nvPr>
            <p:ph idx="1"/>
          </p:nvPr>
        </p:nvSpPr>
        <p:spPr>
          <a:xfrm>
            <a:off x="0" y="1295400"/>
            <a:ext cx="9144000" cy="5279136"/>
          </a:xfrm>
        </p:spPr>
        <p:txBody>
          <a:bodyPr>
            <a:normAutofit fontScale="92500"/>
          </a:bodyPr>
          <a:lstStyle/>
          <a:p>
            <a:r>
              <a:rPr lang="en-US" dirty="0"/>
              <a:t>It’s your response to the writing prompt. </a:t>
            </a:r>
          </a:p>
          <a:p>
            <a:endParaRPr lang="en-US" dirty="0"/>
          </a:p>
          <a:p>
            <a:r>
              <a:rPr lang="en-US" dirty="0"/>
              <a:t>Include information about both the topic and your interpretation of it.</a:t>
            </a:r>
          </a:p>
          <a:p>
            <a:endParaRPr lang="en-US" dirty="0"/>
          </a:p>
          <a:p>
            <a:r>
              <a:rPr lang="en-US" dirty="0"/>
              <a:t>It’s the single MOST IMPORTANT part of the essay in establishing focus and coherence; all parts of the essay should work to support it.</a:t>
            </a:r>
          </a:p>
          <a:p>
            <a:endParaRPr lang="en-US" dirty="0"/>
          </a:p>
          <a:p>
            <a:r>
              <a:rPr lang="en-US" dirty="0"/>
              <a:t>It should be clear &amp; concise, should not be an announcement of your intent (i.e. this is what I will write about), nor should it include writing in the first person.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lstStyle/>
          <a:p>
            <a:r>
              <a:rPr lang="en-US" dirty="0"/>
              <a:t>Introduction: The Thesis</a:t>
            </a:r>
          </a:p>
        </p:txBody>
      </p:sp>
      <p:sp>
        <p:nvSpPr>
          <p:cNvPr id="3" name="Content Placeholder 2"/>
          <p:cNvSpPr>
            <a:spLocks noGrp="1"/>
          </p:cNvSpPr>
          <p:nvPr>
            <p:ph idx="1"/>
          </p:nvPr>
        </p:nvSpPr>
        <p:spPr>
          <a:xfrm>
            <a:off x="228600" y="1524000"/>
            <a:ext cx="8763000" cy="5050536"/>
          </a:xfrm>
        </p:spPr>
        <p:txBody>
          <a:bodyPr>
            <a:normAutofit/>
          </a:bodyPr>
          <a:lstStyle/>
          <a:p>
            <a:r>
              <a:rPr lang="en-US" dirty="0"/>
              <a:t>It should show a level of sophistication and complexity of thought.</a:t>
            </a:r>
          </a:p>
          <a:p>
            <a:endParaRPr lang="en-US" dirty="0"/>
          </a:p>
          <a:p>
            <a:r>
              <a:rPr lang="en-US" dirty="0"/>
              <a:t>You may want to try to create a complex sentence as your thesis statement.</a:t>
            </a:r>
          </a:p>
          <a:p>
            <a:endParaRPr lang="en-US" dirty="0"/>
          </a:p>
          <a:p>
            <a:r>
              <a:rPr lang="en-US" dirty="0"/>
              <a:t>Complex sentences contain a dependent clause that begins with a dependent marker such as </a:t>
            </a:r>
            <a:r>
              <a:rPr lang="en-US" i="1" dirty="0"/>
              <a:t>because, before, since, while, although, if, until, when, after, as, as if.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Evaluation and Revising Introductions</a:t>
            </a:r>
          </a:p>
        </p:txBody>
      </p:sp>
      <p:sp>
        <p:nvSpPr>
          <p:cNvPr id="3" name="Content Placeholder 2"/>
          <p:cNvSpPr>
            <a:spLocks noGrp="1"/>
          </p:cNvSpPr>
          <p:nvPr>
            <p:ph idx="1"/>
          </p:nvPr>
        </p:nvSpPr>
        <p:spPr/>
        <p:txBody>
          <a:bodyPr/>
          <a:lstStyle/>
          <a:p>
            <a:pPr>
              <a:buNone/>
            </a:pPr>
            <a:r>
              <a:rPr lang="en-US" dirty="0"/>
              <a:t>2. Read the following introductions. For each one, identify, label, and evaluate the three parts of the introduction: hook, bridge, and thesis.</a:t>
            </a:r>
          </a:p>
          <a:p>
            <a:pPr>
              <a:buNone/>
            </a:pPr>
            <a:endParaRPr lang="en-US" dirty="0"/>
          </a:p>
          <a:p>
            <a:pPr>
              <a:buNone/>
            </a:pPr>
            <a:r>
              <a:rPr lang="en-US" dirty="0"/>
              <a:t>Hook= underline</a:t>
            </a:r>
          </a:p>
          <a:p>
            <a:pPr>
              <a:buNone/>
            </a:pPr>
            <a:r>
              <a:rPr lang="en-US" dirty="0"/>
              <a:t>Bridge= bracket</a:t>
            </a:r>
          </a:p>
          <a:p>
            <a:pPr>
              <a:buNone/>
            </a:pPr>
            <a:r>
              <a:rPr lang="en-US" dirty="0"/>
              <a:t>Thesis= circle</a:t>
            </a:r>
          </a:p>
          <a:p>
            <a:pPr>
              <a:buNone/>
            </a:pPr>
            <a:endParaRPr lang="en-US" dirty="0"/>
          </a:p>
          <a:p>
            <a:pPr>
              <a:buNone/>
            </a:pP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pPr marL="109728" indent="0">
              <a:buNone/>
            </a:pPr>
            <a:r>
              <a:rPr lang="en-US" dirty="0"/>
              <a:t>3. Now reread each introductory paragraph, evaluate its effectiveness and mark it for revision. Use these questions to aid your evaluation and be sure to </a:t>
            </a:r>
            <a:r>
              <a:rPr lang="en-US" b="1" u="sng" dirty="0"/>
              <a:t>elaborate.</a:t>
            </a:r>
          </a:p>
          <a:p>
            <a:pPr lvl="1"/>
            <a:r>
              <a:rPr lang="en-US" dirty="0"/>
              <a:t>Is the hook engaging? </a:t>
            </a:r>
          </a:p>
          <a:p>
            <a:pPr lvl="1"/>
            <a:r>
              <a:rPr lang="en-US" dirty="0"/>
              <a:t>If the hook is a quote, is it integrated smoothly?</a:t>
            </a:r>
          </a:p>
          <a:p>
            <a:pPr lvl="1"/>
            <a:r>
              <a:rPr lang="en-US" dirty="0"/>
              <a:t>Is there a bridge that effectively links the hook and the thesis?</a:t>
            </a:r>
          </a:p>
          <a:p>
            <a:pPr lvl="1"/>
            <a:r>
              <a:rPr lang="en-US" dirty="0"/>
              <a:t>Is the thesis a clear and precise interpretation of the topic? </a:t>
            </a:r>
          </a:p>
          <a:p>
            <a:pPr lvl="1"/>
            <a:r>
              <a:rPr lang="en-US" dirty="0"/>
              <a:t>Is the use of language formal or informal?</a:t>
            </a:r>
          </a:p>
          <a:p>
            <a:pPr lvl="1"/>
            <a:r>
              <a:rPr lang="en-US" dirty="0"/>
              <a:t>Is the language effective? Where can it be made clearer, or where can ideas be stated more smoothly?</a:t>
            </a:r>
          </a:p>
        </p:txBody>
      </p:sp>
    </p:spTree>
    <p:extLst>
      <p:ext uri="{BB962C8B-B14F-4D97-AF65-F5344CB8AC3E}">
        <p14:creationId xmlns:p14="http://schemas.microsoft.com/office/powerpoint/2010/main" val="234635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Separate Piece of Paper</a:t>
            </a:r>
          </a:p>
        </p:txBody>
      </p:sp>
      <p:sp>
        <p:nvSpPr>
          <p:cNvPr id="3" name="Content Placeholder 2"/>
          <p:cNvSpPr>
            <a:spLocks noGrp="1"/>
          </p:cNvSpPr>
          <p:nvPr>
            <p:ph idx="1"/>
          </p:nvPr>
        </p:nvSpPr>
        <p:spPr/>
        <p:txBody>
          <a:bodyPr/>
          <a:lstStyle/>
          <a:p>
            <a:r>
              <a:rPr lang="en-US" dirty="0"/>
              <a:t>Heading</a:t>
            </a:r>
          </a:p>
          <a:p>
            <a:r>
              <a:rPr lang="en-US" dirty="0"/>
              <a:t>Activity 1.16 #3 &amp; CYU</a:t>
            </a:r>
          </a:p>
          <a:p>
            <a:pPr lvl="1"/>
            <a:r>
              <a:rPr lang="en-US" dirty="0"/>
              <a:t>First side= #3</a:t>
            </a:r>
          </a:p>
          <a:p>
            <a:pPr lvl="1"/>
            <a:r>
              <a:rPr lang="en-US" dirty="0"/>
              <a:t>Second side= CYU</a:t>
            </a:r>
          </a:p>
        </p:txBody>
      </p:sp>
    </p:spTree>
    <p:extLst>
      <p:ext uri="{BB962C8B-B14F-4D97-AF65-F5344CB8AC3E}">
        <p14:creationId xmlns:p14="http://schemas.microsoft.com/office/powerpoint/2010/main" val="21939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pPr marL="109728" indent="0">
              <a:buNone/>
            </a:pPr>
            <a:r>
              <a:rPr lang="en-US" dirty="0"/>
              <a:t>3. Now reread each introductory paragraph, evaluate its effectiveness and mark it for revision. Use these questions to aid your evaluation and be sure to </a:t>
            </a:r>
            <a:r>
              <a:rPr lang="en-US" b="1" u="sng" dirty="0"/>
              <a:t>elaborate.</a:t>
            </a:r>
          </a:p>
          <a:p>
            <a:pPr lvl="1"/>
            <a:r>
              <a:rPr lang="en-US" dirty="0"/>
              <a:t>Is the hook engaging? </a:t>
            </a:r>
          </a:p>
          <a:p>
            <a:pPr lvl="1"/>
            <a:r>
              <a:rPr lang="en-US" dirty="0"/>
              <a:t>If the hook is a quote, is it integrated smoothly?</a:t>
            </a:r>
          </a:p>
          <a:p>
            <a:pPr lvl="1"/>
            <a:r>
              <a:rPr lang="en-US" dirty="0"/>
              <a:t>Is there a bridge that effectively links the hook and the thesis?</a:t>
            </a:r>
          </a:p>
          <a:p>
            <a:pPr lvl="1"/>
            <a:r>
              <a:rPr lang="en-US" dirty="0"/>
              <a:t>Is the thesis a clear and precise interpretation of the topic? </a:t>
            </a:r>
          </a:p>
          <a:p>
            <a:pPr lvl="1"/>
            <a:r>
              <a:rPr lang="en-US" dirty="0"/>
              <a:t>Is the use of language formal or informal?</a:t>
            </a:r>
          </a:p>
          <a:p>
            <a:pPr lvl="1"/>
            <a:r>
              <a:rPr lang="en-US" dirty="0"/>
              <a:t>Is the language effective? Where can it be made clearer, or where can ideas be stated more smoothly?</a:t>
            </a:r>
          </a:p>
        </p:txBody>
      </p:sp>
    </p:spTree>
    <p:extLst>
      <p:ext uri="{BB962C8B-B14F-4D97-AF65-F5344CB8AC3E}">
        <p14:creationId xmlns:p14="http://schemas.microsoft.com/office/powerpoint/2010/main" val="1107184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lstStyle/>
          <a:p>
            <a:pPr>
              <a:buNone/>
            </a:pPr>
            <a:r>
              <a:rPr lang="en-US" dirty="0"/>
              <a:t>As a group, revise one of the two paragraphs above based on your evaluation and discussion of how it could benefit by additional content, reworking sentences, and using more precise or formal diction.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066800"/>
          </a:xfrm>
        </p:spPr>
        <p:txBody>
          <a:bodyPr>
            <a:normAutofit/>
          </a:bodyPr>
          <a:lstStyle/>
          <a:p>
            <a:r>
              <a:rPr lang="en-US" dirty="0"/>
              <a:t>Learning Targets</a:t>
            </a:r>
          </a:p>
        </p:txBody>
      </p:sp>
      <p:sp>
        <p:nvSpPr>
          <p:cNvPr id="3" name="Content Placeholder 2"/>
          <p:cNvSpPr>
            <a:spLocks noGrp="1"/>
          </p:cNvSpPr>
          <p:nvPr>
            <p:ph idx="1"/>
          </p:nvPr>
        </p:nvSpPr>
        <p:spPr>
          <a:xfrm>
            <a:off x="76200" y="1447800"/>
            <a:ext cx="9067800" cy="5334000"/>
          </a:xfrm>
        </p:spPr>
        <p:txBody>
          <a:bodyPr/>
          <a:lstStyle/>
          <a:p>
            <a:r>
              <a:rPr lang="en-US" dirty="0"/>
              <a:t>I can identify and evaluate the effectiveness of the structural elements of a definition essay.</a:t>
            </a:r>
          </a:p>
          <a:p>
            <a:pPr lvl="1"/>
            <a:r>
              <a:rPr lang="en-US" dirty="0"/>
              <a:t>Intro</a:t>
            </a:r>
          </a:p>
          <a:p>
            <a:pPr lvl="2"/>
            <a:r>
              <a:rPr lang="en-US" dirty="0"/>
              <a:t>Hook</a:t>
            </a:r>
          </a:p>
          <a:p>
            <a:pPr lvl="2"/>
            <a:r>
              <a:rPr lang="en-US" dirty="0"/>
              <a:t>Bridge</a:t>
            </a:r>
          </a:p>
          <a:p>
            <a:pPr lvl="2"/>
            <a:r>
              <a:rPr lang="en-US" dirty="0"/>
              <a:t>Thesis</a:t>
            </a:r>
          </a:p>
          <a:p>
            <a:pPr lvl="1"/>
            <a:r>
              <a:rPr lang="en-US" dirty="0"/>
              <a:t>Body Paragraphs</a:t>
            </a:r>
          </a:p>
          <a:p>
            <a:pPr lvl="1"/>
            <a:r>
              <a:rPr lang="en-US" dirty="0"/>
              <a:t>Conclusion </a:t>
            </a:r>
          </a:p>
          <a:p>
            <a:endParaRPr lang="en-US" dirty="0"/>
          </a:p>
          <a:p>
            <a:r>
              <a:rPr lang="en-US" dirty="0"/>
              <a:t>I can </a:t>
            </a:r>
            <a:r>
              <a:rPr lang="en-US" u="sng" dirty="0"/>
              <a:t>draft a thesis and outline ideas </a:t>
            </a:r>
            <a:r>
              <a:rPr lang="en-US" dirty="0"/>
              <a:t>for a definition essay.</a:t>
            </a:r>
          </a:p>
        </p:txBody>
      </p:sp>
    </p:spTree>
    <p:extLst>
      <p:ext uri="{BB962C8B-B14F-4D97-AF65-F5344CB8AC3E}">
        <p14:creationId xmlns:p14="http://schemas.microsoft.com/office/powerpoint/2010/main" val="3151480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066800"/>
          </a:xfrm>
        </p:spPr>
        <p:txBody>
          <a:bodyPr/>
          <a:lstStyle/>
          <a:p>
            <a:r>
              <a:rPr lang="en-US" dirty="0"/>
              <a:t>Revising Thesis Statements</a:t>
            </a:r>
          </a:p>
        </p:txBody>
      </p:sp>
      <p:sp>
        <p:nvSpPr>
          <p:cNvPr id="3" name="Content Placeholder 2"/>
          <p:cNvSpPr>
            <a:spLocks noGrp="1"/>
          </p:cNvSpPr>
          <p:nvPr>
            <p:ph idx="1"/>
          </p:nvPr>
        </p:nvSpPr>
        <p:spPr>
          <a:xfrm>
            <a:off x="0" y="1143000"/>
            <a:ext cx="9144000" cy="5715000"/>
          </a:xfrm>
        </p:spPr>
        <p:txBody>
          <a:bodyPr>
            <a:normAutofit/>
          </a:bodyPr>
          <a:lstStyle/>
          <a:p>
            <a:pPr>
              <a:buNone/>
            </a:pPr>
            <a:r>
              <a:rPr lang="en-US" dirty="0"/>
              <a:t>Examine the model thesis statement below and then see how the statement has been revised to have a complex sentence structure with a beginning dependent clause.</a:t>
            </a:r>
          </a:p>
          <a:p>
            <a:pPr>
              <a:buNone/>
            </a:pPr>
            <a:endParaRPr lang="en-US" dirty="0"/>
          </a:p>
          <a:p>
            <a:pPr lvl="0"/>
            <a:r>
              <a:rPr lang="en-US" b="1" dirty="0"/>
              <a:t>Model thesis statement: </a:t>
            </a:r>
            <a:r>
              <a:rPr lang="en-US" dirty="0"/>
              <a:t>Heroism involves selflessness and dedication to a challenge. It means helping others without desire for recognition or stardom.</a:t>
            </a:r>
          </a:p>
          <a:p>
            <a:endParaRPr lang="en-US" dirty="0"/>
          </a:p>
          <a:p>
            <a:pPr lvl="0"/>
            <a:r>
              <a:rPr lang="en-US" b="1" dirty="0"/>
              <a:t>Revised model:</a:t>
            </a:r>
            <a:r>
              <a:rPr lang="en-US" dirty="0"/>
              <a:t> </a:t>
            </a:r>
            <a:r>
              <a:rPr lang="en-US" u="sng" dirty="0"/>
              <a:t>Because</a:t>
            </a:r>
            <a:r>
              <a:rPr lang="en-US" dirty="0"/>
              <a:t> heroism involves selflessness, it requires dedication to a challenge and helping others without desire for recognition or stardom.</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534400" cy="5888736"/>
          </a:xfrm>
        </p:spPr>
        <p:txBody>
          <a:bodyPr>
            <a:normAutofit lnSpcReduction="10000"/>
          </a:bodyPr>
          <a:lstStyle/>
          <a:p>
            <a:pPr lvl="0">
              <a:buNone/>
            </a:pPr>
            <a:r>
              <a:rPr lang="en-US" dirty="0"/>
              <a:t>4. What is the value of combining the two sentences in this way? How does it improve the communication of ideas in the thesis statement?</a:t>
            </a:r>
          </a:p>
          <a:p>
            <a:endParaRPr lang="en-US" dirty="0"/>
          </a:p>
          <a:p>
            <a:r>
              <a:rPr lang="en-US" dirty="0"/>
              <a:t>It creates a complex sentence by using independent and dependent clauses. The dependent clause is signaled with a dependent marker. </a:t>
            </a:r>
          </a:p>
          <a:p>
            <a:endParaRPr lang="en-US" dirty="0"/>
          </a:p>
          <a:p>
            <a:r>
              <a:rPr lang="en-US" dirty="0"/>
              <a:t>Using a complex sentence helps to improve the communication of ideas in a thesis because it avoids sentence fragments and allows a more concise thought to be combined into the final sentence.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Thesis Statements</a:t>
            </a:r>
          </a:p>
        </p:txBody>
      </p:sp>
      <p:sp>
        <p:nvSpPr>
          <p:cNvPr id="3" name="Content Placeholder 2"/>
          <p:cNvSpPr>
            <a:spLocks noGrp="1"/>
          </p:cNvSpPr>
          <p:nvPr>
            <p:ph idx="1"/>
          </p:nvPr>
        </p:nvSpPr>
        <p:spPr/>
        <p:txBody>
          <a:bodyPr/>
          <a:lstStyle/>
          <a:p>
            <a:pPr>
              <a:buNone/>
            </a:pPr>
            <a:r>
              <a:rPr lang="en-US" dirty="0"/>
              <a:t>5. Now follow the model to revise the remaining thesis statements below and on the next page. Create a complex sentence structure by using a dependent marker to create a dependent clause at the beginning of a sentence. Revise other elements as needed for smooth expression while still keeping the same ideas.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Thesis Statements</a:t>
            </a:r>
          </a:p>
        </p:txBody>
      </p:sp>
      <p:sp>
        <p:nvSpPr>
          <p:cNvPr id="3" name="Content Placeholder 2"/>
          <p:cNvSpPr>
            <a:spLocks noGrp="1"/>
          </p:cNvSpPr>
          <p:nvPr>
            <p:ph idx="1"/>
          </p:nvPr>
        </p:nvSpPr>
        <p:spPr/>
        <p:txBody>
          <a:bodyPr>
            <a:normAutofit/>
          </a:bodyPr>
          <a:lstStyle/>
          <a:p>
            <a:pPr marL="624078" indent="-514350">
              <a:buClrTx/>
              <a:buAutoNum type="alphaLcParenR"/>
            </a:pPr>
            <a:r>
              <a:rPr lang="en-US" b="1" dirty="0"/>
              <a:t>Thesis Statement: </a:t>
            </a:r>
            <a:r>
              <a:rPr lang="en-US" dirty="0"/>
              <a:t>Heroism means taking action when you are needed, showing dedication to your quest, and not giving up even when the odds are against you.</a:t>
            </a:r>
          </a:p>
          <a:p>
            <a:pPr marL="624078" indent="-514350">
              <a:buAutoNum type="alphaLcParenR"/>
            </a:pPr>
            <a:endParaRPr lang="en-US" b="1" dirty="0"/>
          </a:p>
          <a:p>
            <a:pPr marL="624078" indent="-514350">
              <a:buNone/>
            </a:pPr>
            <a:r>
              <a:rPr lang="en-US" b="1" dirty="0"/>
              <a:t>Revised Thesis Statement: </a:t>
            </a:r>
          </a:p>
          <a:p>
            <a:pPr marL="916686" lvl="1" indent="-514350"/>
            <a:r>
              <a:rPr lang="en-US" dirty="0"/>
              <a:t>Even when the odds are overwhelmingly against you, heroism means taking action, remaining dedicated to the quest, and not giving up.</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Thesis Statements</a:t>
            </a:r>
          </a:p>
        </p:txBody>
      </p:sp>
      <p:sp>
        <p:nvSpPr>
          <p:cNvPr id="3" name="Content Placeholder 2"/>
          <p:cNvSpPr>
            <a:spLocks noGrp="1"/>
          </p:cNvSpPr>
          <p:nvPr>
            <p:ph idx="1"/>
          </p:nvPr>
        </p:nvSpPr>
        <p:spPr/>
        <p:txBody>
          <a:bodyPr>
            <a:normAutofit/>
          </a:bodyPr>
          <a:lstStyle/>
          <a:p>
            <a:pPr marL="624078" indent="-514350">
              <a:buNone/>
            </a:pPr>
            <a:r>
              <a:rPr lang="en-US" b="1" dirty="0"/>
              <a:t>b) Thesis Statement: </a:t>
            </a:r>
            <a:r>
              <a:rPr lang="en-US" dirty="0"/>
              <a:t>Heroism means putting others before oneself and directly facing challenges, but not always saving or satisfying everyone.</a:t>
            </a:r>
          </a:p>
          <a:p>
            <a:pPr marL="624078" indent="-514350">
              <a:buAutoNum type="alphaLcParenR"/>
            </a:pPr>
            <a:endParaRPr lang="en-US" b="1" dirty="0"/>
          </a:p>
          <a:p>
            <a:pPr marL="624078" indent="-514350">
              <a:buNone/>
            </a:pPr>
            <a:r>
              <a:rPr lang="en-US" b="1" dirty="0"/>
              <a:t>Revised Thesis Statement: </a:t>
            </a:r>
          </a:p>
          <a:p>
            <a:pPr marL="916686" lvl="1" indent="-514350"/>
            <a:r>
              <a:rPr lang="en-US" dirty="0"/>
              <a:t>While it is not possible to always save or satisfy everyone, heroism means putting others before yourself and facing challenges directly.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Revising Thesis Statements</a:t>
            </a:r>
          </a:p>
        </p:txBody>
      </p:sp>
      <p:sp>
        <p:nvSpPr>
          <p:cNvPr id="3" name="Content Placeholder 2"/>
          <p:cNvSpPr>
            <a:spLocks noGrp="1"/>
          </p:cNvSpPr>
          <p:nvPr>
            <p:ph idx="1"/>
          </p:nvPr>
        </p:nvSpPr>
        <p:spPr/>
        <p:txBody>
          <a:bodyPr>
            <a:normAutofit/>
          </a:bodyPr>
          <a:lstStyle/>
          <a:p>
            <a:pPr marL="624078" indent="-514350">
              <a:buNone/>
            </a:pPr>
            <a:r>
              <a:rPr lang="en-US" b="1" dirty="0"/>
              <a:t>c) Thesis Statement: </a:t>
            </a:r>
            <a:r>
              <a:rPr lang="en-US" dirty="0"/>
              <a:t>Heroism is being brave and helping other people before yourself, but it does not always guarantee a happy ending.</a:t>
            </a:r>
          </a:p>
          <a:p>
            <a:pPr marL="624078" indent="-514350">
              <a:buAutoNum type="alphaLcParenR"/>
            </a:pPr>
            <a:endParaRPr lang="en-US" b="1" dirty="0"/>
          </a:p>
          <a:p>
            <a:pPr marL="624078" indent="-514350">
              <a:buNone/>
            </a:pPr>
            <a:r>
              <a:rPr lang="en-US" b="1" dirty="0"/>
              <a:t>Revised Thesis Statement: </a:t>
            </a:r>
          </a:p>
          <a:p>
            <a:pPr marL="916686" lvl="1" indent="-514350"/>
            <a:r>
              <a:rPr lang="en-US" dirty="0"/>
              <a:t>Though being heroic does not always lead to a happy ending, it always means being brave and helping other people before oneself.</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a:xfrm>
            <a:off x="0" y="2249424"/>
            <a:ext cx="9144000" cy="4325112"/>
          </a:xfrm>
        </p:spPr>
        <p:txBody>
          <a:bodyPr/>
          <a:lstStyle/>
          <a:p>
            <a:pPr marL="109728" indent="0">
              <a:buNone/>
            </a:pPr>
            <a:endParaRPr lang="en-US" dirty="0"/>
          </a:p>
          <a:p>
            <a:pPr marL="109728" indent="0">
              <a:buNone/>
            </a:pPr>
            <a:endParaRPr lang="en-US" dirty="0"/>
          </a:p>
          <a:p>
            <a:pPr marL="109728" indent="0">
              <a:buNone/>
            </a:pPr>
            <a:r>
              <a:rPr lang="en-US" dirty="0"/>
              <a:t>Date		Complex Sentence/Thesis Steps		pg.</a:t>
            </a:r>
          </a:p>
        </p:txBody>
      </p:sp>
      <p:sp>
        <p:nvSpPr>
          <p:cNvPr id="4" name="5-Point Star 3"/>
          <p:cNvSpPr/>
          <p:nvPr/>
        </p:nvSpPr>
        <p:spPr>
          <a:xfrm>
            <a:off x="7010400" y="3276600"/>
            <a:ext cx="381000" cy="304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7768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Sentence/Thesis Steps</a:t>
            </a:r>
          </a:p>
        </p:txBody>
      </p:sp>
      <p:sp>
        <p:nvSpPr>
          <p:cNvPr id="3" name="Content Placeholder 2"/>
          <p:cNvSpPr>
            <a:spLocks noGrp="1"/>
          </p:cNvSpPr>
          <p:nvPr>
            <p:ph idx="1"/>
          </p:nvPr>
        </p:nvSpPr>
        <p:spPr/>
        <p:txBody>
          <a:bodyPr/>
          <a:lstStyle/>
          <a:p>
            <a:pPr marL="624078" indent="-514350">
              <a:buFont typeface="+mj-lt"/>
              <a:buAutoNum type="arabicPeriod"/>
            </a:pPr>
            <a:r>
              <a:rPr lang="en-US" b="1" dirty="0"/>
              <a:t>Identify</a:t>
            </a:r>
            <a:r>
              <a:rPr lang="en-US" dirty="0"/>
              <a:t> and </a:t>
            </a:r>
            <a:r>
              <a:rPr lang="en-US" u="sng" dirty="0"/>
              <a:t>underline</a:t>
            </a:r>
            <a:r>
              <a:rPr lang="en-US" dirty="0"/>
              <a:t> the dependent clause (incomplete thought).</a:t>
            </a:r>
          </a:p>
          <a:p>
            <a:pPr marL="624078" indent="-514350">
              <a:buFont typeface="+mj-lt"/>
              <a:buAutoNum type="arabicPeriod"/>
            </a:pPr>
            <a:endParaRPr lang="en-US" dirty="0"/>
          </a:p>
          <a:p>
            <a:pPr marL="624078" indent="-514350">
              <a:buFont typeface="+mj-lt"/>
              <a:buAutoNum type="arabicPeriod"/>
            </a:pPr>
            <a:r>
              <a:rPr lang="en-US" b="1" dirty="0"/>
              <a:t>Choose</a:t>
            </a:r>
            <a:r>
              <a:rPr lang="en-US" dirty="0"/>
              <a:t> a dependent marker to begin the dependent clause with.</a:t>
            </a:r>
          </a:p>
          <a:p>
            <a:pPr marL="624078" indent="-514350">
              <a:buFont typeface="+mj-lt"/>
              <a:buAutoNum type="arabicPeriod"/>
            </a:pPr>
            <a:endParaRPr lang="en-US" dirty="0"/>
          </a:p>
          <a:p>
            <a:pPr marL="624078" indent="-514350">
              <a:buFont typeface="+mj-lt"/>
              <a:buAutoNum type="arabicPeriod"/>
            </a:pPr>
            <a:r>
              <a:rPr lang="en-US" dirty="0"/>
              <a:t>Finish the process by </a:t>
            </a:r>
            <a:r>
              <a:rPr lang="en-US" b="1" dirty="0"/>
              <a:t>adding</a:t>
            </a:r>
            <a:r>
              <a:rPr lang="en-US" dirty="0"/>
              <a:t> on the independent clause.</a:t>
            </a:r>
          </a:p>
          <a:p>
            <a:pPr marL="109728" indent="0">
              <a:buNone/>
            </a:pPr>
            <a:endParaRPr lang="en-US" dirty="0"/>
          </a:p>
          <a:p>
            <a:pPr marL="109728" indent="0">
              <a:buNone/>
            </a:pPr>
            <a:r>
              <a:rPr lang="en-US" dirty="0"/>
              <a:t>DM+DC+IC=Complex Sentence</a:t>
            </a:r>
          </a:p>
        </p:txBody>
      </p:sp>
    </p:spTree>
    <p:extLst>
      <p:ext uri="{BB962C8B-B14F-4D97-AF65-F5344CB8AC3E}">
        <p14:creationId xmlns:p14="http://schemas.microsoft.com/office/powerpoint/2010/main" val="3740470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066800"/>
          </a:xfrm>
        </p:spPr>
        <p:txBody>
          <a:bodyPr/>
          <a:lstStyle/>
          <a:p>
            <a:r>
              <a:rPr lang="en-US" dirty="0"/>
              <a:t>Writing a Concluding Paragraph</a:t>
            </a:r>
          </a:p>
        </p:txBody>
      </p:sp>
      <p:sp>
        <p:nvSpPr>
          <p:cNvPr id="3" name="Content Placeholder 2"/>
          <p:cNvSpPr>
            <a:spLocks noGrp="1"/>
          </p:cNvSpPr>
          <p:nvPr>
            <p:ph idx="1"/>
          </p:nvPr>
        </p:nvSpPr>
        <p:spPr>
          <a:xfrm>
            <a:off x="152400" y="1143000"/>
            <a:ext cx="8991600" cy="5486400"/>
          </a:xfrm>
        </p:spPr>
        <p:txBody>
          <a:bodyPr>
            <a:normAutofit lnSpcReduction="10000"/>
          </a:bodyPr>
          <a:lstStyle/>
          <a:p>
            <a:r>
              <a:rPr lang="en-US" dirty="0"/>
              <a:t>The concluding paragraph in an essay is the last thing your reader takes from your essay. </a:t>
            </a:r>
          </a:p>
          <a:p>
            <a:endParaRPr lang="en-US" dirty="0"/>
          </a:p>
          <a:p>
            <a:r>
              <a:rPr lang="en-US" dirty="0"/>
              <a:t>Try to make the reader think in a new way, feel emotional, or feel enlightened. </a:t>
            </a:r>
          </a:p>
          <a:p>
            <a:pPr lvl="1"/>
            <a:r>
              <a:rPr lang="en-US" dirty="0"/>
              <a:t>Avoid </a:t>
            </a:r>
            <a:r>
              <a:rPr lang="en-US" b="1" dirty="0"/>
              <a:t>clichés </a:t>
            </a:r>
            <a:r>
              <a:rPr lang="en-US" dirty="0"/>
              <a:t>(i.e. “The end,” “That is my definition of heroism,” or “That is all I have to say”). </a:t>
            </a:r>
          </a:p>
          <a:p>
            <a:pPr lvl="1">
              <a:buNone/>
            </a:pPr>
            <a:endParaRPr lang="en-US" dirty="0"/>
          </a:p>
          <a:p>
            <a:r>
              <a:rPr lang="en-US" dirty="0"/>
              <a:t>Make your readers feel that they have arrived somewhere by sharing with them what you have learned, discovered, or realized. </a:t>
            </a:r>
          </a:p>
          <a:p>
            <a:endParaRPr lang="en-US" dirty="0"/>
          </a:p>
          <a:p>
            <a:r>
              <a:rPr lang="en-US" dirty="0"/>
              <a:t>No first person POV</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345" y="228600"/>
            <a:ext cx="8229600" cy="1066800"/>
          </a:xfrm>
        </p:spPr>
        <p:txBody>
          <a:bodyPr/>
          <a:lstStyle/>
          <a:p>
            <a:r>
              <a:rPr lang="en-US" dirty="0"/>
              <a:t>Writing a Concluding Paragraph</a:t>
            </a:r>
          </a:p>
        </p:txBody>
      </p:sp>
      <p:sp>
        <p:nvSpPr>
          <p:cNvPr id="3" name="Content Placeholder 2"/>
          <p:cNvSpPr>
            <a:spLocks noGrp="1"/>
          </p:cNvSpPr>
          <p:nvPr>
            <p:ph idx="1"/>
          </p:nvPr>
        </p:nvSpPr>
        <p:spPr>
          <a:xfrm>
            <a:off x="152400" y="1066800"/>
            <a:ext cx="8991600" cy="5791200"/>
          </a:xfrm>
        </p:spPr>
        <p:txBody>
          <a:bodyPr>
            <a:normAutofit fontScale="92500" lnSpcReduction="20000"/>
          </a:bodyPr>
          <a:lstStyle/>
          <a:p>
            <a:pPr>
              <a:buNone/>
            </a:pPr>
            <a:r>
              <a:rPr lang="en-US" dirty="0"/>
              <a:t>The following are some possible ways to conclude your essay.</a:t>
            </a:r>
          </a:p>
          <a:p>
            <a:pPr>
              <a:buNone/>
            </a:pPr>
            <a:endParaRPr lang="en-US" dirty="0"/>
          </a:p>
          <a:p>
            <a:pPr lvl="0"/>
            <a:r>
              <a:rPr lang="en-US" dirty="0"/>
              <a:t>Be genuine. Explain why this topic is important to you and/or important in life. </a:t>
            </a:r>
          </a:p>
          <a:p>
            <a:pPr lvl="0"/>
            <a:endParaRPr lang="en-US" dirty="0"/>
          </a:p>
          <a:p>
            <a:pPr lvl="0"/>
            <a:r>
              <a:rPr lang="en-US" dirty="0"/>
              <a:t>If you used a quote as your hook, refer back to it. If you didn’t use a quote, use one to guide your conclusion.</a:t>
            </a:r>
          </a:p>
          <a:p>
            <a:pPr lvl="0"/>
            <a:endParaRPr lang="en-US" dirty="0"/>
          </a:p>
          <a:p>
            <a:pPr lvl="0"/>
            <a:r>
              <a:rPr lang="en-US" dirty="0"/>
              <a:t>You may finish by reviewing the paper’s main point, but with new insight. </a:t>
            </a:r>
          </a:p>
          <a:p>
            <a:pPr lvl="0"/>
            <a:endParaRPr lang="en-US" dirty="0"/>
          </a:p>
          <a:p>
            <a:pPr lvl="0"/>
            <a:r>
              <a:rPr lang="en-US" dirty="0"/>
              <a:t>Direct the readers into the future. How does an understanding of this topic relate to future thought or action? What will or should happen in the months or years ahead?</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109728" indent="0">
              <a:buNone/>
            </a:pPr>
            <a:endParaRPr lang="en-US" dirty="0"/>
          </a:p>
          <a:p>
            <a:pPr marL="109728" indent="0">
              <a:buNone/>
            </a:pPr>
            <a:endParaRPr lang="en-US" dirty="0"/>
          </a:p>
          <a:p>
            <a:pPr marL="109728" indent="0">
              <a:buNone/>
            </a:pPr>
            <a:r>
              <a:rPr lang="en-US" dirty="0"/>
              <a:t>Date		Activity 1.16 Vocab		pg.</a:t>
            </a:r>
          </a:p>
        </p:txBody>
      </p:sp>
    </p:spTree>
    <p:extLst>
      <p:ext uri="{BB962C8B-B14F-4D97-AF65-F5344CB8AC3E}">
        <p14:creationId xmlns:p14="http://schemas.microsoft.com/office/powerpoint/2010/main" val="3303234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Evaluating and Revising Conclusions</a:t>
            </a:r>
          </a:p>
        </p:txBody>
      </p:sp>
      <p:sp>
        <p:nvSpPr>
          <p:cNvPr id="3" name="Content Placeholder 2"/>
          <p:cNvSpPr>
            <a:spLocks noGrp="1"/>
          </p:cNvSpPr>
          <p:nvPr>
            <p:ph idx="1"/>
          </p:nvPr>
        </p:nvSpPr>
        <p:spPr/>
        <p:txBody>
          <a:bodyPr/>
          <a:lstStyle/>
          <a:p>
            <a:pPr>
              <a:buNone/>
            </a:pPr>
            <a:r>
              <a:rPr lang="en-US" dirty="0"/>
              <a:t>6. As you read examples of a conclusion, identify which technique the writer used and how effective the conclusion is.</a:t>
            </a:r>
          </a:p>
          <a:p>
            <a:pPr>
              <a:buNone/>
            </a:pPr>
            <a:endParaRPr lang="en-US" dirty="0"/>
          </a:p>
          <a:p>
            <a:pPr>
              <a:buNone/>
            </a:pPr>
            <a:r>
              <a:rPr lang="en-US" dirty="0"/>
              <a:t>Sample 1</a:t>
            </a:r>
          </a:p>
          <a:p>
            <a:pPr>
              <a:buNone/>
            </a:pPr>
            <a:endParaRPr lang="en-US" dirty="0"/>
          </a:p>
          <a:p>
            <a:pPr>
              <a:buNone/>
            </a:pPr>
            <a:r>
              <a:rPr lang="en-US" dirty="0"/>
              <a:t>Sample 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lstStyle/>
          <a:p>
            <a:r>
              <a:rPr lang="en-US" dirty="0"/>
              <a:t>Revise one of the two paragraphs above based on your evaluation and discussion of how it could benefit by additional content, reworking sentences, and using more precise or formal diction.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066800"/>
          </a:xfrm>
        </p:spPr>
        <p:txBody>
          <a:bodyPr/>
          <a:lstStyle/>
          <a:p>
            <a:r>
              <a:rPr lang="en-US" dirty="0"/>
              <a:t>Writing Body Paragraphs</a:t>
            </a:r>
          </a:p>
        </p:txBody>
      </p:sp>
      <p:sp>
        <p:nvSpPr>
          <p:cNvPr id="3" name="Content Placeholder 2"/>
          <p:cNvSpPr>
            <a:spLocks noGrp="1"/>
          </p:cNvSpPr>
          <p:nvPr>
            <p:ph idx="1"/>
          </p:nvPr>
        </p:nvSpPr>
        <p:spPr>
          <a:xfrm>
            <a:off x="228600" y="1219200"/>
            <a:ext cx="8915400" cy="5638800"/>
          </a:xfrm>
        </p:spPr>
        <p:txBody>
          <a:bodyPr>
            <a:normAutofit lnSpcReduction="10000"/>
          </a:bodyPr>
          <a:lstStyle/>
          <a:p>
            <a:r>
              <a:rPr lang="en-US" sz="3000" dirty="0"/>
              <a:t>The meat of your essays</a:t>
            </a:r>
          </a:p>
          <a:p>
            <a:pPr>
              <a:buNone/>
            </a:pPr>
            <a:endParaRPr lang="en-US" sz="3000" dirty="0"/>
          </a:p>
          <a:p>
            <a:r>
              <a:rPr lang="en-US" sz="3000" dirty="0"/>
              <a:t>Outlined by the thesis</a:t>
            </a:r>
          </a:p>
          <a:p>
            <a:pPr lvl="1">
              <a:buNone/>
            </a:pPr>
            <a:endParaRPr lang="en-US" dirty="0"/>
          </a:p>
          <a:p>
            <a:r>
              <a:rPr lang="en-US" sz="3000" dirty="0"/>
              <a:t>Include the reasons, plus the details and examples, that provide the support for your thesis</a:t>
            </a:r>
          </a:p>
          <a:p>
            <a:endParaRPr lang="en-US" sz="3000" dirty="0"/>
          </a:p>
          <a:p>
            <a:r>
              <a:rPr lang="en-US" sz="3000" dirty="0"/>
              <a:t> Part of the strength of your support is </a:t>
            </a:r>
            <a:r>
              <a:rPr lang="en-US" sz="3000" b="1" dirty="0"/>
              <a:t>synthesizing, </a:t>
            </a:r>
            <a:r>
              <a:rPr lang="en-US" sz="3000" dirty="0"/>
              <a:t>or pulling together, examples and details from your experience from the texts and resources your have read or studied. </a:t>
            </a:r>
          </a:p>
          <a:p>
            <a:endParaRPr lang="en-US" sz="3800"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066800"/>
          </a:xfrm>
        </p:spPr>
        <p:txBody>
          <a:bodyPr/>
          <a:lstStyle/>
          <a:p>
            <a:r>
              <a:rPr lang="en-US" dirty="0"/>
              <a:t>Writing Body Paragraphs</a:t>
            </a:r>
          </a:p>
        </p:txBody>
      </p:sp>
      <p:sp>
        <p:nvSpPr>
          <p:cNvPr id="3" name="Content Placeholder 2"/>
          <p:cNvSpPr>
            <a:spLocks noGrp="1"/>
          </p:cNvSpPr>
          <p:nvPr>
            <p:ph idx="1"/>
          </p:nvPr>
        </p:nvSpPr>
        <p:spPr>
          <a:xfrm>
            <a:off x="0" y="1219200"/>
            <a:ext cx="9144000" cy="5638800"/>
          </a:xfrm>
        </p:spPr>
        <p:txBody>
          <a:bodyPr>
            <a:normAutofit fontScale="70000" lnSpcReduction="20000"/>
          </a:bodyPr>
          <a:lstStyle/>
          <a:p>
            <a:r>
              <a:rPr lang="en-US" sz="3800" dirty="0"/>
              <a:t>As you write body paragraphs, be sure to include the following:</a:t>
            </a:r>
          </a:p>
          <a:p>
            <a:pPr lvl="1"/>
            <a:r>
              <a:rPr lang="en-US" sz="3200" dirty="0"/>
              <a:t>Topic sentence that introduces the focus of the paragraph.</a:t>
            </a:r>
          </a:p>
          <a:p>
            <a:pPr lvl="1"/>
            <a:endParaRPr lang="en-US" sz="3200" dirty="0"/>
          </a:p>
          <a:p>
            <a:pPr lvl="1"/>
            <a:r>
              <a:rPr lang="en-US" sz="3200" dirty="0"/>
              <a:t>Concluding sentence that follows from the information and explanations presented.</a:t>
            </a:r>
          </a:p>
          <a:p>
            <a:pPr lvl="1"/>
            <a:endParaRPr lang="en-US" sz="3200" dirty="0"/>
          </a:p>
          <a:p>
            <a:pPr lvl="1"/>
            <a:r>
              <a:rPr lang="en-US" sz="3200" dirty="0"/>
              <a:t>Details &amp; examples relevant &amp; sufficient to make your point. </a:t>
            </a:r>
          </a:p>
          <a:p>
            <a:pPr lvl="1"/>
            <a:endParaRPr lang="en-US" sz="3200" dirty="0"/>
          </a:p>
          <a:p>
            <a:pPr lvl="1"/>
            <a:r>
              <a:rPr lang="en-US" sz="3200" dirty="0"/>
              <a:t>Commentary explaining why the details and examples are significant.</a:t>
            </a:r>
          </a:p>
          <a:p>
            <a:pPr lvl="1"/>
            <a:endParaRPr lang="en-US" sz="3200" dirty="0"/>
          </a:p>
          <a:p>
            <a:pPr lvl="1"/>
            <a:r>
              <a:rPr lang="en-US" sz="3200" dirty="0"/>
              <a:t>Paraphrase &amp; embed quotes conveying important details &amp; examples. </a:t>
            </a:r>
          </a:p>
          <a:p>
            <a:pPr lvl="1"/>
            <a:endParaRPr lang="en-US" sz="3200" dirty="0"/>
          </a:p>
          <a:p>
            <a:pPr lvl="1"/>
            <a:r>
              <a:rPr lang="en-US" sz="3200" dirty="0"/>
              <a:t>Transitions to show your understanding of the content by showing the connection among ideas (internal &amp; external coherence).</a:t>
            </a:r>
          </a:p>
          <a:p>
            <a:pPr lvl="1"/>
            <a:endParaRPr lang="en-US" sz="3200"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066800"/>
          </a:xfrm>
        </p:spPr>
        <p:txBody>
          <a:bodyPr>
            <a:normAutofit fontScale="90000"/>
          </a:bodyPr>
          <a:lstStyle/>
          <a:p>
            <a:r>
              <a:rPr lang="en-US" dirty="0"/>
              <a:t>Evaluation and Revision of Body Paragraphs</a:t>
            </a:r>
          </a:p>
        </p:txBody>
      </p:sp>
      <p:sp>
        <p:nvSpPr>
          <p:cNvPr id="3" name="Content Placeholder 2"/>
          <p:cNvSpPr>
            <a:spLocks noGrp="1"/>
          </p:cNvSpPr>
          <p:nvPr>
            <p:ph idx="1"/>
          </p:nvPr>
        </p:nvSpPr>
        <p:spPr>
          <a:xfrm>
            <a:off x="152400" y="1600200"/>
            <a:ext cx="8839200" cy="4974336"/>
          </a:xfrm>
        </p:spPr>
        <p:txBody>
          <a:bodyPr/>
          <a:lstStyle/>
          <a:p>
            <a:pPr lvl="0">
              <a:buNone/>
            </a:pPr>
            <a:r>
              <a:rPr lang="en-US" dirty="0"/>
              <a:t>7. Read the following body paragraph and evaluate its effectiveness. Look at the transitions, the details and examples, and the commentary, as well as the skill with which paraphrases and embedded quotations are handled.</a:t>
            </a:r>
          </a:p>
          <a:p>
            <a:pPr lvl="0">
              <a:buNone/>
            </a:pPr>
            <a:endParaRPr lang="en-US" dirty="0"/>
          </a:p>
          <a:p>
            <a:pPr lvl="0">
              <a:buNone/>
            </a:pPr>
            <a:r>
              <a:rPr lang="en-US" dirty="0"/>
              <a:t>In your writing groups, think of another  example from texts we’ve that could be used in the example body paragraph. As a group, add additional information to the paragraph that supports the topic sentence.</a:t>
            </a:r>
          </a:p>
          <a:p>
            <a:pPr>
              <a:buNone/>
            </a:pPr>
            <a:endParaRPr lang="en-US" dirty="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109728" indent="0">
              <a:buNone/>
            </a:pPr>
            <a:endParaRPr lang="en-US" dirty="0"/>
          </a:p>
          <a:p>
            <a:pPr marL="109728" indent="0">
              <a:buNone/>
            </a:pPr>
            <a:r>
              <a:rPr lang="en-US" dirty="0"/>
              <a:t>Date		CYU: List of Texts/Heroes		pg.</a:t>
            </a:r>
          </a:p>
        </p:txBody>
      </p:sp>
      <p:sp>
        <p:nvSpPr>
          <p:cNvPr id="4" name="5-Point Star 3"/>
          <p:cNvSpPr/>
          <p:nvPr/>
        </p:nvSpPr>
        <p:spPr>
          <a:xfrm>
            <a:off x="6629400" y="2743200"/>
            <a:ext cx="4572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180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lstStyle/>
          <a:p>
            <a:pPr>
              <a:buNone/>
            </a:pPr>
            <a:r>
              <a:rPr lang="en-US" dirty="0"/>
              <a:t>Return to the texts you have read and studied in this unit. Begin to think about which ones you can use to help support your definition of heroism. Make a list of texts, the heroes, and the events you may be able to use in your essay. Begin to categorize them as you think of each definition strategy: function, negation, and example.</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Expository Writing Prompt</a:t>
            </a:r>
          </a:p>
        </p:txBody>
      </p:sp>
      <p:sp>
        <p:nvSpPr>
          <p:cNvPr id="3" name="Content Placeholder 2"/>
          <p:cNvSpPr>
            <a:spLocks noGrp="1"/>
          </p:cNvSpPr>
          <p:nvPr>
            <p:ph idx="1"/>
          </p:nvPr>
        </p:nvSpPr>
        <p:spPr/>
        <p:txBody>
          <a:bodyPr/>
          <a:lstStyle/>
          <a:p>
            <a:r>
              <a:rPr lang="en-US" dirty="0"/>
              <a:t>Think about people who deserve status as a hero from the past, from the present, from life, and from literature. What defines a hero? Draft an insightful thesis statement using a complex sentence structure. Then, outline ideas for your essay. Remember to return to you work in Activity 1.14 on defining a hero.</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66800"/>
          </a:xfrm>
        </p:spPr>
        <p:txBody>
          <a:bodyPr>
            <a:normAutofit fontScale="90000"/>
          </a:bodyPr>
          <a:lstStyle/>
          <a:p>
            <a:r>
              <a:rPr lang="en-US" dirty="0"/>
              <a:t>Hero Definition/Expository Essay Outline</a:t>
            </a:r>
          </a:p>
        </p:txBody>
      </p:sp>
      <p:sp>
        <p:nvSpPr>
          <p:cNvPr id="3" name="Content Placeholder 2"/>
          <p:cNvSpPr>
            <a:spLocks noGrp="1"/>
          </p:cNvSpPr>
          <p:nvPr>
            <p:ph idx="1"/>
          </p:nvPr>
        </p:nvSpPr>
        <p:spPr/>
        <p:txBody>
          <a:bodyPr/>
          <a:lstStyle/>
          <a:p>
            <a:pPr lvl="0"/>
            <a:r>
              <a:rPr lang="en-US" dirty="0"/>
              <a:t>Introduction</a:t>
            </a:r>
            <a:endParaRPr lang="en-US" sz="2400" dirty="0"/>
          </a:p>
          <a:p>
            <a:pPr lvl="1"/>
            <a:r>
              <a:rPr lang="en-US" sz="2800" dirty="0"/>
              <a:t>Hook: (What would make an effective hook?)</a:t>
            </a:r>
          </a:p>
          <a:p>
            <a:pPr lvl="1"/>
            <a:endParaRPr lang="en-US" sz="2400" dirty="0"/>
          </a:p>
          <a:p>
            <a:pPr lvl="1"/>
            <a:r>
              <a:rPr lang="en-US" sz="2800" dirty="0"/>
              <a:t>Bridge: (Background information and connections)</a:t>
            </a:r>
          </a:p>
          <a:p>
            <a:pPr lvl="1"/>
            <a:endParaRPr lang="en-US" sz="2400" dirty="0"/>
          </a:p>
          <a:p>
            <a:pPr lvl="1"/>
            <a:r>
              <a:rPr lang="en-US" sz="2800" dirty="0"/>
              <a:t>Thesis: (State your original definition)</a:t>
            </a:r>
            <a:endParaRPr lang="en-US" sz="2400"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66800"/>
          </a:xfrm>
        </p:spPr>
        <p:txBody>
          <a:bodyPr>
            <a:normAutofit fontScale="90000"/>
          </a:bodyPr>
          <a:lstStyle/>
          <a:p>
            <a:r>
              <a:rPr lang="en-US" dirty="0"/>
              <a:t>Hero Definition/Expository Essay Outline</a:t>
            </a:r>
          </a:p>
        </p:txBody>
      </p:sp>
      <p:sp>
        <p:nvSpPr>
          <p:cNvPr id="3" name="Content Placeholder 2"/>
          <p:cNvSpPr>
            <a:spLocks noGrp="1"/>
          </p:cNvSpPr>
          <p:nvPr>
            <p:ph idx="1"/>
          </p:nvPr>
        </p:nvSpPr>
        <p:spPr/>
        <p:txBody>
          <a:bodyPr/>
          <a:lstStyle/>
          <a:p>
            <a:pPr lvl="0"/>
            <a:r>
              <a:rPr lang="en-US" dirty="0"/>
              <a:t>Body Paragraph One: (Function/Negation/Example)</a:t>
            </a:r>
            <a:endParaRPr lang="en-US" sz="2400" dirty="0"/>
          </a:p>
          <a:p>
            <a:pPr lvl="1"/>
            <a:r>
              <a:rPr lang="en-US" sz="2800" dirty="0"/>
              <a:t>Topic Sentence (connect to thesis)</a:t>
            </a:r>
          </a:p>
          <a:p>
            <a:pPr lvl="1"/>
            <a:endParaRPr lang="en-US" sz="2400" dirty="0"/>
          </a:p>
          <a:p>
            <a:pPr lvl="1"/>
            <a:r>
              <a:rPr lang="en-US" sz="2800" dirty="0"/>
              <a:t>Supporting Details (list source)</a:t>
            </a:r>
            <a:endParaRPr lang="en-US" sz="2400" dirty="0"/>
          </a:p>
          <a:p>
            <a:pPr lvl="2"/>
            <a:r>
              <a:rPr lang="en-US" dirty="0"/>
              <a:t>Paraphrase, quotations, examples with commentary</a:t>
            </a:r>
          </a:p>
          <a:p>
            <a:pPr lvl="2"/>
            <a:endParaRPr lang="en-US" sz="2000" dirty="0"/>
          </a:p>
          <a:p>
            <a:pPr lvl="1"/>
            <a:r>
              <a:rPr lang="en-US" sz="2800" dirty="0"/>
              <a:t>Supporting Details (list source)</a:t>
            </a:r>
            <a:endParaRPr lang="en-US" sz="2400" dirty="0"/>
          </a:p>
          <a:p>
            <a:pPr lvl="2"/>
            <a:r>
              <a:rPr lang="en-US" dirty="0"/>
              <a:t>Paraphrase, quotations, examples with commentary</a:t>
            </a:r>
            <a:endParaRPr lang="en-US" sz="20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Thesis</a:t>
            </a:r>
          </a:p>
        </p:txBody>
      </p:sp>
      <p:sp>
        <p:nvSpPr>
          <p:cNvPr id="3" name="Content Placeholder 2"/>
          <p:cNvSpPr>
            <a:spLocks noGrp="1"/>
          </p:cNvSpPr>
          <p:nvPr>
            <p:ph idx="1"/>
          </p:nvPr>
        </p:nvSpPr>
        <p:spPr/>
        <p:txBody>
          <a:bodyPr/>
          <a:lstStyle/>
          <a:p>
            <a:r>
              <a:rPr lang="en-US" dirty="0"/>
              <a:t>Is often the last sentence of the introduction to an essay. </a:t>
            </a:r>
          </a:p>
          <a:p>
            <a:endParaRPr lang="en-US" dirty="0"/>
          </a:p>
          <a:p>
            <a:r>
              <a:rPr lang="en-US" dirty="0"/>
              <a:t>It states the writer’s positions or opinion on the topic of the essay. </a:t>
            </a:r>
          </a:p>
          <a:p>
            <a:endParaRPr lang="en-US" dirty="0"/>
          </a:p>
          <a:p>
            <a:r>
              <a:rPr lang="en-US" dirty="0"/>
              <a:t>It is the single most important part of the essay in establishing focus and </a:t>
            </a:r>
            <a:r>
              <a:rPr lang="en-US" dirty="0">
                <a:solidFill>
                  <a:srgbClr val="00B0F0"/>
                </a:solidFill>
              </a:rPr>
              <a:t>coherence.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66800"/>
          </a:xfrm>
        </p:spPr>
        <p:txBody>
          <a:bodyPr>
            <a:normAutofit fontScale="90000"/>
          </a:bodyPr>
          <a:lstStyle/>
          <a:p>
            <a:r>
              <a:rPr lang="en-US" dirty="0"/>
              <a:t>Hero Definition/Expository Essay Outline</a:t>
            </a:r>
          </a:p>
        </p:txBody>
      </p:sp>
      <p:sp>
        <p:nvSpPr>
          <p:cNvPr id="3" name="Content Placeholder 2"/>
          <p:cNvSpPr>
            <a:spLocks noGrp="1"/>
          </p:cNvSpPr>
          <p:nvPr>
            <p:ph idx="1"/>
          </p:nvPr>
        </p:nvSpPr>
        <p:spPr/>
        <p:txBody>
          <a:bodyPr/>
          <a:lstStyle/>
          <a:p>
            <a:pPr lvl="0"/>
            <a:r>
              <a:rPr lang="en-US" dirty="0"/>
              <a:t>Body Paragraph Two: (Function/Negation/Example)</a:t>
            </a:r>
            <a:endParaRPr lang="en-US" sz="2400" dirty="0"/>
          </a:p>
          <a:p>
            <a:pPr lvl="1"/>
            <a:r>
              <a:rPr lang="en-US" sz="2800" dirty="0"/>
              <a:t>Topic Sentence (connect to thesis)</a:t>
            </a:r>
          </a:p>
          <a:p>
            <a:pPr lvl="1"/>
            <a:endParaRPr lang="en-US" sz="2400" dirty="0"/>
          </a:p>
          <a:p>
            <a:pPr lvl="1"/>
            <a:r>
              <a:rPr lang="en-US" sz="2800" dirty="0"/>
              <a:t>Supporting Details (list source)</a:t>
            </a:r>
            <a:endParaRPr lang="en-US" sz="2400" dirty="0"/>
          </a:p>
          <a:p>
            <a:pPr lvl="2"/>
            <a:r>
              <a:rPr lang="en-US" dirty="0"/>
              <a:t>Paraphrase, quotations, examples with commentary</a:t>
            </a:r>
          </a:p>
          <a:p>
            <a:pPr lvl="2"/>
            <a:endParaRPr lang="en-US" sz="2000" dirty="0"/>
          </a:p>
          <a:p>
            <a:pPr lvl="1"/>
            <a:r>
              <a:rPr lang="en-US" sz="2800" dirty="0"/>
              <a:t>Supporting Details (list source)</a:t>
            </a:r>
            <a:endParaRPr lang="en-US" sz="2400" dirty="0"/>
          </a:p>
          <a:p>
            <a:pPr lvl="2"/>
            <a:r>
              <a:rPr lang="en-US" dirty="0"/>
              <a:t>Paraphrase, quotations, examples with commentary</a:t>
            </a:r>
            <a:endParaRPr lang="en-US" sz="2000"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66800"/>
          </a:xfrm>
        </p:spPr>
        <p:txBody>
          <a:bodyPr>
            <a:normAutofit fontScale="90000"/>
          </a:bodyPr>
          <a:lstStyle/>
          <a:p>
            <a:r>
              <a:rPr lang="en-US" dirty="0"/>
              <a:t>Hero Definition/Expository Essay Outline</a:t>
            </a:r>
          </a:p>
        </p:txBody>
      </p:sp>
      <p:sp>
        <p:nvSpPr>
          <p:cNvPr id="3" name="Content Placeholder 2"/>
          <p:cNvSpPr>
            <a:spLocks noGrp="1"/>
          </p:cNvSpPr>
          <p:nvPr>
            <p:ph idx="1"/>
          </p:nvPr>
        </p:nvSpPr>
        <p:spPr/>
        <p:txBody>
          <a:bodyPr/>
          <a:lstStyle/>
          <a:p>
            <a:pPr lvl="0"/>
            <a:r>
              <a:rPr lang="en-US" dirty="0"/>
              <a:t>Body Paragraph Three: (Function/Negation/Example)</a:t>
            </a:r>
            <a:endParaRPr lang="en-US" sz="2400" dirty="0"/>
          </a:p>
          <a:p>
            <a:pPr lvl="1"/>
            <a:r>
              <a:rPr lang="en-US" sz="2800" dirty="0"/>
              <a:t>Topic Sentence (connect to thesis)</a:t>
            </a:r>
          </a:p>
          <a:p>
            <a:pPr lvl="1"/>
            <a:endParaRPr lang="en-US" sz="2400" dirty="0"/>
          </a:p>
          <a:p>
            <a:pPr lvl="1"/>
            <a:r>
              <a:rPr lang="en-US" sz="2800" dirty="0"/>
              <a:t>Supporting Details (list source)</a:t>
            </a:r>
            <a:endParaRPr lang="en-US" sz="2400" dirty="0"/>
          </a:p>
          <a:p>
            <a:pPr lvl="2"/>
            <a:r>
              <a:rPr lang="en-US" dirty="0"/>
              <a:t>Paraphrase, quotations, examples with commentary</a:t>
            </a:r>
          </a:p>
          <a:p>
            <a:pPr lvl="2"/>
            <a:endParaRPr lang="en-US" sz="2000" dirty="0"/>
          </a:p>
          <a:p>
            <a:pPr lvl="1"/>
            <a:r>
              <a:rPr lang="en-US" sz="2800" dirty="0"/>
              <a:t>Supporting Details (list source)</a:t>
            </a:r>
            <a:endParaRPr lang="en-US" sz="2400" dirty="0"/>
          </a:p>
          <a:p>
            <a:pPr lvl="2"/>
            <a:r>
              <a:rPr lang="en-US" dirty="0"/>
              <a:t>Paraphrase, quotations, examples with commentary</a:t>
            </a:r>
            <a:endParaRPr lang="en-US" sz="2000" dirty="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66800"/>
          </a:xfrm>
        </p:spPr>
        <p:txBody>
          <a:bodyPr>
            <a:normAutofit fontScale="90000"/>
          </a:bodyPr>
          <a:lstStyle/>
          <a:p>
            <a:r>
              <a:rPr lang="en-US" dirty="0"/>
              <a:t>Hero Definition/Expository Essay Outline</a:t>
            </a:r>
          </a:p>
        </p:txBody>
      </p:sp>
      <p:sp>
        <p:nvSpPr>
          <p:cNvPr id="3" name="Content Placeholder 2"/>
          <p:cNvSpPr>
            <a:spLocks noGrp="1"/>
          </p:cNvSpPr>
          <p:nvPr>
            <p:ph idx="1"/>
          </p:nvPr>
        </p:nvSpPr>
        <p:spPr/>
        <p:txBody>
          <a:bodyPr/>
          <a:lstStyle/>
          <a:p>
            <a:pPr lvl="0"/>
            <a:r>
              <a:rPr lang="en-US" dirty="0"/>
              <a:t>Conclusion</a:t>
            </a:r>
            <a:endParaRPr lang="en-US" sz="2400" dirty="0"/>
          </a:p>
          <a:p>
            <a:pPr lvl="1"/>
            <a:r>
              <a:rPr lang="en-US" sz="2800" dirty="0"/>
              <a:t>(What would make an effective conclusion?)</a:t>
            </a:r>
            <a:endParaRPr lang="en-US" sz="2400" dirty="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Your Outline</a:t>
            </a:r>
          </a:p>
        </p:txBody>
      </p:sp>
      <p:sp>
        <p:nvSpPr>
          <p:cNvPr id="3" name="Content Placeholder 2"/>
          <p:cNvSpPr>
            <a:spLocks noGrp="1"/>
          </p:cNvSpPr>
          <p:nvPr>
            <p:ph idx="1"/>
          </p:nvPr>
        </p:nvSpPr>
        <p:spPr/>
        <p:txBody>
          <a:bodyPr/>
          <a:lstStyle/>
          <a:p>
            <a:r>
              <a:rPr lang="en-US" dirty="0"/>
              <a:t>Use this outline as another brainstorming strategy. </a:t>
            </a:r>
          </a:p>
          <a:p>
            <a:pPr>
              <a:buNone/>
            </a:pPr>
            <a:endParaRPr lang="en-US" dirty="0"/>
          </a:p>
          <a:p>
            <a:r>
              <a:rPr lang="en-US" dirty="0"/>
              <a:t>As you are planning each part of your essay, complete the outline to ensure each part is thought out and complete.</a:t>
            </a:r>
          </a:p>
          <a:p>
            <a:pPr lvl="1"/>
            <a:r>
              <a:rPr lang="en-US" dirty="0"/>
              <a:t>Summarize</a:t>
            </a:r>
          </a:p>
          <a:p>
            <a:pPr lvl="1"/>
            <a:r>
              <a:rPr lang="en-US" dirty="0"/>
              <a:t>Bullets</a:t>
            </a:r>
          </a:p>
          <a:p>
            <a:pPr lvl="1"/>
            <a:r>
              <a:rPr lang="en-US" dirty="0"/>
              <a:t>Write out </a:t>
            </a:r>
            <a:r>
              <a:rPr lang="en-US"/>
              <a:t>then type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Introduction </a:t>
            </a:r>
          </a:p>
        </p:txBody>
      </p:sp>
      <p:sp>
        <p:nvSpPr>
          <p:cNvPr id="3" name="Content Placeholder 2"/>
          <p:cNvSpPr>
            <a:spLocks noGrp="1"/>
          </p:cNvSpPr>
          <p:nvPr>
            <p:ph idx="1"/>
          </p:nvPr>
        </p:nvSpPr>
        <p:spPr/>
        <p:txBody>
          <a:bodyPr/>
          <a:lstStyle/>
          <a:p>
            <a:r>
              <a:rPr lang="en-US" dirty="0"/>
              <a:t>This is the first paragraph of the essay.</a:t>
            </a:r>
          </a:p>
          <a:p>
            <a:pPr marL="109728" indent="0">
              <a:buNone/>
            </a:pPr>
            <a:endParaRPr lang="en-US" dirty="0"/>
          </a:p>
          <a:p>
            <a:r>
              <a:rPr lang="en-US" dirty="0"/>
              <a:t>There are 3 main parts</a:t>
            </a:r>
          </a:p>
          <a:p>
            <a:pPr lvl="1"/>
            <a:r>
              <a:rPr lang="en-US" dirty="0"/>
              <a:t>Hook</a:t>
            </a:r>
          </a:p>
          <a:p>
            <a:pPr lvl="1"/>
            <a:r>
              <a:rPr lang="en-US" dirty="0"/>
              <a:t>Bridge</a:t>
            </a:r>
          </a:p>
          <a:p>
            <a:pPr lvl="1"/>
            <a:r>
              <a:rPr lang="en-US" dirty="0"/>
              <a:t>Thesis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Cliché </a:t>
            </a:r>
          </a:p>
        </p:txBody>
      </p:sp>
      <p:sp>
        <p:nvSpPr>
          <p:cNvPr id="3" name="Content Placeholder 2"/>
          <p:cNvSpPr>
            <a:spLocks noGrp="1"/>
          </p:cNvSpPr>
          <p:nvPr>
            <p:ph idx="1"/>
          </p:nvPr>
        </p:nvSpPr>
        <p:spPr/>
        <p:txBody>
          <a:bodyPr/>
          <a:lstStyle/>
          <a:p>
            <a:r>
              <a:rPr lang="en-US" dirty="0"/>
              <a:t>Something that is overused.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Planning a Definition/Expository Essay</a:t>
            </a:r>
          </a:p>
        </p:txBody>
      </p:sp>
      <p:sp>
        <p:nvSpPr>
          <p:cNvPr id="3" name="Content Placeholder 2"/>
          <p:cNvSpPr>
            <a:spLocks noGrp="1"/>
          </p:cNvSpPr>
          <p:nvPr>
            <p:ph idx="1"/>
          </p:nvPr>
        </p:nvSpPr>
        <p:spPr/>
        <p:txBody>
          <a:bodyPr/>
          <a:lstStyle/>
          <a:p>
            <a:pPr marL="624078" indent="-514350">
              <a:buAutoNum type="arabicPeriod"/>
            </a:pPr>
            <a:r>
              <a:rPr lang="en-US" dirty="0"/>
              <a:t>Review the scoring criteria for Embedded Assessment 2 (writing journal unpacking EA2)</a:t>
            </a:r>
          </a:p>
          <a:p>
            <a:pPr marL="624078" indent="-514350">
              <a:buNone/>
            </a:pPr>
            <a:endParaRPr lang="en-US" dirty="0"/>
          </a:p>
          <a:p>
            <a:pPr marL="916686" lvl="1" indent="-514350"/>
            <a:r>
              <a:rPr lang="en-US" dirty="0"/>
              <a:t>What defines a proficient definition essay?</a:t>
            </a:r>
          </a:p>
          <a:p>
            <a:pPr marL="916686" lvl="1" indent="-514350"/>
            <a:endParaRPr lang="en-US" dirty="0"/>
          </a:p>
          <a:p>
            <a:pPr marL="916686" lvl="1" indent="-514350"/>
            <a:r>
              <a:rPr lang="en-US" dirty="0"/>
              <a:t>List the required skills and concepts for each category.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Planning a Definition/Expository Essay</a:t>
            </a:r>
          </a:p>
        </p:txBody>
      </p:sp>
      <p:sp>
        <p:nvSpPr>
          <p:cNvPr id="3" name="Content Placeholder 2"/>
          <p:cNvSpPr>
            <a:spLocks noGrp="1"/>
          </p:cNvSpPr>
          <p:nvPr>
            <p:ph idx="1"/>
          </p:nvPr>
        </p:nvSpPr>
        <p:spPr/>
        <p:txBody>
          <a:bodyPr/>
          <a:lstStyle/>
          <a:p>
            <a:r>
              <a:rPr lang="en-US" dirty="0"/>
              <a:t>Ideas</a:t>
            </a:r>
          </a:p>
          <a:p>
            <a:pPr lvl="1"/>
            <a:r>
              <a:rPr lang="en-US" dirty="0"/>
              <a:t>Provide a precise definition of heroism.</a:t>
            </a:r>
          </a:p>
          <a:p>
            <a:pPr lvl="1"/>
            <a:endParaRPr lang="en-US" dirty="0"/>
          </a:p>
          <a:p>
            <a:pPr lvl="1"/>
            <a:r>
              <a:rPr lang="en-US" dirty="0"/>
              <a:t>Uses definition strategies (function, negation, example).</a:t>
            </a:r>
          </a:p>
          <a:p>
            <a:pPr lvl="1"/>
            <a:endParaRPr lang="en-US" dirty="0"/>
          </a:p>
          <a:p>
            <a:pPr lvl="1"/>
            <a:r>
              <a:rPr lang="en-US" dirty="0"/>
              <a:t>Includes supporting details </a:t>
            </a:r>
            <a:r>
              <a:rPr lang="en-US" b="1" u="sng" dirty="0"/>
              <a:t>from a variety of sources</a:t>
            </a:r>
            <a:r>
              <a:rPr lang="en-US" dirty="0"/>
              <a:t> and </a:t>
            </a:r>
            <a:r>
              <a:rPr lang="en-US" b="1" dirty="0"/>
              <a:t>commentary</a:t>
            </a:r>
            <a:r>
              <a:rPr lang="en-US" dirty="0"/>
              <a:t> to develop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Planning a Definition/Expository Essay</a:t>
            </a:r>
          </a:p>
        </p:txBody>
      </p:sp>
      <p:sp>
        <p:nvSpPr>
          <p:cNvPr id="3" name="Content Placeholder 2"/>
          <p:cNvSpPr>
            <a:spLocks noGrp="1"/>
          </p:cNvSpPr>
          <p:nvPr>
            <p:ph idx="1"/>
          </p:nvPr>
        </p:nvSpPr>
        <p:spPr/>
        <p:txBody>
          <a:bodyPr>
            <a:normAutofit lnSpcReduction="10000"/>
          </a:bodyPr>
          <a:lstStyle/>
          <a:p>
            <a:r>
              <a:rPr lang="en-US" dirty="0"/>
              <a:t>Organization</a:t>
            </a:r>
          </a:p>
          <a:p>
            <a:pPr lvl="1"/>
            <a:r>
              <a:rPr lang="en-US" dirty="0"/>
              <a:t>Provides a clear structure:</a:t>
            </a:r>
          </a:p>
          <a:p>
            <a:pPr lvl="2"/>
            <a:r>
              <a:rPr lang="en-US" dirty="0"/>
              <a:t>Introduction with an original definition of heroism (this is your thesis statement).</a:t>
            </a:r>
          </a:p>
          <a:p>
            <a:pPr lvl="2"/>
            <a:endParaRPr lang="en-US" dirty="0"/>
          </a:p>
          <a:p>
            <a:pPr lvl="2"/>
            <a:r>
              <a:rPr lang="en-US" dirty="0"/>
              <a:t>Body paragraphs reflecting definition strategies </a:t>
            </a:r>
          </a:p>
          <a:p>
            <a:pPr lvl="2"/>
            <a:endParaRPr lang="en-US" dirty="0"/>
          </a:p>
          <a:p>
            <a:pPr lvl="2"/>
            <a:r>
              <a:rPr lang="en-US" dirty="0"/>
              <a:t>Conclusion</a:t>
            </a:r>
          </a:p>
          <a:p>
            <a:pPr lvl="2"/>
            <a:endParaRPr lang="en-US" dirty="0"/>
          </a:p>
          <a:p>
            <a:pPr lvl="1"/>
            <a:r>
              <a:rPr lang="en-US" dirty="0"/>
              <a:t>Uses transitions to create coherence (internal and external coherence).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checkerboard(across)">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checkerboard(across)">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12469</TotalTime>
  <Words>2067</Words>
  <Application>Microsoft Office PowerPoint</Application>
  <PresentationFormat>On-screen Show (4:3)</PresentationFormat>
  <Paragraphs>264</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Calibri</vt:lpstr>
      <vt:lpstr>Georgia</vt:lpstr>
      <vt:lpstr>Trebuchet MS</vt:lpstr>
      <vt:lpstr>Wingdings 2</vt:lpstr>
      <vt:lpstr>Urban</vt:lpstr>
      <vt:lpstr>Activity 1.16: Expository Writing Focus- Organization</vt:lpstr>
      <vt:lpstr>Learning Targets</vt:lpstr>
      <vt:lpstr>Notebook</vt:lpstr>
      <vt:lpstr>Thesis</vt:lpstr>
      <vt:lpstr>Introduction </vt:lpstr>
      <vt:lpstr>Cliché </vt:lpstr>
      <vt:lpstr>Planning a Definition/Expository Essay</vt:lpstr>
      <vt:lpstr>Planning a Definition/Expository Essay</vt:lpstr>
      <vt:lpstr>Planning a Definition/Expository Essay</vt:lpstr>
      <vt:lpstr>Planning a Definition/Expository Essay</vt:lpstr>
      <vt:lpstr>Introduction: The Hook</vt:lpstr>
      <vt:lpstr>Introduction: The Bridge</vt:lpstr>
      <vt:lpstr>Introduction: The Thesis</vt:lpstr>
      <vt:lpstr>Introduction: The Thesis</vt:lpstr>
      <vt:lpstr>Evaluation and Revising Introductions</vt:lpstr>
      <vt:lpstr>PowerPoint Presentation</vt:lpstr>
      <vt:lpstr>Separate Piece of Paper</vt:lpstr>
      <vt:lpstr>PowerPoint Presentation</vt:lpstr>
      <vt:lpstr>Check Your Understanding</vt:lpstr>
      <vt:lpstr>Revising Thesis Statements</vt:lpstr>
      <vt:lpstr>PowerPoint Presentation</vt:lpstr>
      <vt:lpstr>Revising Thesis Statements</vt:lpstr>
      <vt:lpstr>Revising Thesis Statements</vt:lpstr>
      <vt:lpstr>Revising Thesis Statements</vt:lpstr>
      <vt:lpstr>Revising Thesis Statements</vt:lpstr>
      <vt:lpstr>Notebook</vt:lpstr>
      <vt:lpstr>Complex Sentence/Thesis Steps</vt:lpstr>
      <vt:lpstr>Writing a Concluding Paragraph</vt:lpstr>
      <vt:lpstr>Writing a Concluding Paragraph</vt:lpstr>
      <vt:lpstr>Evaluating and Revising Conclusions</vt:lpstr>
      <vt:lpstr>Check Your Understanding</vt:lpstr>
      <vt:lpstr>Writing Body Paragraphs</vt:lpstr>
      <vt:lpstr>Writing Body Paragraphs</vt:lpstr>
      <vt:lpstr>Evaluation and Revision of Body Paragraphs</vt:lpstr>
      <vt:lpstr>Notebook</vt:lpstr>
      <vt:lpstr>Check Your Understanding</vt:lpstr>
      <vt:lpstr>Expository Writing Prompt</vt:lpstr>
      <vt:lpstr>Hero Definition/Expository Essay Outline</vt:lpstr>
      <vt:lpstr>Hero Definition/Expository Essay Outline</vt:lpstr>
      <vt:lpstr>Hero Definition/Expository Essay Outline</vt:lpstr>
      <vt:lpstr>Hero Definition/Expository Essay Outline</vt:lpstr>
      <vt:lpstr>Hero Definition/Expository Essay Outline</vt:lpstr>
      <vt:lpstr>Creating Your 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1.16: Expository Writing Focus-- Organization</dc:title>
  <dc:creator>DefaultUser</dc:creator>
  <cp:lastModifiedBy>Maddie Kernan</cp:lastModifiedBy>
  <cp:revision>67</cp:revision>
  <cp:lastPrinted>2017-03-15T18:52:54Z</cp:lastPrinted>
  <dcterms:created xsi:type="dcterms:W3CDTF">2016-04-09T20:49:46Z</dcterms:created>
  <dcterms:modified xsi:type="dcterms:W3CDTF">2017-11-17T22:02:22Z</dcterms:modified>
</cp:coreProperties>
</file>