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67" r:id="rId3"/>
    <p:sldId id="257" r:id="rId4"/>
    <p:sldId id="259" r:id="rId5"/>
    <p:sldId id="269" r:id="rId6"/>
    <p:sldId id="270" r:id="rId7"/>
    <p:sldId id="261" r:id="rId8"/>
    <p:sldId id="264" r:id="rId9"/>
    <p:sldId id="262" r:id="rId10"/>
    <p:sldId id="271" r:id="rId11"/>
    <p:sldId id="272" r:id="rId12"/>
    <p:sldId id="263" r:id="rId13"/>
    <p:sldId id="266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07C61-744A-4BD8-90DC-13F78FBFC61A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DEDF9-1C83-4983-BBF8-A7C85AEA0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B8C4F4-1C68-4F2B-A184-01A1D7CE683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EA33EC-8508-4BEA-8D71-A728E1C93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Springboard–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Activity 1.15: Negation Strategy Definitions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b="1" u="sng" dirty="0"/>
              <a:t>textbook</a:t>
            </a:r>
            <a:r>
              <a:rPr lang="en-US" dirty="0"/>
              <a:t> make a T-chart. Label one side “A Gentleman,” and label the other side “NOT a Gentleman.” Fill in the T-chart accordingly.</a:t>
            </a:r>
          </a:p>
        </p:txBody>
      </p:sp>
    </p:spTree>
    <p:extLst>
      <p:ext uri="{BB962C8B-B14F-4D97-AF65-F5344CB8AC3E}">
        <p14:creationId xmlns:p14="http://schemas.microsoft.com/office/powerpoint/2010/main" val="3331089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Date		Negation Paragraph		pg.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5334000" y="1609416"/>
            <a:ext cx="533400" cy="3810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7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to sources: Explanatory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543800" cy="4931736"/>
          </a:xfrm>
        </p:spPr>
        <p:txBody>
          <a:bodyPr>
            <a:normAutofit/>
          </a:bodyPr>
          <a:lstStyle/>
          <a:p>
            <a:r>
              <a:rPr lang="en-US" b="1" dirty="0"/>
              <a:t>Expository Writing Prompt: </a:t>
            </a:r>
            <a:r>
              <a:rPr lang="en-US" u="sng" dirty="0"/>
              <a:t>Write about what heroism is not</a:t>
            </a:r>
            <a:r>
              <a:rPr lang="en-US" dirty="0"/>
              <a:t>. Use the negation strategy to distinguish what heroism is from what it is not. Be sure to:</a:t>
            </a:r>
          </a:p>
          <a:p>
            <a:pPr lvl="1"/>
            <a:r>
              <a:rPr lang="en-US" dirty="0"/>
              <a:t>Begin with a topic sentence that </a:t>
            </a:r>
            <a:r>
              <a:rPr lang="en-US" u="sng" dirty="0"/>
              <a:t>answers the prompt.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Provide supporting detail and commentary to develop ideas.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transitions to create coherence.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 true hero is a person who is humble and yet goes beyond what is expected. </a:t>
            </a:r>
            <a:r>
              <a:rPr lang="en-US" u="sng" dirty="0"/>
              <a:t>A hero does not expect reward or recognition for his actions. </a:t>
            </a:r>
            <a:r>
              <a:rPr lang="en-US" dirty="0"/>
              <a:t>He runs into a burning building because it is the right thing do, </a:t>
            </a:r>
            <a:r>
              <a:rPr lang="en-US" u="sng" dirty="0"/>
              <a:t>not because he expects the attention of the media and the praise of the world for his actions. A hero does not give up the quest when the challenge becomes difficult. A hero is not someone who is simply more talented than the next man or woman. </a:t>
            </a:r>
            <a:r>
              <a:rPr lang="en-US" dirty="0"/>
              <a:t>A hero is the ordinary man or woman who acts to </a:t>
            </a:r>
            <a:r>
              <a:rPr lang="en-US" u="sng" dirty="0"/>
              <a:t>benefit others, not himself.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examine and analyze examples of the negation strategy of definition.</a:t>
            </a:r>
          </a:p>
          <a:p>
            <a:endParaRPr lang="en-US" dirty="0"/>
          </a:p>
          <a:p>
            <a:r>
              <a:rPr lang="en-US" dirty="0"/>
              <a:t>I can apply the negations strategy to a new topic.</a:t>
            </a:r>
          </a:p>
        </p:txBody>
      </p:sp>
    </p:spTree>
    <p:extLst>
      <p:ext uri="{BB962C8B-B14F-4D97-AF65-F5344CB8AC3E}">
        <p14:creationId xmlns:p14="http://schemas.microsoft.com/office/powerpoint/2010/main" val="276346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239000" cy="762000"/>
          </a:xfrm>
        </p:spPr>
        <p:txBody>
          <a:bodyPr/>
          <a:lstStyle/>
          <a:p>
            <a:r>
              <a:rPr lang="en-US" dirty="0"/>
              <a:t>Before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9248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1. Review the negation definition strategy.</a:t>
            </a:r>
          </a:p>
          <a:p>
            <a:endParaRPr lang="en-US" dirty="0"/>
          </a:p>
          <a:p>
            <a:r>
              <a:rPr lang="en-US" sz="2400" dirty="0"/>
              <a:t>Paragraphs using the </a:t>
            </a:r>
            <a:r>
              <a:rPr lang="en-US" sz="2400" b="1" dirty="0"/>
              <a:t>negation </a:t>
            </a:r>
            <a:r>
              <a:rPr lang="en-US" sz="2400" dirty="0"/>
              <a:t>strategy explain what something is by showing what it is </a:t>
            </a:r>
            <a:r>
              <a:rPr lang="en-US" sz="2400" i="1" dirty="0"/>
              <a:t>not</a:t>
            </a:r>
            <a:r>
              <a:rPr lang="en-US" sz="2400" dirty="0"/>
              <a:t>. Pointing out what the subject is </a:t>
            </a:r>
            <a:r>
              <a:rPr lang="en-US" sz="2400" i="1" dirty="0"/>
              <a:t>not</a:t>
            </a:r>
            <a:r>
              <a:rPr lang="en-US" sz="2400" dirty="0"/>
              <a:t> can make what it </a:t>
            </a:r>
            <a:r>
              <a:rPr lang="en-US" sz="2400" i="1" dirty="0"/>
              <a:t>is</a:t>
            </a:r>
            <a:r>
              <a:rPr lang="en-US" sz="2400" dirty="0"/>
              <a:t> clearer to the reader. For example, here is an excerpt from a definition of a horse that uses the negation strategy:</a:t>
            </a:r>
          </a:p>
          <a:p>
            <a:endParaRPr lang="en-US" sz="2400" dirty="0"/>
          </a:p>
          <a:p>
            <a:pPr lvl="1"/>
            <a:r>
              <a:rPr lang="en-US" sz="2100" dirty="0"/>
              <a:t>A horse, a zebra, and a mule, though look alike in many ways, have significant differences. A horse, unlike a zebra, can be tamed and trained. And unlike a mule, which is a sterile beast of burden, a horse is a valued breeder of future generations of racing champions and hard-working ranch animals.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example from 1.12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“It’s always seemed odd to me that </a:t>
            </a:r>
            <a:r>
              <a:rPr lang="en-US" i="1" dirty="0"/>
              <a:t>nonfiction </a:t>
            </a:r>
            <a:r>
              <a:rPr lang="en-US" dirty="0"/>
              <a:t>is defined, not by what it is, but by what it is </a:t>
            </a:r>
            <a:r>
              <a:rPr lang="en-US" i="1" dirty="0"/>
              <a:t>not. </a:t>
            </a:r>
            <a:r>
              <a:rPr lang="en-US" dirty="0"/>
              <a:t>It is </a:t>
            </a:r>
            <a:r>
              <a:rPr lang="en-US" i="1" dirty="0"/>
              <a:t>not </a:t>
            </a:r>
            <a:r>
              <a:rPr lang="en-US" dirty="0"/>
              <a:t>fiction. But then again, it is also </a:t>
            </a:r>
            <a:r>
              <a:rPr lang="en-US" i="1" dirty="0"/>
              <a:t>not </a:t>
            </a:r>
            <a:r>
              <a:rPr lang="en-US" dirty="0"/>
              <a:t>poetry, or technical writing or libretto. It’s like defining classical music as </a:t>
            </a:r>
            <a:r>
              <a:rPr lang="en-US" i="1" dirty="0" err="1"/>
              <a:t>nonjazz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activity, you will read a definition essay about the concept of a “gentleman” and evaluate how the author used the negation strategy.</a:t>
            </a:r>
          </a:p>
        </p:txBody>
      </p:sp>
    </p:spTree>
    <p:extLst>
      <p:ext uri="{BB962C8B-B14F-4D97-AF65-F5344CB8AC3E}">
        <p14:creationId xmlns:p14="http://schemas.microsoft.com/office/powerpoint/2010/main" val="314240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a purpose for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Reading</a:t>
            </a:r>
          </a:p>
          <a:p>
            <a:pPr lvl="1"/>
            <a:r>
              <a:rPr lang="en-US" dirty="0"/>
              <a:t>Circle unknown words and phrases.</a:t>
            </a:r>
          </a:p>
          <a:p>
            <a:pPr lvl="1"/>
            <a:r>
              <a:rPr lang="en-US" dirty="0"/>
              <a:t>Use the words around it to help identify the meaning.</a:t>
            </a:r>
          </a:p>
          <a:p>
            <a:pPr lvl="1"/>
            <a:endParaRPr lang="en-US" dirty="0"/>
          </a:p>
          <a:p>
            <a:r>
              <a:rPr lang="en-US" dirty="0"/>
              <a:t>Second Reading</a:t>
            </a:r>
          </a:p>
          <a:p>
            <a:pPr lvl="1"/>
            <a:r>
              <a:rPr lang="en-US" dirty="0"/>
              <a:t>Metacognitive Reading Markers</a:t>
            </a:r>
          </a:p>
          <a:p>
            <a:pPr lvl="1"/>
            <a:r>
              <a:rPr lang="en-US" dirty="0"/>
              <a:t>Annotations</a:t>
            </a:r>
          </a:p>
          <a:p>
            <a:pPr lvl="1"/>
            <a:r>
              <a:rPr lang="en-US" dirty="0"/>
              <a:t>Preview text-dependent questions</a:t>
            </a:r>
          </a:p>
        </p:txBody>
      </p:sp>
    </p:spTree>
    <p:extLst>
      <p:ext uri="{BB962C8B-B14F-4D97-AF65-F5344CB8AC3E}">
        <p14:creationId xmlns:p14="http://schemas.microsoft.com/office/powerpoint/2010/main" val="117725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239000" cy="70104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077200" cy="6019800"/>
          </a:xfrm>
        </p:spPr>
        <p:txBody>
          <a:bodyPr/>
          <a:lstStyle/>
          <a:p>
            <a:pPr>
              <a:buNone/>
            </a:pPr>
            <a:r>
              <a:rPr lang="en-US" dirty="0"/>
              <a:t>Sentences 2, 4, and 5 contain statements of what a gentleman is not. Quote them.</a:t>
            </a:r>
          </a:p>
          <a:p>
            <a:r>
              <a:rPr lang="en-US" dirty="0"/>
              <a:t>Statements as to what a gentleman is not:</a:t>
            </a:r>
          </a:p>
          <a:p>
            <a:pPr lvl="1"/>
            <a:r>
              <a:rPr lang="en-US" dirty="0"/>
              <a:t>“Seldom prominent in conversation.”</a:t>
            </a:r>
          </a:p>
          <a:p>
            <a:pPr lvl="1"/>
            <a:r>
              <a:rPr lang="en-US" dirty="0"/>
              <a:t>“Never wearisome.”</a:t>
            </a:r>
          </a:p>
          <a:p>
            <a:pPr lvl="1"/>
            <a:r>
              <a:rPr lang="en-US" dirty="0"/>
              <a:t>“Never speaks of himself.”</a:t>
            </a:r>
          </a:p>
          <a:p>
            <a:pPr lvl="1"/>
            <a:r>
              <a:rPr lang="en-US" dirty="0"/>
              <a:t>“Never defends himself by a mere retort.”</a:t>
            </a:r>
          </a:p>
          <a:p>
            <a:pPr lvl="1"/>
            <a:r>
              <a:rPr lang="en-US" dirty="0"/>
              <a:t>“Has no ears for slander or gossip.”</a:t>
            </a:r>
          </a:p>
          <a:p>
            <a:pPr lvl="1"/>
            <a:r>
              <a:rPr lang="en-US" dirty="0"/>
              <a:t>“Never mean or little.”</a:t>
            </a:r>
          </a:p>
          <a:p>
            <a:pPr lvl="1"/>
            <a:r>
              <a:rPr lang="en-US" dirty="0"/>
              <a:t>“Never takes unfair advantage.”</a:t>
            </a:r>
          </a:p>
          <a:p>
            <a:pPr lvl="1"/>
            <a:r>
              <a:rPr lang="en-US" dirty="0"/>
              <a:t>“Never mistakes personalities or sharp sayings for arguments.”</a:t>
            </a:r>
          </a:p>
          <a:p>
            <a:pPr lvl="1"/>
            <a:r>
              <a:rPr lang="en-US" dirty="0"/>
              <a:t>“[Never] insinuates evil.”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70104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924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 you notice about the beginning of the paragraph?</a:t>
            </a:r>
          </a:p>
          <a:p>
            <a:pPr lvl="1"/>
            <a:r>
              <a:rPr lang="en-US" dirty="0"/>
              <a:t>It begins with positive examples of the gentleman’s function in society.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How does the paragraph develop?</a:t>
            </a:r>
          </a:p>
          <a:p>
            <a:pPr lvl="1"/>
            <a:r>
              <a:rPr lang="en-US" dirty="0"/>
              <a:t>Sentence 1 explains the function of a gentleman in society in positive terms.</a:t>
            </a:r>
          </a:p>
          <a:p>
            <a:pPr lvl="1"/>
            <a:r>
              <a:rPr lang="en-US" dirty="0"/>
              <a:t>Sentence 2 ends by presenting some negative examples, but it is not until sentence 4 that Newman expands and extends his definition with use of </a:t>
            </a:r>
            <a:r>
              <a:rPr lang="en-US" u="sng" dirty="0"/>
              <a:t>negation. </a:t>
            </a:r>
            <a:endParaRPr lang="en-US" dirty="0"/>
          </a:p>
          <a:p>
            <a:pPr lvl="1"/>
            <a:r>
              <a:rPr lang="en-US" dirty="0"/>
              <a:t>Sentence 5 completes the negation section.</a:t>
            </a:r>
          </a:p>
          <a:p>
            <a:pPr lvl="1"/>
            <a:r>
              <a:rPr lang="en-US" dirty="0"/>
              <a:t>Sentence 6 comes full circle back to positive.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How many sentences is the paragraph?</a:t>
            </a:r>
          </a:p>
          <a:p>
            <a:pPr lvl="1"/>
            <a:r>
              <a:rPr lang="en-US" dirty="0"/>
              <a:t>The paragraph is only six sentences 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Dependent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 How does negation make this portrait of a gentleman clearer and more extensive?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By providing examples, a definition can set up a contrast between what is and what is not, which explains a definition and makes it clearer. “He never speaks of himself unless compelled” gives a more complex picture than a humble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14119</TotalTime>
  <Words>750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Trebuchet MS</vt:lpstr>
      <vt:lpstr>Wingdings</vt:lpstr>
      <vt:lpstr>Wingdings 2</vt:lpstr>
      <vt:lpstr>Opulent</vt:lpstr>
      <vt:lpstr>Springboard– 8th Grade</vt:lpstr>
      <vt:lpstr>Learning Target</vt:lpstr>
      <vt:lpstr>Before reading</vt:lpstr>
      <vt:lpstr>Negation example from 1.12</vt:lpstr>
      <vt:lpstr>preview</vt:lpstr>
      <vt:lpstr>Setting a purpose for reading</vt:lpstr>
      <vt:lpstr>Discussion</vt:lpstr>
      <vt:lpstr>Discussion</vt:lpstr>
      <vt:lpstr>Text Dependent question</vt:lpstr>
      <vt:lpstr>Check your understanding</vt:lpstr>
      <vt:lpstr>Notebook </vt:lpstr>
      <vt:lpstr>Writing to sources: Explanatory text</vt:lpstr>
      <vt:lpstr>Negation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Springboard– 8th Grade</dc:title>
  <dc:creator>DefaultUser</dc:creator>
  <cp:lastModifiedBy>Maddie Kernan</cp:lastModifiedBy>
  <cp:revision>50</cp:revision>
  <cp:lastPrinted>2017-11-08T17:28:54Z</cp:lastPrinted>
  <dcterms:created xsi:type="dcterms:W3CDTF">2016-03-18T19:14:54Z</dcterms:created>
  <dcterms:modified xsi:type="dcterms:W3CDTF">2017-11-13T17:40:29Z</dcterms:modified>
</cp:coreProperties>
</file>