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5" r:id="rId13"/>
    <p:sldId id="267" r:id="rId14"/>
    <p:sldId id="266"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245A2391-C951-442C-816C-685603B8A942}" type="datetimeFigureOut">
              <a:rPr lang="en-US" smtClean="0"/>
              <a:pPr/>
              <a:t>10/26/2017</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AC7CDAD-7209-4D96-B7FD-4DF582CF2D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245A2391-C951-442C-816C-685603B8A942}" type="datetimeFigureOut">
              <a:rPr lang="en-US" smtClean="0"/>
              <a:pPr/>
              <a:t>10/26/2017</a:t>
            </a:fld>
            <a:endParaRPr lang="en-US"/>
          </a:p>
        </p:txBody>
      </p:sp>
      <p:sp>
        <p:nvSpPr>
          <p:cNvPr id="27" name="Slide Number Placeholder 26"/>
          <p:cNvSpPr>
            <a:spLocks noGrp="1"/>
          </p:cNvSpPr>
          <p:nvPr>
            <p:ph type="sldNum" sz="quarter" idx="11"/>
          </p:nvPr>
        </p:nvSpPr>
        <p:spPr/>
        <p:txBody>
          <a:bodyPr rtlCol="0"/>
          <a:lstStyle/>
          <a:p>
            <a:fld id="{CAC7CDAD-7209-4D96-B7FD-4DF582CF2D29}"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245A2391-C951-442C-816C-685603B8A942}" type="datetimeFigureOut">
              <a:rPr lang="en-US" smtClean="0"/>
              <a:pPr/>
              <a:t>10/26/2017</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AC7CDAD-7209-4D96-B7FD-4DF582CF2D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45A2391-C951-442C-816C-685603B8A942}"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7CDAD-7209-4D96-B7FD-4DF582CF2D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45A2391-C951-442C-816C-685603B8A942}" type="datetimeFigureOut">
              <a:rPr lang="en-US" smtClean="0"/>
              <a:pPr/>
              <a:t>10/26/2017</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AC7CDAD-7209-4D96-B7FD-4DF582CF2D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1.14: Transitions and Quotations</a:t>
            </a:r>
          </a:p>
        </p:txBody>
      </p:sp>
      <p:sp>
        <p:nvSpPr>
          <p:cNvPr id="3" name="Subtitle 2"/>
          <p:cNvSpPr>
            <a:spLocks noGrp="1"/>
          </p:cNvSpPr>
          <p:nvPr>
            <p:ph type="subTitle" idx="1"/>
          </p:nvPr>
        </p:nvSpPr>
        <p:spPr/>
        <p:txBody>
          <a:bodyPr/>
          <a:lstStyle/>
          <a:p>
            <a:r>
              <a:rPr lang="en-US" dirty="0"/>
              <a:t>8</a:t>
            </a:r>
            <a:r>
              <a:rPr lang="en-US" baseline="30000" dirty="0"/>
              <a:t>th</a:t>
            </a:r>
            <a:r>
              <a:rPr lang="en-US" dirty="0"/>
              <a:t> Grade Springboard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066800"/>
          </a:xfrm>
        </p:spPr>
        <p:txBody>
          <a:bodyPr/>
          <a:lstStyle/>
          <a:p>
            <a:r>
              <a:rPr lang="en-US" dirty="0"/>
              <a:t>Providing Support for a Claim </a:t>
            </a:r>
          </a:p>
        </p:txBody>
      </p:sp>
      <p:sp>
        <p:nvSpPr>
          <p:cNvPr id="3" name="Content Placeholder 2"/>
          <p:cNvSpPr>
            <a:spLocks noGrp="1"/>
          </p:cNvSpPr>
          <p:nvPr>
            <p:ph idx="1"/>
          </p:nvPr>
        </p:nvSpPr>
        <p:spPr>
          <a:xfrm>
            <a:off x="0" y="1143000"/>
            <a:ext cx="8686800" cy="5715000"/>
          </a:xfrm>
        </p:spPr>
        <p:txBody>
          <a:bodyPr>
            <a:normAutofit/>
          </a:bodyPr>
          <a:lstStyle/>
          <a:p>
            <a:pPr>
              <a:buNone/>
            </a:pPr>
            <a:r>
              <a:rPr lang="en-US" sz="2400" dirty="0"/>
              <a:t>Supporting detail (evidence) can be paraphrased or directly quoted (word-for-word), depending on the writer’s purpose and intended effect. Examine the difference between a paraphrase and an embedded quotation.</a:t>
            </a:r>
          </a:p>
          <a:p>
            <a:r>
              <a:rPr lang="en-US" sz="2400" b="1" dirty="0"/>
              <a:t>Paraphrase: </a:t>
            </a:r>
            <a:r>
              <a:rPr lang="en-US" sz="2400" dirty="0"/>
              <a:t>Early in the story, Mulan reveals that she knows she will hurt her family if she is true to herself (Mulan</a:t>
            </a:r>
            <a:r>
              <a:rPr lang="en-US" sz="2400" i="1" dirty="0"/>
              <a:t>). </a:t>
            </a:r>
          </a:p>
          <a:p>
            <a:pPr>
              <a:buNone/>
            </a:pPr>
            <a:endParaRPr lang="en-US" sz="2400" dirty="0"/>
          </a:p>
          <a:p>
            <a:r>
              <a:rPr lang="en-US" sz="2400" b="1" dirty="0"/>
              <a:t>Embedded Quotation: </a:t>
            </a:r>
            <a:r>
              <a:rPr lang="en-US" sz="2400" dirty="0"/>
              <a:t>Early in the story, Mulan reveals her fears when she sings “Now I see, that if I were truly to be myself, I would break my family’s heart” (Mulan 5). </a:t>
            </a:r>
          </a:p>
          <a:p>
            <a:endParaRPr lang="en-US" sz="2400" dirty="0"/>
          </a:p>
          <a:p>
            <a:pPr lvl="1"/>
            <a:r>
              <a:rPr lang="en-US" sz="2200" dirty="0"/>
              <a:t>Note that the embedded quotation shows a more detailed and precise knowledge of the text.</a:t>
            </a:r>
          </a:p>
          <a:p>
            <a:endParaRPr lang="en-US" sz="24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 Rules</a:t>
            </a:r>
          </a:p>
        </p:txBody>
      </p:sp>
      <p:graphicFrame>
        <p:nvGraphicFramePr>
          <p:cNvPr id="4" name="Content Placeholder 3"/>
          <p:cNvGraphicFramePr>
            <a:graphicFrameLocks noGrp="1"/>
          </p:cNvGraphicFramePr>
          <p:nvPr>
            <p:ph idx="1"/>
          </p:nvPr>
        </p:nvGraphicFramePr>
        <p:xfrm>
          <a:off x="152400" y="2133600"/>
          <a:ext cx="8458200" cy="441960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883920">
                <a:tc>
                  <a:txBody>
                    <a:bodyPr/>
                    <a:lstStyle/>
                    <a:p>
                      <a:pPr algn="ctr"/>
                      <a:r>
                        <a:rPr kumimoji="0" lang="en-US" sz="2000" b="1" u="sng" kern="1200" dirty="0">
                          <a:solidFill>
                            <a:schemeClr val="lt1"/>
                          </a:solidFill>
                          <a:latin typeface="+mn-lt"/>
                          <a:ea typeface="+mn-ea"/>
                          <a:cs typeface="+mn-cs"/>
                        </a:rPr>
                        <a:t>A direct quotation </a:t>
                      </a:r>
                      <a:r>
                        <a:rPr kumimoji="0" lang="en-US" sz="2000" b="1" i="1" u="sng" kern="1200" dirty="0">
                          <a:solidFill>
                            <a:schemeClr val="lt1"/>
                          </a:solidFill>
                          <a:latin typeface="+mn-lt"/>
                          <a:ea typeface="+mn-ea"/>
                          <a:cs typeface="+mn-cs"/>
                        </a:rPr>
                        <a:t>should </a:t>
                      </a:r>
                      <a:r>
                        <a:rPr kumimoji="0" lang="en-US" sz="2000" b="1" u="sng" kern="1200" dirty="0">
                          <a:solidFill>
                            <a:schemeClr val="lt1"/>
                          </a:solidFill>
                          <a:latin typeface="+mn-lt"/>
                          <a:ea typeface="+mn-ea"/>
                          <a:cs typeface="+mn-cs"/>
                        </a:rPr>
                        <a:t>not:</a:t>
                      </a:r>
                      <a:endParaRPr lang="en-US" sz="2000" dirty="0"/>
                    </a:p>
                  </a:txBody>
                  <a:tcPr/>
                </a:tc>
                <a:tc>
                  <a:txBody>
                    <a:bodyPr/>
                    <a:lstStyle/>
                    <a:p>
                      <a:pPr marL="0" marR="0" algn="ctr">
                        <a:lnSpc>
                          <a:spcPct val="115000"/>
                        </a:lnSpc>
                        <a:spcBef>
                          <a:spcPts val="1200"/>
                        </a:spcBef>
                        <a:spcAft>
                          <a:spcPts val="0"/>
                        </a:spcAft>
                      </a:pPr>
                      <a:r>
                        <a:rPr lang="en-US" sz="2400" b="1" u="sng" dirty="0">
                          <a:latin typeface="Calibri"/>
                          <a:ea typeface="Calibri"/>
                          <a:cs typeface="Times New Roman"/>
                        </a:rPr>
                        <a:t>A direct quote </a:t>
                      </a:r>
                      <a:r>
                        <a:rPr lang="en-US" sz="2400" b="1" i="1" u="sng" dirty="0">
                          <a:latin typeface="Calibri"/>
                          <a:ea typeface="Calibri"/>
                          <a:cs typeface="Times New Roman"/>
                        </a:rPr>
                        <a:t>should:</a:t>
                      </a:r>
                      <a:endParaRPr lang="en-US" sz="20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883920">
                <a:tc>
                  <a:txBody>
                    <a:bodyPr/>
                    <a:lstStyle/>
                    <a:p>
                      <a:r>
                        <a:rPr kumimoji="0" lang="en-US" sz="1800" kern="1200" dirty="0">
                          <a:solidFill>
                            <a:schemeClr val="dk1"/>
                          </a:solidFill>
                          <a:latin typeface="+mn-lt"/>
                          <a:ea typeface="+mn-ea"/>
                          <a:cs typeface="+mn-cs"/>
                        </a:rPr>
                        <a:t>Contain a simple idea that a writer could easily paraphrase.</a:t>
                      </a:r>
                      <a:endParaRPr lang="en-US" dirty="0"/>
                    </a:p>
                  </a:txBody>
                  <a:tcPr/>
                </a:tc>
                <a:tc>
                  <a:txBody>
                    <a:bodyPr/>
                    <a:lstStyle/>
                    <a:p>
                      <a:pPr marL="0" marR="0">
                        <a:lnSpc>
                          <a:spcPct val="115000"/>
                        </a:lnSpc>
                        <a:spcBef>
                          <a:spcPts val="1200"/>
                        </a:spcBef>
                        <a:spcAft>
                          <a:spcPts val="0"/>
                        </a:spcAft>
                      </a:pPr>
                      <a:r>
                        <a:rPr kumimoji="0" lang="en-US" sz="1800" kern="1200" dirty="0">
                          <a:solidFill>
                            <a:schemeClr val="dk1"/>
                          </a:solidFill>
                          <a:latin typeface="+mn-lt"/>
                          <a:ea typeface="+mn-ea"/>
                          <a:cs typeface="+mn-cs"/>
                        </a:rPr>
                        <a:t>Contain a complex idea that is thought-provoking.</a:t>
                      </a:r>
                      <a:endParaRPr lang="en-US" sz="1800" dirty="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83920">
                <a:tc>
                  <a:txBody>
                    <a:bodyPr/>
                    <a:lstStyle/>
                    <a:p>
                      <a:r>
                        <a:rPr kumimoji="0" lang="en-US" sz="1800" kern="1200" dirty="0">
                          <a:solidFill>
                            <a:schemeClr val="dk1"/>
                          </a:solidFill>
                          <a:latin typeface="+mn-lt"/>
                          <a:ea typeface="+mn-ea"/>
                          <a:cs typeface="+mn-cs"/>
                        </a:rPr>
                        <a:t>Repeat an idea that has already been said.</a:t>
                      </a:r>
                      <a:endParaRPr lang="en-US" dirty="0"/>
                    </a:p>
                  </a:txBody>
                  <a:tcPr/>
                </a:tc>
                <a:tc>
                  <a:txBody>
                    <a:bodyPr/>
                    <a:lstStyle/>
                    <a:p>
                      <a:r>
                        <a:rPr kumimoji="0" lang="en-US" sz="1800" kern="1200" dirty="0">
                          <a:solidFill>
                            <a:schemeClr val="dk1"/>
                          </a:solidFill>
                          <a:latin typeface="+mn-lt"/>
                          <a:ea typeface="+mn-ea"/>
                          <a:cs typeface="+mn-cs"/>
                        </a:rPr>
                        <a:t>Add another layer of depth to the writing.</a:t>
                      </a:r>
                      <a:endParaRPr lang="en-US" dirty="0"/>
                    </a:p>
                  </a:txBody>
                  <a:tcPr/>
                </a:tc>
                <a:extLst>
                  <a:ext uri="{0D108BD9-81ED-4DB2-BD59-A6C34878D82A}">
                    <a16:rowId xmlns:a16="http://schemas.microsoft.com/office/drawing/2014/main" val="10002"/>
                  </a:ext>
                </a:extLst>
              </a:tr>
              <a:tr h="883920">
                <a:tc>
                  <a:txBody>
                    <a:bodyPr/>
                    <a:lstStyle/>
                    <a:p>
                      <a:r>
                        <a:rPr kumimoji="0" lang="en-US" sz="1800" kern="1200" dirty="0">
                          <a:solidFill>
                            <a:schemeClr val="dk1"/>
                          </a:solidFill>
                          <a:latin typeface="+mn-lt"/>
                          <a:ea typeface="+mn-ea"/>
                          <a:cs typeface="+mn-cs"/>
                        </a:rPr>
                        <a:t>Stand alone. </a:t>
                      </a:r>
                      <a:endParaRPr lang="en-US" dirty="0"/>
                    </a:p>
                  </a:txBody>
                  <a:tcPr/>
                </a:tc>
                <a:tc>
                  <a:txBody>
                    <a:bodyPr/>
                    <a:lstStyle/>
                    <a:p>
                      <a:r>
                        <a:rPr kumimoji="0" lang="en-US" sz="1800" kern="1200" dirty="0">
                          <a:solidFill>
                            <a:schemeClr val="dk1"/>
                          </a:solidFill>
                          <a:latin typeface="+mn-lt"/>
                          <a:ea typeface="+mn-ea"/>
                          <a:cs typeface="+mn-cs"/>
                        </a:rPr>
                        <a:t>Be smoothly embedded into the writing begin with a transition and lead-ins</a:t>
                      </a:r>
                      <a:endParaRPr lang="en-US" dirty="0"/>
                    </a:p>
                  </a:txBody>
                  <a:tcPr/>
                </a:tc>
                <a:extLst>
                  <a:ext uri="{0D108BD9-81ED-4DB2-BD59-A6C34878D82A}">
                    <a16:rowId xmlns:a16="http://schemas.microsoft.com/office/drawing/2014/main" val="10003"/>
                  </a:ext>
                </a:extLst>
              </a:tr>
              <a:tr h="883920">
                <a:tc>
                  <a:txBody>
                    <a:bodyPr/>
                    <a:lstStyle/>
                    <a:p>
                      <a:r>
                        <a:rPr kumimoji="0" lang="en-US" sz="1800" kern="1200" dirty="0">
                          <a:solidFill>
                            <a:schemeClr val="dk1"/>
                          </a:solidFill>
                          <a:latin typeface="+mn-lt"/>
                          <a:ea typeface="+mn-ea"/>
                          <a:cs typeface="+mn-cs"/>
                        </a:rPr>
                        <a:t>Be lengthy.</a:t>
                      </a:r>
                      <a:endParaRPr lang="en-US" dirty="0"/>
                    </a:p>
                  </a:txBody>
                  <a:tcPr/>
                </a:tc>
                <a:tc>
                  <a:txBody>
                    <a:bodyPr/>
                    <a:lstStyle/>
                    <a:p>
                      <a:r>
                        <a:rPr kumimoji="0" lang="en-US" sz="1800" kern="1200" dirty="0">
                          <a:solidFill>
                            <a:schemeClr val="dk1"/>
                          </a:solidFill>
                          <a:latin typeface="+mn-lt"/>
                          <a:ea typeface="+mn-ea"/>
                          <a:cs typeface="+mn-cs"/>
                        </a:rPr>
                        <a:t>Be no more than three lines.</a:t>
                      </a:r>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TLQC Strategy</a:t>
            </a:r>
          </a:p>
        </p:txBody>
      </p:sp>
      <p:sp>
        <p:nvSpPr>
          <p:cNvPr id="3" name="Content Placeholder 2"/>
          <p:cNvSpPr>
            <a:spLocks noGrp="1"/>
          </p:cNvSpPr>
          <p:nvPr>
            <p:ph idx="1"/>
          </p:nvPr>
        </p:nvSpPr>
        <p:spPr/>
        <p:txBody>
          <a:bodyPr/>
          <a:lstStyle/>
          <a:p>
            <a:pPr>
              <a:buNone/>
            </a:pPr>
            <a:r>
              <a:rPr lang="en-US" dirty="0"/>
              <a:t>Use the acronym TLQC to help you remember how to embed a quotation smoothly. The letters stand for Transition, Lead-in, Quote, and Citation.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066800"/>
          </a:xfrm>
        </p:spPr>
        <p:txBody>
          <a:bodyPr/>
          <a:lstStyle/>
          <a:p>
            <a:r>
              <a:rPr lang="en-US" dirty="0"/>
              <a:t>TLQC Strategy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7963546"/>
              </p:ext>
            </p:extLst>
          </p:nvPr>
        </p:nvGraphicFramePr>
        <p:xfrm>
          <a:off x="228600" y="990600"/>
          <a:ext cx="8229600" cy="56743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lang="en-US" dirty="0"/>
                        <a:t>Element</a:t>
                      </a:r>
                    </a:p>
                  </a:txBody>
                  <a:tcPr/>
                </a:tc>
                <a:tc>
                  <a:txBody>
                    <a:bodyPr/>
                    <a:lstStyle/>
                    <a:p>
                      <a:r>
                        <a:rPr lang="en-US" dirty="0"/>
                        <a:t>Definition/Purpose</a:t>
                      </a:r>
                    </a:p>
                  </a:txBody>
                  <a:tcPr/>
                </a:tc>
                <a:tc>
                  <a:txBody>
                    <a:bodyPr/>
                    <a:lstStyle/>
                    <a:p>
                      <a:r>
                        <a:rPr lang="en-US" dirty="0"/>
                        <a:t>Example</a:t>
                      </a:r>
                    </a:p>
                  </a:txBody>
                  <a:tcPr/>
                </a:tc>
                <a:extLst>
                  <a:ext uri="{0D108BD9-81ED-4DB2-BD59-A6C34878D82A}">
                    <a16:rowId xmlns:a16="http://schemas.microsoft.com/office/drawing/2014/main" val="10000"/>
                  </a:ext>
                </a:extLst>
              </a:tr>
              <a:tr h="370840">
                <a:tc>
                  <a:txBody>
                    <a:bodyPr/>
                    <a:lstStyle/>
                    <a:p>
                      <a:r>
                        <a:rPr lang="en-US" dirty="0"/>
                        <a:t>Transition</a:t>
                      </a:r>
                    </a:p>
                  </a:txBody>
                  <a:tcPr/>
                </a:tc>
                <a:tc>
                  <a:txBody>
                    <a:bodyPr/>
                    <a:lstStyle/>
                    <a:p>
                      <a:r>
                        <a:rPr lang="en-US" dirty="0"/>
                        <a:t>Used as a bridge to link ideas and</a:t>
                      </a:r>
                      <a:r>
                        <a:rPr lang="en-US" baseline="0" dirty="0"/>
                        <a:t> strengthen cohesion and fluency.</a:t>
                      </a:r>
                      <a:endParaRPr lang="en-US" dirty="0"/>
                    </a:p>
                  </a:txBody>
                  <a:tcPr/>
                </a:tc>
                <a:tc>
                  <a:txBody>
                    <a:bodyPr/>
                    <a:lstStyle/>
                    <a:p>
                      <a:r>
                        <a:rPr lang="en-US" dirty="0"/>
                        <a:t>Early</a:t>
                      </a:r>
                      <a:r>
                        <a:rPr lang="en-US" baseline="0" dirty="0"/>
                        <a:t> in the story,</a:t>
                      </a:r>
                      <a:endParaRPr lang="en-US" dirty="0"/>
                    </a:p>
                  </a:txBody>
                  <a:tcPr/>
                </a:tc>
                <a:extLst>
                  <a:ext uri="{0D108BD9-81ED-4DB2-BD59-A6C34878D82A}">
                    <a16:rowId xmlns:a16="http://schemas.microsoft.com/office/drawing/2014/main" val="10001"/>
                  </a:ext>
                </a:extLst>
              </a:tr>
              <a:tr h="370840">
                <a:tc>
                  <a:txBody>
                    <a:bodyPr/>
                    <a:lstStyle/>
                    <a:p>
                      <a:r>
                        <a:rPr lang="en-US" dirty="0"/>
                        <a:t>Lead-In</a:t>
                      </a:r>
                    </a:p>
                  </a:txBody>
                  <a:tcPr/>
                </a:tc>
                <a:tc>
                  <a:txBody>
                    <a:bodyPr/>
                    <a:lstStyle/>
                    <a:p>
                      <a:r>
                        <a:rPr lang="en-US" dirty="0"/>
                        <a:t>Use to set the context for the information in the quote (complex sentences work well).</a:t>
                      </a:r>
                    </a:p>
                  </a:txBody>
                  <a:tcPr/>
                </a:tc>
                <a:tc>
                  <a:txBody>
                    <a:bodyPr/>
                    <a:lstStyle/>
                    <a:p>
                      <a:r>
                        <a:rPr lang="en-US" dirty="0"/>
                        <a:t>Mulan reveals her fears</a:t>
                      </a:r>
                      <a:r>
                        <a:rPr lang="en-US" baseline="0" dirty="0"/>
                        <a:t> when she sings, </a:t>
                      </a:r>
                      <a:endParaRPr lang="en-US" dirty="0"/>
                    </a:p>
                  </a:txBody>
                  <a:tcPr/>
                </a:tc>
                <a:extLst>
                  <a:ext uri="{0D108BD9-81ED-4DB2-BD59-A6C34878D82A}">
                    <a16:rowId xmlns:a16="http://schemas.microsoft.com/office/drawing/2014/main" val="10002"/>
                  </a:ext>
                </a:extLst>
              </a:tr>
              <a:tr h="370840">
                <a:tc>
                  <a:txBody>
                    <a:bodyPr/>
                    <a:lstStyle/>
                    <a:p>
                      <a:r>
                        <a:rPr lang="en-US" dirty="0"/>
                        <a:t>Quote</a:t>
                      </a:r>
                    </a:p>
                  </a:txBody>
                  <a:tcPr/>
                </a:tc>
                <a:tc>
                  <a:txBody>
                    <a:bodyPr/>
                    <a:lstStyle/>
                    <a:p>
                      <a:r>
                        <a:rPr lang="en-US" dirty="0"/>
                        <a:t>Use ideas from a credible source to strengthen</a:t>
                      </a:r>
                      <a:r>
                        <a:rPr lang="en-US" baseline="0" dirty="0"/>
                        <a:t> your ideas, illustrate a point and/or support your controlling idea.</a:t>
                      </a:r>
                      <a:endParaRPr lang="en-US" dirty="0"/>
                    </a:p>
                  </a:txBody>
                  <a:tcPr/>
                </a:tc>
                <a:tc>
                  <a:txBody>
                    <a:bodyPr/>
                    <a:lstStyle/>
                    <a:p>
                      <a:r>
                        <a:rPr lang="en-US" dirty="0"/>
                        <a:t>“Now I see,</a:t>
                      </a:r>
                      <a:r>
                        <a:rPr lang="en-US" baseline="0" dirty="0"/>
                        <a:t> that if I were truly to be myself, I would break my families heart.”</a:t>
                      </a:r>
                      <a:endParaRPr lang="en-US" dirty="0"/>
                    </a:p>
                  </a:txBody>
                  <a:tcPr/>
                </a:tc>
                <a:extLst>
                  <a:ext uri="{0D108BD9-81ED-4DB2-BD59-A6C34878D82A}">
                    <a16:rowId xmlns:a16="http://schemas.microsoft.com/office/drawing/2014/main" val="10003"/>
                  </a:ext>
                </a:extLst>
              </a:tr>
              <a:tr h="370840">
                <a:tc>
                  <a:txBody>
                    <a:bodyPr/>
                    <a:lstStyle/>
                    <a:p>
                      <a:r>
                        <a:rPr lang="en-US" dirty="0"/>
                        <a:t>Citation</a:t>
                      </a:r>
                    </a:p>
                  </a:txBody>
                  <a:tcPr/>
                </a:tc>
                <a:tc>
                  <a:txBody>
                    <a:bodyPr/>
                    <a:lstStyle/>
                    <a:p>
                      <a:r>
                        <a:rPr lang="en-US" dirty="0"/>
                        <a:t>Include author’s last name and page number</a:t>
                      </a:r>
                      <a:r>
                        <a:rPr lang="en-US" baseline="0" dirty="0"/>
                        <a:t> (if available) to give credit to the author and to make your writing credible to the reader.</a:t>
                      </a:r>
                      <a:endParaRPr lang="en-US" dirty="0"/>
                    </a:p>
                  </a:txBody>
                  <a:tcPr/>
                </a:tc>
                <a:tc>
                  <a:txBody>
                    <a:bodyPr/>
                    <a:lstStyle/>
                    <a:p>
                      <a:r>
                        <a:rPr lang="en-US" dirty="0"/>
                        <a:t>(Mulan </a:t>
                      </a:r>
                      <a:r>
                        <a:rPr lang="en-US" strike="sngStrike" dirty="0"/>
                        <a:t>5</a:t>
                      </a:r>
                      <a:r>
                        <a:rPr lang="en-US" dirty="0"/>
                        <a:t>).</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534400" cy="5964936"/>
          </a:xfrm>
        </p:spPr>
        <p:txBody>
          <a:bodyPr>
            <a:normAutofit fontScale="92500" lnSpcReduction="10000"/>
          </a:bodyPr>
          <a:lstStyle/>
          <a:p>
            <a:pPr>
              <a:buNone/>
            </a:pPr>
            <a:r>
              <a:rPr lang="en-US" dirty="0"/>
              <a:t>2. Return to the sample paragraph and revise the writer’s ideas about </a:t>
            </a:r>
            <a:r>
              <a:rPr lang="en-US" i="1" dirty="0" err="1"/>
              <a:t>Mulan</a:t>
            </a:r>
            <a:r>
              <a:rPr lang="en-US" i="1" dirty="0"/>
              <a:t> </a:t>
            </a:r>
            <a:r>
              <a:rPr lang="en-US" dirty="0"/>
              <a:t>by smoothly embedding Christopher Reeve’s quote (</a:t>
            </a:r>
            <a:r>
              <a:rPr lang="en-US" u="sng" dirty="0"/>
              <a:t>already there</a:t>
            </a:r>
            <a:r>
              <a:rPr lang="en-US" dirty="0"/>
              <a:t>, but not carefully embedded) and by adding the following quotation from the film:</a:t>
            </a:r>
          </a:p>
          <a:p>
            <a:pPr>
              <a:buNone/>
            </a:pPr>
            <a:endParaRPr lang="en-US" dirty="0"/>
          </a:p>
          <a:p>
            <a:pPr>
              <a:buNone/>
            </a:pPr>
            <a:r>
              <a:rPr lang="en-US" b="1" dirty="0" err="1"/>
              <a:t>Mulan</a:t>
            </a:r>
            <a:r>
              <a:rPr lang="en-US" b="1" dirty="0"/>
              <a:t>: </a:t>
            </a:r>
            <a:r>
              <a:rPr lang="en-US" i="1" dirty="0"/>
              <a:t>“It’s going to take a miracle to get me into the army.”</a:t>
            </a:r>
          </a:p>
          <a:p>
            <a:pPr>
              <a:buNone/>
            </a:pPr>
            <a:endParaRPr lang="en-US" b="1" i="1" dirty="0"/>
          </a:p>
          <a:p>
            <a:pPr>
              <a:buNone/>
            </a:pPr>
            <a:r>
              <a:rPr lang="en-US" dirty="0"/>
              <a:t>Mulan is a good example of Reeve’s statement that “a hero… finds strength to persevere and endure in spite of overwhelming obstacles” (Reeve). Her pluck allows her to face the impossible because she knows “it’s going to take a miracle to get me into the army” (</a:t>
            </a:r>
            <a:r>
              <a:rPr lang="en-US" dirty="0" err="1"/>
              <a:t>Mulan</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066800"/>
          </a:xfrm>
        </p:spPr>
        <p:txBody>
          <a:bodyPr/>
          <a:lstStyle/>
          <a:p>
            <a:r>
              <a:rPr lang="en-US" dirty="0"/>
              <a:t>Check Your Understanding</a:t>
            </a:r>
          </a:p>
        </p:txBody>
      </p:sp>
      <p:sp>
        <p:nvSpPr>
          <p:cNvPr id="3" name="Content Placeholder 2"/>
          <p:cNvSpPr>
            <a:spLocks noGrp="1"/>
          </p:cNvSpPr>
          <p:nvPr>
            <p:ph idx="1"/>
          </p:nvPr>
        </p:nvSpPr>
        <p:spPr>
          <a:xfrm>
            <a:off x="228600" y="1371600"/>
            <a:ext cx="8458200" cy="5202936"/>
          </a:xfrm>
        </p:spPr>
        <p:txBody>
          <a:bodyPr>
            <a:normAutofit/>
          </a:bodyPr>
          <a:lstStyle/>
          <a:p>
            <a:pPr>
              <a:buNone/>
            </a:pPr>
            <a:r>
              <a:rPr lang="en-US" dirty="0"/>
              <a:t>Return to the paragraph you wrote about Lincoln and Douglass as historical heroes. Mark your draft to indicate missing or ineffective transitions. Then, revise the organization by adding or substituting transitional words and phrases to create coherence. Next, find a significant quote in two of the texts you have read and add those ideas into your paragraph by smoothly embedding the quotes you have learned.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Your Understanding</a:t>
            </a:r>
          </a:p>
        </p:txBody>
      </p:sp>
      <p:sp>
        <p:nvSpPr>
          <p:cNvPr id="3" name="Content Placeholder 2"/>
          <p:cNvSpPr>
            <a:spLocks noGrp="1"/>
          </p:cNvSpPr>
          <p:nvPr>
            <p:ph idx="1"/>
          </p:nvPr>
        </p:nvSpPr>
        <p:spPr/>
        <p:txBody>
          <a:bodyPr/>
          <a:lstStyle/>
          <a:p>
            <a:r>
              <a:rPr lang="en-US" b="1" dirty="0"/>
              <a:t>Reflection: </a:t>
            </a:r>
            <a:r>
              <a:rPr lang="en-US" dirty="0"/>
              <a:t>What types of transitions did you add during your revision? Why?</a:t>
            </a:r>
          </a:p>
          <a:p>
            <a:endParaRPr lang="en-US" b="1" dirty="0"/>
          </a:p>
          <a:p>
            <a:endParaRPr lang="en-US" b="1" dirty="0"/>
          </a:p>
          <a:p>
            <a:endParaRPr lang="en-US" b="1" dirty="0"/>
          </a:p>
          <a:p>
            <a:r>
              <a:rPr lang="en-US" dirty="0"/>
              <a:t>How do the direct quotations strengthen </a:t>
            </a:r>
            <a:r>
              <a:rPr lang="en-US"/>
              <a:t>your ideas?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a:t>
            </a:r>
          </a:p>
        </p:txBody>
      </p:sp>
      <p:sp>
        <p:nvSpPr>
          <p:cNvPr id="3" name="Content Placeholder 2"/>
          <p:cNvSpPr>
            <a:spLocks noGrp="1"/>
          </p:cNvSpPr>
          <p:nvPr>
            <p:ph idx="1"/>
          </p:nvPr>
        </p:nvSpPr>
        <p:spPr/>
        <p:txBody>
          <a:bodyPr/>
          <a:lstStyle/>
          <a:p>
            <a:r>
              <a:rPr lang="en-US" dirty="0"/>
              <a:t>I can examine and appropriately apply transitions and embedded quotations to create coherence in writing.</a:t>
            </a:r>
          </a:p>
        </p:txBody>
      </p:sp>
    </p:spTree>
    <p:extLst>
      <p:ext uri="{BB962C8B-B14F-4D97-AF65-F5344CB8AC3E}">
        <p14:creationId xmlns:p14="http://schemas.microsoft.com/office/powerpoint/2010/main" val="401284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Notebook</a:t>
            </a:r>
          </a:p>
        </p:txBody>
      </p:sp>
      <p:sp>
        <p:nvSpPr>
          <p:cNvPr id="3" name="Content Placeholder 2"/>
          <p:cNvSpPr>
            <a:spLocks noGrp="1"/>
          </p:cNvSpPr>
          <p:nvPr>
            <p:ph idx="1"/>
          </p:nvPr>
        </p:nvSpPr>
        <p:spPr/>
        <p:txBody>
          <a:bodyPr/>
          <a:lstStyle/>
          <a:p>
            <a:pPr marL="109728" indent="0">
              <a:buNone/>
            </a:pPr>
            <a:r>
              <a:rPr lang="en-US" dirty="0"/>
              <a:t>Date		Activity 1.15 Vocab	pg. </a:t>
            </a:r>
          </a:p>
        </p:txBody>
      </p:sp>
    </p:spTree>
    <p:extLst>
      <p:ext uri="{BB962C8B-B14F-4D97-AF65-F5344CB8AC3E}">
        <p14:creationId xmlns:p14="http://schemas.microsoft.com/office/powerpoint/2010/main" val="341016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Coherence</a:t>
            </a:r>
          </a:p>
        </p:txBody>
      </p:sp>
      <p:sp>
        <p:nvSpPr>
          <p:cNvPr id="3" name="Content Placeholder 2"/>
          <p:cNvSpPr>
            <a:spLocks noGrp="1"/>
          </p:cNvSpPr>
          <p:nvPr>
            <p:ph idx="1"/>
          </p:nvPr>
        </p:nvSpPr>
        <p:spPr/>
        <p:txBody>
          <a:bodyPr/>
          <a:lstStyle/>
          <a:p>
            <a:r>
              <a:rPr lang="en-US" dirty="0"/>
              <a:t>Is the clear and orderly presentation of ideas in a paragraph or essay.</a:t>
            </a:r>
          </a:p>
          <a:p>
            <a:pPr lvl="1"/>
            <a:r>
              <a:rPr lang="en-US" dirty="0"/>
              <a:t>Internal (in paragraphs) </a:t>
            </a:r>
          </a:p>
          <a:p>
            <a:pPr lvl="1"/>
            <a:r>
              <a:rPr lang="en-US" dirty="0"/>
              <a:t>External (between paragraphs)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Reviewing and Extending Transitions</a:t>
            </a:r>
          </a:p>
        </p:txBody>
      </p:sp>
      <p:sp>
        <p:nvSpPr>
          <p:cNvPr id="3" name="Content Placeholder 2"/>
          <p:cNvSpPr>
            <a:spLocks noGrp="1"/>
          </p:cNvSpPr>
          <p:nvPr>
            <p:ph idx="1"/>
          </p:nvPr>
        </p:nvSpPr>
        <p:spPr/>
        <p:txBody>
          <a:bodyPr/>
          <a:lstStyle/>
          <a:p>
            <a:pPr>
              <a:buNone/>
            </a:pPr>
            <a:r>
              <a:rPr lang="en-US" dirty="0"/>
              <a:t>You have learned that transitions connect ideas. Writers use transitional words and phrases to create </a:t>
            </a:r>
            <a:r>
              <a:rPr lang="en-US" b="1" dirty="0"/>
              <a:t>coherence </a:t>
            </a:r>
            <a:r>
              <a:rPr lang="en-US" dirty="0"/>
              <a:t>and to help readers move smoothly through the essay. </a:t>
            </a:r>
          </a:p>
          <a:p>
            <a:pPr>
              <a:buNone/>
            </a:pPr>
            <a:endParaRPr lang="en-US" dirty="0"/>
          </a:p>
          <a:p>
            <a:pPr>
              <a:buNone/>
            </a:pPr>
            <a:r>
              <a:rPr lang="en-US" dirty="0"/>
              <a:t>In formal writing, transitions establish relationships between one thought and the next, both within body paragraphs (internal) and between body paragraphs (external).</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066800"/>
          </a:xfrm>
        </p:spPr>
        <p:txBody>
          <a:bodyPr>
            <a:normAutofit fontScale="90000"/>
          </a:bodyPr>
          <a:lstStyle/>
          <a:p>
            <a:r>
              <a:rPr lang="en-US" dirty="0"/>
              <a:t>Reviewing and Extending Transitions</a:t>
            </a:r>
          </a:p>
        </p:txBody>
      </p:sp>
      <p:sp>
        <p:nvSpPr>
          <p:cNvPr id="3" name="Content Placeholder 2"/>
          <p:cNvSpPr>
            <a:spLocks noGrp="1"/>
          </p:cNvSpPr>
          <p:nvPr>
            <p:ph idx="1"/>
          </p:nvPr>
        </p:nvSpPr>
        <p:spPr>
          <a:xfrm>
            <a:off x="0" y="1066800"/>
            <a:ext cx="9144000" cy="5507736"/>
          </a:xfrm>
        </p:spPr>
        <p:txBody>
          <a:bodyPr/>
          <a:lstStyle/>
          <a:p>
            <a:r>
              <a:rPr lang="en-US" dirty="0"/>
              <a:t>Transitions are used for different purposes:</a:t>
            </a:r>
          </a:p>
          <a:p>
            <a:endParaRPr lang="en-US" dirty="0"/>
          </a:p>
        </p:txBody>
      </p:sp>
      <p:graphicFrame>
        <p:nvGraphicFramePr>
          <p:cNvPr id="4" name="Table 3"/>
          <p:cNvGraphicFramePr>
            <a:graphicFrameLocks noGrp="1"/>
          </p:cNvGraphicFramePr>
          <p:nvPr/>
        </p:nvGraphicFramePr>
        <p:xfrm>
          <a:off x="457200" y="1752600"/>
          <a:ext cx="8305800" cy="5056632"/>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768600">
                  <a:extLst>
                    <a:ext uri="{9D8B030D-6E8A-4147-A177-3AD203B41FA5}">
                      <a16:colId xmlns:a16="http://schemas.microsoft.com/office/drawing/2014/main" val="20001"/>
                    </a:ext>
                  </a:extLst>
                </a:gridCol>
                <a:gridCol w="2768600">
                  <a:extLst>
                    <a:ext uri="{9D8B030D-6E8A-4147-A177-3AD203B41FA5}">
                      <a16:colId xmlns:a16="http://schemas.microsoft.com/office/drawing/2014/main" val="20002"/>
                    </a:ext>
                  </a:extLst>
                </a:gridCol>
              </a:tblGrid>
              <a:tr h="370840">
                <a:tc>
                  <a:txBody>
                    <a:bodyPr/>
                    <a:lstStyle/>
                    <a:p>
                      <a:r>
                        <a:rPr kumimoji="0" lang="en-US" sz="1800" b="1" kern="1200" dirty="0">
                          <a:solidFill>
                            <a:schemeClr val="lt1"/>
                          </a:solidFill>
                          <a:latin typeface="+mn-lt"/>
                          <a:ea typeface="+mn-ea"/>
                          <a:cs typeface="+mn-cs"/>
                        </a:rPr>
                        <a:t>To offer evidence: </a:t>
                      </a:r>
                      <a:endParaRPr lang="en-US" dirty="0"/>
                    </a:p>
                  </a:txBody>
                  <a:tcPr/>
                </a:tc>
                <a:tc>
                  <a:txBody>
                    <a:bodyPr/>
                    <a:lstStyle/>
                    <a:p>
                      <a:r>
                        <a:rPr kumimoji="0" lang="en-US" sz="1800" b="1" kern="1200" dirty="0">
                          <a:solidFill>
                            <a:schemeClr val="lt1"/>
                          </a:solidFill>
                          <a:latin typeface="+mn-lt"/>
                          <a:ea typeface="+mn-ea"/>
                          <a:cs typeface="+mn-cs"/>
                        </a:rPr>
                        <a:t>To introduce an interpretation:</a:t>
                      </a:r>
                      <a:endParaRPr lang="en-US" dirty="0"/>
                    </a:p>
                  </a:txBody>
                  <a:tcPr/>
                </a:tc>
                <a:tc>
                  <a:txBody>
                    <a:bodyPr/>
                    <a:lstStyle/>
                    <a:p>
                      <a:r>
                        <a:rPr kumimoji="0" lang="en-US" sz="1800" b="1" kern="1200" dirty="0">
                          <a:solidFill>
                            <a:schemeClr val="lt1"/>
                          </a:solidFill>
                          <a:latin typeface="+mn-lt"/>
                          <a:ea typeface="+mn-ea"/>
                          <a:cs typeface="+mn-cs"/>
                        </a:rPr>
                        <a:t>To compare and contrast:</a:t>
                      </a:r>
                      <a:endParaRPr lang="en-US" dirty="0"/>
                    </a:p>
                  </a:txBody>
                  <a:tcPr/>
                </a:tc>
                <a:extLst>
                  <a:ext uri="{0D108BD9-81ED-4DB2-BD59-A6C34878D82A}">
                    <a16:rowId xmlns:a16="http://schemas.microsoft.com/office/drawing/2014/main" val="10000"/>
                  </a:ext>
                </a:extLst>
              </a:tr>
              <a:tr h="370840">
                <a:tc>
                  <a:txBody>
                    <a:bodyPr/>
                    <a:lstStyle/>
                    <a:p>
                      <a:r>
                        <a:rPr kumimoji="0" lang="en-US" sz="1600" kern="1200" dirty="0">
                          <a:solidFill>
                            <a:schemeClr val="dk1"/>
                          </a:solidFill>
                          <a:latin typeface="+mn-lt"/>
                          <a:ea typeface="+mn-ea"/>
                          <a:cs typeface="+mn-cs"/>
                        </a:rPr>
                        <a:t>Most important,</a:t>
                      </a:r>
                    </a:p>
                    <a:p>
                      <a:r>
                        <a:rPr kumimoji="0" lang="en-US" sz="1600" kern="1200" dirty="0">
                          <a:solidFill>
                            <a:schemeClr val="dk1"/>
                          </a:solidFill>
                          <a:latin typeface="+mn-lt"/>
                          <a:ea typeface="+mn-ea"/>
                          <a:cs typeface="+mn-cs"/>
                        </a:rPr>
                        <a:t>For example,</a:t>
                      </a:r>
                    </a:p>
                    <a:p>
                      <a:r>
                        <a:rPr kumimoji="0" lang="en-US" sz="1600" kern="1200" dirty="0">
                          <a:solidFill>
                            <a:schemeClr val="dk1"/>
                          </a:solidFill>
                          <a:latin typeface="+mn-lt"/>
                          <a:ea typeface="+mn-ea"/>
                          <a:cs typeface="+mn-cs"/>
                        </a:rPr>
                        <a:t>For instance,</a:t>
                      </a:r>
                    </a:p>
                    <a:p>
                      <a:r>
                        <a:rPr kumimoji="0" lang="en-US" sz="1600" kern="1200" dirty="0">
                          <a:solidFill>
                            <a:schemeClr val="dk1"/>
                          </a:solidFill>
                          <a:latin typeface="+mn-lt"/>
                          <a:ea typeface="+mn-ea"/>
                          <a:cs typeface="+mn-cs"/>
                        </a:rPr>
                        <a:t>According to __________,</a:t>
                      </a:r>
                    </a:p>
                    <a:p>
                      <a:r>
                        <a:rPr kumimoji="0" lang="en-US" sz="1600" kern="1200" dirty="0">
                          <a:solidFill>
                            <a:schemeClr val="dk1"/>
                          </a:solidFill>
                          <a:latin typeface="+mn-lt"/>
                          <a:ea typeface="+mn-ea"/>
                          <a:cs typeface="+mn-cs"/>
                        </a:rPr>
                        <a:t>To illustrate,</a:t>
                      </a:r>
                    </a:p>
                    <a:p>
                      <a:r>
                        <a:rPr kumimoji="0" lang="en-US" sz="1600" kern="1200" dirty="0">
                          <a:solidFill>
                            <a:schemeClr val="dk1"/>
                          </a:solidFill>
                          <a:latin typeface="+mn-lt"/>
                          <a:ea typeface="+mn-ea"/>
                          <a:cs typeface="+mn-cs"/>
                        </a:rPr>
                        <a:t>In this case,</a:t>
                      </a:r>
                    </a:p>
                    <a:p>
                      <a:endParaRPr lang="en-US" sz="1600" dirty="0"/>
                    </a:p>
                  </a:txBody>
                  <a:tcPr/>
                </a:tc>
                <a:tc>
                  <a:txBody>
                    <a:bodyPr/>
                    <a:lstStyle/>
                    <a:p>
                      <a:r>
                        <a:rPr kumimoji="0" lang="en-US" sz="1600" kern="1200" dirty="0">
                          <a:solidFill>
                            <a:schemeClr val="dk1"/>
                          </a:solidFill>
                          <a:latin typeface="+mn-lt"/>
                          <a:ea typeface="+mn-ea"/>
                          <a:cs typeface="+mn-cs"/>
                        </a:rPr>
                        <a:t>Therefore,</a:t>
                      </a:r>
                    </a:p>
                    <a:p>
                      <a:r>
                        <a:rPr kumimoji="0" lang="en-US" sz="1600" kern="1200" dirty="0">
                          <a:solidFill>
                            <a:schemeClr val="dk1"/>
                          </a:solidFill>
                          <a:latin typeface="+mn-lt"/>
                          <a:ea typeface="+mn-ea"/>
                          <a:cs typeface="+mn-cs"/>
                        </a:rPr>
                        <a:t>For these reasons,</a:t>
                      </a:r>
                    </a:p>
                    <a:p>
                      <a:r>
                        <a:rPr kumimoji="0" lang="en-US" sz="1600" kern="1200" dirty="0">
                          <a:solidFill>
                            <a:schemeClr val="dk1"/>
                          </a:solidFill>
                          <a:latin typeface="+mn-lt"/>
                          <a:ea typeface="+mn-ea"/>
                          <a:cs typeface="+mn-cs"/>
                        </a:rPr>
                        <a:t>Consequently,</a:t>
                      </a:r>
                    </a:p>
                    <a:p>
                      <a:r>
                        <a:rPr kumimoji="0" lang="en-US" sz="1600" kern="1200" dirty="0">
                          <a:solidFill>
                            <a:schemeClr val="dk1"/>
                          </a:solidFill>
                          <a:latin typeface="+mn-lt"/>
                          <a:ea typeface="+mn-ea"/>
                          <a:cs typeface="+mn-cs"/>
                        </a:rPr>
                        <a:t>Furthermore,</a:t>
                      </a:r>
                    </a:p>
                    <a:p>
                      <a:r>
                        <a:rPr kumimoji="0" lang="en-US" sz="1600" kern="1200" dirty="0">
                          <a:solidFill>
                            <a:schemeClr val="dk1"/>
                          </a:solidFill>
                          <a:latin typeface="+mn-lt"/>
                          <a:ea typeface="+mn-ea"/>
                          <a:cs typeface="+mn-cs"/>
                        </a:rPr>
                        <a:t>In addition,</a:t>
                      </a:r>
                    </a:p>
                    <a:p>
                      <a:r>
                        <a:rPr kumimoji="0" lang="en-US" sz="1600" kern="1200" dirty="0">
                          <a:solidFill>
                            <a:schemeClr val="dk1"/>
                          </a:solidFill>
                          <a:latin typeface="+mn-lt"/>
                          <a:ea typeface="+mn-ea"/>
                          <a:cs typeface="+mn-cs"/>
                        </a:rPr>
                        <a:t>Moreover,</a:t>
                      </a:r>
                    </a:p>
                    <a:p>
                      <a:r>
                        <a:rPr kumimoji="0" lang="en-US" sz="1600" kern="1200" dirty="0">
                          <a:solidFill>
                            <a:schemeClr val="dk1"/>
                          </a:solidFill>
                          <a:latin typeface="+mn-lt"/>
                          <a:ea typeface="+mn-ea"/>
                          <a:cs typeface="+mn-cs"/>
                        </a:rPr>
                        <a:t>Thus,</a:t>
                      </a:r>
                      <a:endParaRPr lang="en-US" sz="1600" dirty="0"/>
                    </a:p>
                  </a:txBody>
                  <a:tcPr/>
                </a:tc>
                <a:tc>
                  <a:txBody>
                    <a:bodyPr/>
                    <a:lstStyle/>
                    <a:p>
                      <a:pPr marL="0" marR="0">
                        <a:lnSpc>
                          <a:spcPct val="115000"/>
                        </a:lnSpc>
                        <a:spcBef>
                          <a:spcPts val="0"/>
                        </a:spcBef>
                        <a:spcAft>
                          <a:spcPts val="0"/>
                        </a:spcAft>
                      </a:pPr>
                      <a:r>
                        <a:rPr lang="en-US" sz="1800" dirty="0">
                          <a:latin typeface="Georgia" pitchFamily="18" charset="0"/>
                          <a:ea typeface="Calibri"/>
                          <a:cs typeface="Times New Roman"/>
                        </a:rPr>
                        <a:t>Although _______,</a:t>
                      </a:r>
                    </a:p>
                    <a:p>
                      <a:pPr marL="0" marR="0">
                        <a:lnSpc>
                          <a:spcPct val="115000"/>
                        </a:lnSpc>
                        <a:spcBef>
                          <a:spcPts val="0"/>
                        </a:spcBef>
                        <a:spcAft>
                          <a:spcPts val="0"/>
                        </a:spcAft>
                      </a:pPr>
                      <a:r>
                        <a:rPr lang="en-US" sz="1800" dirty="0">
                          <a:latin typeface="Georgia" pitchFamily="18" charset="0"/>
                          <a:ea typeface="Calibri"/>
                          <a:cs typeface="Times New Roman"/>
                        </a:rPr>
                        <a:t>Even though __________,</a:t>
                      </a:r>
                    </a:p>
                    <a:p>
                      <a:pPr marL="0" marR="0">
                        <a:lnSpc>
                          <a:spcPct val="115000"/>
                        </a:lnSpc>
                        <a:spcBef>
                          <a:spcPts val="0"/>
                        </a:spcBef>
                        <a:spcAft>
                          <a:spcPts val="0"/>
                        </a:spcAft>
                      </a:pPr>
                      <a:r>
                        <a:rPr lang="en-US" sz="1800" dirty="0">
                          <a:latin typeface="Georgia" pitchFamily="18" charset="0"/>
                          <a:ea typeface="Calibri"/>
                          <a:cs typeface="Times New Roman"/>
                        </a:rPr>
                        <a:t>Instead,</a:t>
                      </a:r>
                    </a:p>
                    <a:p>
                      <a:pPr marL="0" marR="0">
                        <a:lnSpc>
                          <a:spcPct val="115000"/>
                        </a:lnSpc>
                        <a:spcBef>
                          <a:spcPts val="0"/>
                        </a:spcBef>
                        <a:spcAft>
                          <a:spcPts val="0"/>
                        </a:spcAft>
                      </a:pPr>
                      <a:r>
                        <a:rPr lang="en-US" sz="1800" dirty="0">
                          <a:latin typeface="Georgia" pitchFamily="18" charset="0"/>
                          <a:ea typeface="Calibri"/>
                          <a:cs typeface="Times New Roman"/>
                        </a:rPr>
                        <a:t>On the other hand,</a:t>
                      </a:r>
                    </a:p>
                    <a:p>
                      <a:pPr marL="0" marR="0">
                        <a:lnSpc>
                          <a:spcPct val="115000"/>
                        </a:lnSpc>
                        <a:spcBef>
                          <a:spcPts val="0"/>
                        </a:spcBef>
                        <a:spcAft>
                          <a:spcPts val="0"/>
                        </a:spcAft>
                      </a:pPr>
                      <a:r>
                        <a:rPr lang="en-US" sz="1800" dirty="0">
                          <a:latin typeface="Georgia" pitchFamily="18" charset="0"/>
                          <a:ea typeface="Calibri"/>
                          <a:cs typeface="Times New Roman"/>
                        </a:rPr>
                        <a:t>On the contrary,</a:t>
                      </a:r>
                    </a:p>
                    <a:p>
                      <a:pPr marL="0" marR="0">
                        <a:lnSpc>
                          <a:spcPct val="115000"/>
                        </a:lnSpc>
                        <a:spcBef>
                          <a:spcPts val="0"/>
                        </a:spcBef>
                        <a:spcAft>
                          <a:spcPts val="0"/>
                        </a:spcAft>
                      </a:pPr>
                      <a:r>
                        <a:rPr lang="en-US" sz="1800" dirty="0">
                          <a:latin typeface="Georgia" pitchFamily="18" charset="0"/>
                          <a:ea typeface="Calibri"/>
                          <a:cs typeface="Times New Roman"/>
                        </a:rPr>
                        <a:t>Rather,</a:t>
                      </a:r>
                    </a:p>
                    <a:p>
                      <a:pPr marL="0" marR="0">
                        <a:lnSpc>
                          <a:spcPct val="115000"/>
                        </a:lnSpc>
                        <a:spcBef>
                          <a:spcPts val="0"/>
                        </a:spcBef>
                        <a:spcAft>
                          <a:spcPts val="0"/>
                        </a:spcAft>
                      </a:pPr>
                      <a:r>
                        <a:rPr lang="en-US" sz="1800" dirty="0">
                          <a:latin typeface="Georgia" pitchFamily="18" charset="0"/>
                          <a:ea typeface="Calibri"/>
                          <a:cs typeface="Times New Roman"/>
                        </a:rPr>
                        <a:t>Yet,/But,/However,</a:t>
                      </a:r>
                    </a:p>
                    <a:p>
                      <a:pPr marL="0" marR="0">
                        <a:lnSpc>
                          <a:spcPct val="115000"/>
                        </a:lnSpc>
                        <a:spcBef>
                          <a:spcPts val="0"/>
                        </a:spcBef>
                        <a:spcAft>
                          <a:spcPts val="0"/>
                        </a:spcAft>
                      </a:pPr>
                      <a:r>
                        <a:rPr lang="en-US" sz="1800" dirty="0">
                          <a:latin typeface="Georgia" pitchFamily="18" charset="0"/>
                          <a:ea typeface="Calibri"/>
                          <a:cs typeface="Times New Roman"/>
                        </a:rPr>
                        <a:t>Still,</a:t>
                      </a:r>
                    </a:p>
                    <a:p>
                      <a:pPr marL="0" marR="0">
                        <a:lnSpc>
                          <a:spcPct val="115000"/>
                        </a:lnSpc>
                        <a:spcBef>
                          <a:spcPts val="0"/>
                        </a:spcBef>
                        <a:spcAft>
                          <a:spcPts val="0"/>
                        </a:spcAft>
                      </a:pPr>
                      <a:r>
                        <a:rPr lang="en-US" sz="1800" dirty="0">
                          <a:latin typeface="Georgia" pitchFamily="18" charset="0"/>
                          <a:ea typeface="Calibri"/>
                          <a:cs typeface="Times New Roman"/>
                        </a:rPr>
                        <a:t>Nevertheless,</a:t>
                      </a:r>
                    </a:p>
                    <a:p>
                      <a:pPr marL="0" marR="0">
                        <a:lnSpc>
                          <a:spcPct val="115000"/>
                        </a:lnSpc>
                        <a:spcBef>
                          <a:spcPts val="0"/>
                        </a:spcBef>
                        <a:spcAft>
                          <a:spcPts val="0"/>
                        </a:spcAft>
                      </a:pPr>
                      <a:r>
                        <a:rPr lang="en-US" sz="1800" dirty="0">
                          <a:latin typeface="Georgia" pitchFamily="18" charset="0"/>
                          <a:ea typeface="Calibri"/>
                          <a:cs typeface="Times New Roman"/>
                        </a:rPr>
                        <a:t>In contrast,</a:t>
                      </a:r>
                    </a:p>
                    <a:p>
                      <a:pPr marL="0" marR="0">
                        <a:lnSpc>
                          <a:spcPct val="115000"/>
                        </a:lnSpc>
                        <a:spcBef>
                          <a:spcPts val="0"/>
                        </a:spcBef>
                        <a:spcAft>
                          <a:spcPts val="0"/>
                        </a:spcAft>
                      </a:pPr>
                      <a:r>
                        <a:rPr lang="en-US" sz="1800" dirty="0">
                          <a:latin typeface="Georgia" pitchFamily="18" charset="0"/>
                          <a:ea typeface="Calibri"/>
                          <a:cs typeface="Times New Roman"/>
                        </a:rPr>
                        <a:t>Similarly,</a:t>
                      </a:r>
                    </a:p>
                    <a:p>
                      <a:pPr marL="0" marR="0">
                        <a:lnSpc>
                          <a:spcPct val="115000"/>
                        </a:lnSpc>
                        <a:spcBef>
                          <a:spcPts val="0"/>
                        </a:spcBef>
                        <a:spcAft>
                          <a:spcPts val="0"/>
                        </a:spcAft>
                      </a:pPr>
                      <a:r>
                        <a:rPr lang="en-US" sz="1800" dirty="0">
                          <a:latin typeface="Georgia" pitchFamily="18" charset="0"/>
                          <a:ea typeface="Calibri"/>
                          <a:cs typeface="Times New Roman"/>
                        </a:rPr>
                        <a:t>Likewise,</a:t>
                      </a:r>
                    </a:p>
                    <a:p>
                      <a:pPr marL="0" marR="0">
                        <a:lnSpc>
                          <a:spcPct val="115000"/>
                        </a:lnSpc>
                        <a:spcBef>
                          <a:spcPts val="0"/>
                        </a:spcBef>
                        <a:spcAft>
                          <a:spcPts val="0"/>
                        </a:spcAft>
                      </a:pPr>
                      <a:r>
                        <a:rPr lang="en-US" sz="1800" dirty="0">
                          <a:latin typeface="Georgia" pitchFamily="18" charset="0"/>
                          <a:ea typeface="Calibri"/>
                          <a:cs typeface="Times New Roman"/>
                        </a:rPr>
                        <a:t>In the same way,</a:t>
                      </a: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Transitions Continued </a:t>
            </a:r>
          </a:p>
        </p:txBody>
      </p:sp>
      <p:graphicFrame>
        <p:nvGraphicFramePr>
          <p:cNvPr id="4" name="Content Placeholder 3"/>
          <p:cNvGraphicFramePr>
            <a:graphicFrameLocks noGrp="1"/>
          </p:cNvGraphicFramePr>
          <p:nvPr>
            <p:ph idx="1"/>
          </p:nvPr>
        </p:nvGraphicFramePr>
        <p:xfrm>
          <a:off x="457200" y="2249488"/>
          <a:ext cx="8229600" cy="26568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r>
                        <a:rPr kumimoji="0" lang="en-US" sz="1800" b="1" kern="1200" dirty="0">
                          <a:solidFill>
                            <a:schemeClr val="lt1"/>
                          </a:solidFill>
                          <a:latin typeface="+mn-lt"/>
                          <a:ea typeface="+mn-ea"/>
                          <a:cs typeface="+mn-cs"/>
                        </a:rPr>
                        <a:t>To add information:</a:t>
                      </a:r>
                      <a:endParaRPr lang="en-US" dirty="0"/>
                    </a:p>
                  </a:txBody>
                  <a:tcPr/>
                </a:tc>
                <a:tc>
                  <a:txBody>
                    <a:bodyPr/>
                    <a:lstStyle/>
                    <a:p>
                      <a:r>
                        <a:rPr kumimoji="0" lang="en-US" sz="1800" b="1" kern="1200" dirty="0">
                          <a:solidFill>
                            <a:schemeClr val="lt1"/>
                          </a:solidFill>
                          <a:latin typeface="+mn-lt"/>
                          <a:ea typeface="+mn-ea"/>
                          <a:cs typeface="+mn-cs"/>
                        </a:rPr>
                        <a:t>To clarify:</a:t>
                      </a:r>
                      <a:endParaRPr lang="en-US" dirty="0"/>
                    </a:p>
                  </a:txBody>
                  <a:tcPr/>
                </a:tc>
                <a:tc>
                  <a:txBody>
                    <a:bodyPr/>
                    <a:lstStyle/>
                    <a:p>
                      <a:r>
                        <a:rPr kumimoji="0" lang="en-US" sz="1800" b="1" kern="1200" dirty="0">
                          <a:solidFill>
                            <a:schemeClr val="lt1"/>
                          </a:solidFill>
                          <a:latin typeface="+mn-lt"/>
                          <a:ea typeface="+mn-ea"/>
                          <a:cs typeface="+mn-cs"/>
                        </a:rPr>
                        <a:t>To conclude:</a:t>
                      </a:r>
                      <a:endParaRPr lang="en-US" dirty="0"/>
                    </a:p>
                  </a:txBody>
                  <a:tcPr/>
                </a:tc>
                <a:extLst>
                  <a:ext uri="{0D108BD9-81ED-4DB2-BD59-A6C34878D82A}">
                    <a16:rowId xmlns:a16="http://schemas.microsoft.com/office/drawing/2014/main" val="10000"/>
                  </a:ext>
                </a:extLst>
              </a:tr>
              <a:tr h="370840">
                <a:tc>
                  <a:txBody>
                    <a:bodyPr/>
                    <a:lstStyle/>
                    <a:p>
                      <a:r>
                        <a:rPr kumimoji="0" lang="en-US" sz="1800" kern="1200" dirty="0">
                          <a:solidFill>
                            <a:schemeClr val="dk1"/>
                          </a:solidFill>
                          <a:latin typeface="+mn-lt"/>
                          <a:ea typeface="+mn-ea"/>
                          <a:cs typeface="+mn-cs"/>
                        </a:rPr>
                        <a:t>Additionally,</a:t>
                      </a:r>
                    </a:p>
                    <a:p>
                      <a:r>
                        <a:rPr kumimoji="0" lang="en-US" sz="1800" kern="1200" dirty="0">
                          <a:solidFill>
                            <a:schemeClr val="dk1"/>
                          </a:solidFill>
                          <a:latin typeface="+mn-lt"/>
                          <a:ea typeface="+mn-ea"/>
                          <a:cs typeface="+mn-cs"/>
                        </a:rPr>
                        <a:t>In addition,</a:t>
                      </a:r>
                    </a:p>
                    <a:p>
                      <a:r>
                        <a:rPr kumimoji="0" lang="en-US" sz="1800" kern="1200" dirty="0">
                          <a:solidFill>
                            <a:schemeClr val="dk1"/>
                          </a:solidFill>
                          <a:latin typeface="+mn-lt"/>
                          <a:ea typeface="+mn-ea"/>
                          <a:cs typeface="+mn-cs"/>
                        </a:rPr>
                        <a:t>For example,</a:t>
                      </a:r>
                    </a:p>
                    <a:p>
                      <a:r>
                        <a:rPr kumimoji="0" lang="en-US" sz="1800" kern="1200" dirty="0">
                          <a:solidFill>
                            <a:schemeClr val="dk1"/>
                          </a:solidFill>
                          <a:latin typeface="+mn-lt"/>
                          <a:ea typeface="+mn-ea"/>
                          <a:cs typeface="+mn-cs"/>
                        </a:rPr>
                        <a:t>For instance,</a:t>
                      </a:r>
                    </a:p>
                    <a:p>
                      <a:r>
                        <a:rPr kumimoji="0" lang="en-US" sz="1800" kern="1200" dirty="0">
                          <a:solidFill>
                            <a:schemeClr val="dk1"/>
                          </a:solidFill>
                          <a:latin typeface="+mn-lt"/>
                          <a:ea typeface="+mn-ea"/>
                          <a:cs typeface="+mn-cs"/>
                        </a:rPr>
                        <a:t>Likewise,</a:t>
                      </a:r>
                    </a:p>
                    <a:p>
                      <a:r>
                        <a:rPr kumimoji="0" lang="en-US" sz="1800" kern="1200" dirty="0">
                          <a:solidFill>
                            <a:schemeClr val="dk1"/>
                          </a:solidFill>
                          <a:latin typeface="+mn-lt"/>
                          <a:ea typeface="+mn-ea"/>
                          <a:cs typeface="+mn-cs"/>
                        </a:rPr>
                        <a:t>Finally,</a:t>
                      </a:r>
                    </a:p>
                    <a:p>
                      <a:r>
                        <a:rPr kumimoji="0" lang="en-US" sz="1800" kern="1200" dirty="0">
                          <a:solidFill>
                            <a:schemeClr val="dk1"/>
                          </a:solidFill>
                          <a:latin typeface="+mn-lt"/>
                          <a:ea typeface="+mn-ea"/>
                          <a:cs typeface="+mn-cs"/>
                        </a:rPr>
                        <a:t>Equally important, </a:t>
                      </a:r>
                    </a:p>
                    <a:p>
                      <a:r>
                        <a:rPr kumimoji="0" lang="en-US" sz="1800" kern="1200" dirty="0">
                          <a:solidFill>
                            <a:schemeClr val="dk1"/>
                          </a:solidFill>
                          <a:latin typeface="+mn-lt"/>
                          <a:ea typeface="+mn-ea"/>
                          <a:cs typeface="+mn-cs"/>
                        </a:rPr>
                        <a:t>Again,</a:t>
                      </a:r>
                      <a:endParaRPr lang="en-US" dirty="0"/>
                    </a:p>
                  </a:txBody>
                  <a:tcPr/>
                </a:tc>
                <a:tc>
                  <a:txBody>
                    <a:bodyPr/>
                    <a:lstStyle/>
                    <a:p>
                      <a:r>
                        <a:rPr kumimoji="0" lang="en-US" sz="1800" kern="1200" dirty="0">
                          <a:solidFill>
                            <a:schemeClr val="dk1"/>
                          </a:solidFill>
                          <a:latin typeface="+mn-lt"/>
                          <a:ea typeface="+mn-ea"/>
                          <a:cs typeface="+mn-cs"/>
                        </a:rPr>
                        <a:t>In other words,</a:t>
                      </a:r>
                    </a:p>
                    <a:p>
                      <a:r>
                        <a:rPr kumimoji="0" lang="en-US" sz="1800" kern="1200" dirty="0">
                          <a:solidFill>
                            <a:schemeClr val="dk1"/>
                          </a:solidFill>
                          <a:latin typeface="+mn-lt"/>
                          <a:ea typeface="+mn-ea"/>
                          <a:cs typeface="+mn-cs"/>
                        </a:rPr>
                        <a:t>For instance,</a:t>
                      </a:r>
                    </a:p>
                    <a:p>
                      <a:r>
                        <a:rPr kumimoji="0" lang="en-US" sz="1800" kern="1200" dirty="0">
                          <a:solidFill>
                            <a:schemeClr val="dk1"/>
                          </a:solidFill>
                          <a:latin typeface="+mn-lt"/>
                          <a:ea typeface="+mn-ea"/>
                          <a:cs typeface="+mn-cs"/>
                        </a:rPr>
                        <a:t>That is,</a:t>
                      </a:r>
                    </a:p>
                    <a:p>
                      <a:r>
                        <a:rPr kumimoji="0" lang="en-US" sz="1800" kern="1200" dirty="0">
                          <a:solidFill>
                            <a:schemeClr val="dk1"/>
                          </a:solidFill>
                          <a:latin typeface="+mn-lt"/>
                          <a:ea typeface="+mn-ea"/>
                          <a:cs typeface="+mn-cs"/>
                        </a:rPr>
                        <a:t>Put another way,</a:t>
                      </a:r>
                      <a:endParaRPr lang="en-US" dirty="0"/>
                    </a:p>
                  </a:txBody>
                  <a:tcPr/>
                </a:tc>
                <a:tc>
                  <a:txBody>
                    <a:bodyPr/>
                    <a:lstStyle/>
                    <a:p>
                      <a:r>
                        <a:rPr kumimoji="0" lang="en-US" sz="1800" kern="1200" dirty="0">
                          <a:solidFill>
                            <a:schemeClr val="dk1"/>
                          </a:solidFill>
                          <a:latin typeface="+mn-lt"/>
                          <a:ea typeface="+mn-ea"/>
                          <a:cs typeface="+mn-cs"/>
                        </a:rPr>
                        <a:t>As a result,</a:t>
                      </a:r>
                    </a:p>
                    <a:p>
                      <a:r>
                        <a:rPr kumimoji="0" lang="en-US" sz="1800" kern="1200" dirty="0">
                          <a:solidFill>
                            <a:schemeClr val="dk1"/>
                          </a:solidFill>
                          <a:latin typeface="+mn-lt"/>
                          <a:ea typeface="+mn-ea"/>
                          <a:cs typeface="+mn-cs"/>
                        </a:rPr>
                        <a:t>Therefore,</a:t>
                      </a:r>
                    </a:p>
                    <a:p>
                      <a:r>
                        <a:rPr kumimoji="0" lang="en-US" sz="1800" kern="1200" dirty="0">
                          <a:solidFill>
                            <a:schemeClr val="dk1"/>
                          </a:solidFill>
                          <a:latin typeface="+mn-lt"/>
                          <a:ea typeface="+mn-ea"/>
                          <a:cs typeface="+mn-cs"/>
                        </a:rPr>
                        <a:t>Thus,</a:t>
                      </a:r>
                    </a:p>
                    <a:p>
                      <a:r>
                        <a:rPr kumimoji="0" lang="en-US" sz="1800" kern="1200" dirty="0">
                          <a:solidFill>
                            <a:schemeClr val="dk1"/>
                          </a:solidFill>
                          <a:latin typeface="+mn-lt"/>
                          <a:ea typeface="+mn-ea"/>
                          <a:cs typeface="+mn-cs"/>
                        </a:rPr>
                        <a:t>Finally,</a:t>
                      </a:r>
                      <a:endParaRPr lang="en-US"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964936"/>
          </a:xfrm>
        </p:spPr>
        <p:txBody>
          <a:bodyPr>
            <a:normAutofit/>
          </a:bodyPr>
          <a:lstStyle/>
          <a:p>
            <a:pPr lvl="0">
              <a:buNone/>
            </a:pPr>
            <a:r>
              <a:rPr lang="en-US" dirty="0"/>
              <a:t>1. The following sample paragraph is based on the film </a:t>
            </a:r>
            <a:r>
              <a:rPr lang="en-US" i="1" dirty="0" err="1"/>
              <a:t>Mulan</a:t>
            </a:r>
            <a:r>
              <a:rPr lang="en-US" i="1" dirty="0"/>
              <a:t>, </a:t>
            </a:r>
            <a:r>
              <a:rPr lang="en-US" dirty="0"/>
              <a:t>a folklore story from China about a girl, </a:t>
            </a:r>
            <a:r>
              <a:rPr lang="en-US" dirty="0" err="1"/>
              <a:t>Mulan</a:t>
            </a:r>
            <a:r>
              <a:rPr lang="en-US" dirty="0"/>
              <a:t>, who chooses to go to war in place of her ill father. Mark the text to indicate where transitions could be added.</a:t>
            </a:r>
          </a:p>
          <a:p>
            <a:endParaRPr lang="en-US" dirty="0"/>
          </a:p>
          <a:p>
            <a:pPr>
              <a:buNone/>
            </a:pPr>
            <a:r>
              <a:rPr lang="en-US" dirty="0"/>
              <a:t>Using the chart on the previous page, mark the draft to indicate where transitions could be added to create coherence.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6400800"/>
          </a:xfrm>
        </p:spPr>
        <p:txBody>
          <a:bodyPr>
            <a:normAutofit fontScale="77500" lnSpcReduction="20000"/>
          </a:bodyPr>
          <a:lstStyle/>
          <a:p>
            <a:pPr lvl="0">
              <a:buNone/>
            </a:pPr>
            <a:r>
              <a:rPr lang="en-US" dirty="0"/>
              <a:t> Transitions that could be include are:</a:t>
            </a:r>
          </a:p>
          <a:p>
            <a:pPr lvl="0">
              <a:buNone/>
            </a:pPr>
            <a:endParaRPr lang="en-US" dirty="0"/>
          </a:p>
          <a:p>
            <a:r>
              <a:rPr lang="en-US" dirty="0"/>
              <a:t>“</a:t>
            </a:r>
            <a:r>
              <a:rPr lang="en-US" u="sng" dirty="0"/>
              <a:t>First, </a:t>
            </a:r>
            <a:r>
              <a:rPr lang="en-US" dirty="0" err="1"/>
              <a:t>Mulan</a:t>
            </a:r>
            <a:r>
              <a:rPr lang="en-US" dirty="0"/>
              <a:t> takes her father’s place in the Chinese army because she knows that he is hurt.” </a:t>
            </a:r>
          </a:p>
          <a:p>
            <a:pPr lvl="1"/>
            <a:r>
              <a:rPr lang="en-US" dirty="0"/>
              <a:t>Sentence 2</a:t>
            </a:r>
          </a:p>
          <a:p>
            <a:pPr lvl="1"/>
            <a:endParaRPr lang="en-US" dirty="0"/>
          </a:p>
          <a:p>
            <a:r>
              <a:rPr lang="en-US" dirty="0"/>
              <a:t>“</a:t>
            </a:r>
            <a:r>
              <a:rPr lang="en-US" u="sng" dirty="0"/>
              <a:t>Although, </a:t>
            </a:r>
            <a:r>
              <a:rPr lang="en-US" dirty="0"/>
              <a:t>it is a crime punishable by death to impersonate a soldier…”</a:t>
            </a:r>
          </a:p>
          <a:p>
            <a:pPr lvl="1"/>
            <a:r>
              <a:rPr lang="en-US" dirty="0"/>
              <a:t>Beginning of sentence 3</a:t>
            </a:r>
          </a:p>
          <a:p>
            <a:pPr lvl="1"/>
            <a:endParaRPr lang="en-US" dirty="0"/>
          </a:p>
          <a:p>
            <a:r>
              <a:rPr lang="en-US" dirty="0"/>
              <a:t>“</a:t>
            </a:r>
            <a:r>
              <a:rPr lang="en-US" u="sng" dirty="0"/>
              <a:t>In spite of her fears, </a:t>
            </a:r>
            <a:r>
              <a:rPr lang="en-US" dirty="0"/>
              <a:t>she gathers all of her courage and leaves before anyone can stop her…”</a:t>
            </a:r>
          </a:p>
          <a:p>
            <a:pPr lvl="1"/>
            <a:r>
              <a:rPr lang="en-US" dirty="0"/>
              <a:t>Beginning of sentence 4</a:t>
            </a:r>
          </a:p>
          <a:p>
            <a:pPr lvl="1"/>
            <a:endParaRPr lang="en-US" dirty="0"/>
          </a:p>
          <a:p>
            <a:r>
              <a:rPr lang="en-US" dirty="0"/>
              <a:t> “</a:t>
            </a:r>
            <a:r>
              <a:rPr lang="en-US" u="sng" dirty="0"/>
              <a:t>In most cases, </a:t>
            </a:r>
            <a:r>
              <a:rPr lang="en-US" dirty="0"/>
              <a:t>the heroes that we look up to are everyday heroes…”</a:t>
            </a:r>
          </a:p>
          <a:p>
            <a:pPr lvl="1"/>
            <a:r>
              <a:rPr lang="en-US" dirty="0"/>
              <a:t>Sentence 6</a:t>
            </a:r>
          </a:p>
          <a:p>
            <a:pPr lvl="1"/>
            <a:endParaRPr lang="en-US" dirty="0"/>
          </a:p>
          <a:p>
            <a:r>
              <a:rPr lang="en-US" u="sng" dirty="0"/>
              <a:t>In just this way, </a:t>
            </a:r>
            <a:r>
              <a:rPr lang="en-US" dirty="0" err="1"/>
              <a:t>Mulan</a:t>
            </a:r>
            <a:r>
              <a:rPr lang="en-US" dirty="0"/>
              <a:t> is an ordinary girl who finds courage and strength to continue training and fighting in battles…”</a:t>
            </a:r>
          </a:p>
          <a:p>
            <a:pPr lvl="1"/>
            <a:r>
              <a:rPr lang="en-US" dirty="0"/>
              <a:t>Sentence 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ox(in)">
                                      <p:cBhvr>
                                        <p:cTn id="15" dur="500"/>
                                        <p:tgtEl>
                                          <p:spTgt spid="3">
                                            <p:txEl>
                                              <p:pRg st="5" end="5"/>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checkerboard(across)">
                                      <p:cBhvr>
                                        <p:cTn id="23" dur="500"/>
                                        <p:tgtEl>
                                          <p:spTgt spid="3">
                                            <p:txEl>
                                              <p:pRg st="8" end="8"/>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checkerboard(across)">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box(in)">
                                      <p:cBhvr>
                                        <p:cTn id="31" dur="500"/>
                                        <p:tgtEl>
                                          <p:spTgt spid="3">
                                            <p:txEl>
                                              <p:pRg st="11" end="11"/>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box(in)">
                                      <p:cBhvr>
                                        <p:cTn id="34" dur="500"/>
                                        <p:tgtEl>
                                          <p:spTgt spid="3">
                                            <p:txEl>
                                              <p:pRg st="12" end="1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animEffect transition="in" filter="blinds(horizontal)">
                                      <p:cBhvr>
                                        <p:cTn id="39" dur="500"/>
                                        <p:tgtEl>
                                          <p:spTgt spid="3">
                                            <p:txEl>
                                              <p:pRg st="14" end="14"/>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blinds(horizontal)">
                                      <p:cBhvr>
                                        <p:cTn id="4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869</TotalTime>
  <Words>1020</Words>
  <Application>Microsoft Office PowerPoint</Application>
  <PresentationFormat>On-screen Show (4:3)</PresentationFormat>
  <Paragraphs>133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Georgia</vt:lpstr>
      <vt:lpstr>Times New Roman</vt:lpstr>
      <vt:lpstr>Trebuchet MS</vt:lpstr>
      <vt:lpstr>Wingdings 2</vt:lpstr>
      <vt:lpstr>Urban</vt:lpstr>
      <vt:lpstr>Activity 1.14: Transitions and Quotations</vt:lpstr>
      <vt:lpstr>Learning Target</vt:lpstr>
      <vt:lpstr>Notebook</vt:lpstr>
      <vt:lpstr>Coherence</vt:lpstr>
      <vt:lpstr>Reviewing and Extending Transitions</vt:lpstr>
      <vt:lpstr>Reviewing and Extending Transitions</vt:lpstr>
      <vt:lpstr>Transitions Continued </vt:lpstr>
      <vt:lpstr>PowerPoint Presentation</vt:lpstr>
      <vt:lpstr>PowerPoint Presentation</vt:lpstr>
      <vt:lpstr>Providing Support for a Claim </vt:lpstr>
      <vt:lpstr>Quote Rules</vt:lpstr>
      <vt:lpstr>TLQC Strategy</vt:lpstr>
      <vt:lpstr>TLQC Strategy</vt:lpstr>
      <vt:lpstr>PowerPoint Presentation</vt:lpstr>
      <vt:lpstr>Check Your Understanding</vt:lpstr>
      <vt:lpstr>Check Your Understanding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Springboard: 8th Grade</dc:title>
  <dc:creator>DefaultUser</dc:creator>
  <cp:lastModifiedBy>Maddie Kernan</cp:lastModifiedBy>
  <cp:revision>40</cp:revision>
  <dcterms:created xsi:type="dcterms:W3CDTF">2016-03-14T21:22:26Z</dcterms:created>
  <dcterms:modified xsi:type="dcterms:W3CDTF">2017-10-26T20:49:53Z</dcterms:modified>
</cp:coreProperties>
</file>