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256" r:id="rId2"/>
    <p:sldId id="296" r:id="rId3"/>
    <p:sldId id="297" r:id="rId4"/>
    <p:sldId id="257" r:id="rId5"/>
    <p:sldId id="258" r:id="rId6"/>
    <p:sldId id="259" r:id="rId7"/>
    <p:sldId id="304" r:id="rId8"/>
    <p:sldId id="263" r:id="rId9"/>
    <p:sldId id="305" r:id="rId10"/>
    <p:sldId id="306" r:id="rId11"/>
    <p:sldId id="307" r:id="rId12"/>
    <p:sldId id="309" r:id="rId13"/>
    <p:sldId id="265" r:id="rId14"/>
    <p:sldId id="266" r:id="rId15"/>
    <p:sldId id="310" r:id="rId16"/>
    <p:sldId id="268" r:id="rId17"/>
    <p:sldId id="270" r:id="rId18"/>
    <p:sldId id="271" r:id="rId19"/>
    <p:sldId id="272" r:id="rId20"/>
    <p:sldId id="311" r:id="rId21"/>
    <p:sldId id="273" r:id="rId22"/>
    <p:sldId id="274" r:id="rId23"/>
    <p:sldId id="275" r:id="rId24"/>
    <p:sldId id="267" r:id="rId25"/>
    <p:sldId id="312" r:id="rId26"/>
    <p:sldId id="315" r:id="rId27"/>
    <p:sldId id="313" r:id="rId28"/>
    <p:sldId id="277" r:id="rId29"/>
    <p:sldId id="282" r:id="rId30"/>
    <p:sldId id="285" r:id="rId31"/>
    <p:sldId id="316" r:id="rId32"/>
    <p:sldId id="283" r:id="rId33"/>
    <p:sldId id="286" r:id="rId34"/>
    <p:sldId id="287" r:id="rId35"/>
    <p:sldId id="314" r:id="rId36"/>
    <p:sldId id="288" r:id="rId37"/>
    <p:sldId id="289" r:id="rId38"/>
    <p:sldId id="279" r:id="rId39"/>
    <p:sldId id="280" r:id="rId40"/>
    <p:sldId id="278" r:id="rId41"/>
    <p:sldId id="317" r:id="rId42"/>
    <p:sldId id="290" r:id="rId43"/>
    <p:sldId id="318" r:id="rId44"/>
    <p:sldId id="292" r:id="rId45"/>
    <p:sldId id="319" r:id="rId46"/>
    <p:sldId id="320" r:id="rId47"/>
    <p:sldId id="299" r:id="rId48"/>
    <p:sldId id="300" r:id="rId49"/>
    <p:sldId id="293" r:id="rId50"/>
    <p:sldId id="295" r:id="rId51"/>
    <p:sldId id="321" r:id="rId52"/>
    <p:sldId id="301" r:id="rId53"/>
    <p:sldId id="322" r:id="rId54"/>
    <p:sldId id="302" r:id="rId55"/>
    <p:sldId id="303"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4B9FAD-85D2-4E0C-95E4-0592415F0351}"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B30197-D7CB-4365-B084-AD9AEFA1A46A}" type="slidenum">
              <a:rPr lang="en-US" smtClean="0"/>
              <a:t>‹#›</a:t>
            </a:fld>
            <a:endParaRPr lang="en-US"/>
          </a:p>
        </p:txBody>
      </p:sp>
    </p:spTree>
    <p:extLst>
      <p:ext uri="{BB962C8B-B14F-4D97-AF65-F5344CB8AC3E}">
        <p14:creationId xmlns:p14="http://schemas.microsoft.com/office/powerpoint/2010/main" val="30556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1B7D81-C657-47E2-9894-4CE9AE3CC2B9}" type="datetimeFigureOut">
              <a:rPr lang="en-US" smtClean="0"/>
              <a:pPr/>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662D74-87F9-4E10-BF1F-E08ECE2025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662D74-87F9-4E10-BF1F-E08ECE2025A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662D74-87F9-4E10-BF1F-E08ECE2025A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94E977-3925-4C2A-90DF-841A2A9058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4E977-3925-4C2A-90DF-841A2A9058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4E977-3925-4C2A-90DF-841A2A9058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8E47267-8FE9-49B5-BDD8-5168B6DCB9BC}" type="datetimeFigureOut">
              <a:rPr lang="en-US" smtClean="0"/>
              <a:pPr/>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94E977-3925-4C2A-90DF-841A2A9058E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E47267-8FE9-49B5-BDD8-5168B6DCB9BC}" type="datetimeFigureOut">
              <a:rPr lang="en-US" smtClean="0"/>
              <a:pPr/>
              <a:t>10/17/2017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94E977-3925-4C2A-90DF-841A2A9058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Springboard: 8</a:t>
            </a:r>
            <a:r>
              <a:rPr lang="en-US" baseline="30000" dirty="0"/>
              <a:t>th</a:t>
            </a:r>
            <a:r>
              <a:rPr lang="en-US" dirty="0"/>
              <a:t> Grade </a:t>
            </a:r>
          </a:p>
        </p:txBody>
      </p:sp>
      <p:sp>
        <p:nvSpPr>
          <p:cNvPr id="3" name="Subtitle 2"/>
          <p:cNvSpPr>
            <a:spLocks noGrp="1"/>
          </p:cNvSpPr>
          <p:nvPr>
            <p:ph type="subTitle" idx="1"/>
          </p:nvPr>
        </p:nvSpPr>
        <p:spPr/>
        <p:txBody>
          <a:bodyPr/>
          <a:lstStyle/>
          <a:p>
            <a:r>
              <a:rPr lang="en-US" dirty="0"/>
              <a:t>Activity 1.13: Historical Heroes Examples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marL="514350" indent="-514350">
              <a:buAutoNum type="arabicPeriod"/>
            </a:pPr>
            <a:r>
              <a:rPr lang="en-US" b="1" dirty="0"/>
              <a:t>Key Idea and Details:</a:t>
            </a:r>
            <a:r>
              <a:rPr lang="en-US" dirty="0"/>
              <a:t> Choose a sentence that shows that Dr. Gurley sees hope within the sorrow of Lincoln’s death. Explain how you choice shows this.</a:t>
            </a:r>
          </a:p>
          <a:p>
            <a:pPr marL="514350" indent="-514350">
              <a:buAutoNum type="arabicPeriod"/>
            </a:pPr>
            <a:endParaRPr lang="en-US" dirty="0"/>
          </a:p>
          <a:p>
            <a:pPr marL="708660" lvl="1" indent="-342900"/>
            <a:r>
              <a:rPr lang="en-US" dirty="0"/>
              <a:t>“Though the friends of Liberty die, Liberty itself is immortal” expresses that the cause for which Lincoln gave his life will survive him and prosper.</a:t>
            </a:r>
          </a:p>
        </p:txBody>
      </p:sp>
    </p:spTree>
    <p:extLst>
      <p:ext uri="{BB962C8B-B14F-4D97-AF65-F5344CB8AC3E}">
        <p14:creationId xmlns:p14="http://schemas.microsoft.com/office/powerpoint/2010/main" val="378983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marL="0" indent="0">
              <a:buNone/>
            </a:pPr>
            <a:r>
              <a:rPr lang="en-US" b="1" dirty="0"/>
              <a:t>2. Craft and Structure:</a:t>
            </a:r>
            <a:r>
              <a:rPr lang="en-US" dirty="0"/>
              <a:t> What does the word “arrest” mean in this sermon? How do you know?</a:t>
            </a:r>
          </a:p>
          <a:p>
            <a:pPr marL="514350" indent="-514350">
              <a:buAutoNum type="arabicPeriod"/>
            </a:pPr>
            <a:endParaRPr lang="en-US" dirty="0"/>
          </a:p>
          <a:p>
            <a:pPr marL="708660" lvl="1" indent="-342900"/>
            <a:r>
              <a:rPr lang="en-US" i="1" dirty="0"/>
              <a:t>Arrest </a:t>
            </a:r>
            <a:r>
              <a:rPr lang="en-US" dirty="0"/>
              <a:t>means “to stop or slow down.” The context helps the reader to understand. Liberty is said to be “immortal,” and nothing can kill it or stop its “onward march.”</a:t>
            </a:r>
            <a:endParaRPr lang="en-US" i="1" dirty="0"/>
          </a:p>
        </p:txBody>
      </p:sp>
    </p:spTree>
    <p:extLst>
      <p:ext uri="{BB962C8B-B14F-4D97-AF65-F5344CB8AC3E}">
        <p14:creationId xmlns:p14="http://schemas.microsoft.com/office/powerpoint/2010/main" val="185051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marL="0" indent="0">
              <a:buNone/>
            </a:pPr>
            <a:r>
              <a:rPr lang="en-US" b="1" dirty="0"/>
              <a:t>3. Knowledge &amp; Ideas:</a:t>
            </a:r>
            <a:r>
              <a:rPr lang="en-US" dirty="0"/>
              <a:t> How do Dr. Gurley’s contrasting statements echo the feeling of that moment in history?</a:t>
            </a:r>
          </a:p>
          <a:p>
            <a:pPr marL="514350" indent="-514350">
              <a:buAutoNum type="arabicPeriod"/>
            </a:pPr>
            <a:endParaRPr lang="en-US" dirty="0"/>
          </a:p>
          <a:p>
            <a:pPr marL="708660" lvl="1" indent="-342900"/>
            <a:r>
              <a:rPr lang="en-US" dirty="0"/>
              <a:t>The contrast between grief and hope echoes the feelings of the nation in that the country grieves for the assassination of a beloved president even as it rejoices that the war is over, the union is preserved, and liberty has been protected.</a:t>
            </a:r>
          </a:p>
        </p:txBody>
      </p:sp>
    </p:spTree>
    <p:extLst>
      <p:ext uri="{BB962C8B-B14F-4D97-AF65-F5344CB8AC3E}">
        <p14:creationId xmlns:p14="http://schemas.microsoft.com/office/powerpoint/2010/main" val="309117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and Details</a:t>
            </a:r>
          </a:p>
        </p:txBody>
      </p:sp>
      <p:sp>
        <p:nvSpPr>
          <p:cNvPr id="3" name="Content Placeholder 2"/>
          <p:cNvSpPr>
            <a:spLocks noGrp="1"/>
          </p:cNvSpPr>
          <p:nvPr>
            <p:ph idx="1"/>
          </p:nvPr>
        </p:nvSpPr>
        <p:spPr/>
        <p:txBody>
          <a:bodyPr/>
          <a:lstStyle/>
          <a:p>
            <a:r>
              <a:rPr lang="en-US" dirty="0"/>
              <a:t>Notice how Dr. Gurley connects to Lincoln the man with the causes he fought for. What are those causes?</a:t>
            </a:r>
          </a:p>
          <a:p>
            <a:pPr lvl="1"/>
            <a:r>
              <a:rPr lang="en-US" dirty="0"/>
              <a:t>The causes are liberty, the country, and the Union.</a:t>
            </a:r>
          </a:p>
          <a:p>
            <a:pPr lvl="1"/>
            <a:endParaRPr lang="en-US" dirty="0"/>
          </a:p>
          <a:p>
            <a:r>
              <a:rPr lang="en-US" dirty="0"/>
              <a:t>How does Lincoln’s connection to Liberty make him heroic?</a:t>
            </a:r>
          </a:p>
          <a:p>
            <a:pPr lvl="1"/>
            <a:r>
              <a:rPr lang="en-US" dirty="0"/>
              <a:t>Lincoln’s cause is something that is larger and more important than himself; it is a cause that is immortal.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02" y="1371600"/>
            <a:ext cx="6019800" cy="1143000"/>
          </a:xfrm>
        </p:spPr>
        <p:txBody>
          <a:bodyPr>
            <a:normAutofit fontScale="90000"/>
          </a:bodyPr>
          <a:lstStyle/>
          <a:p>
            <a:r>
              <a:rPr lang="en-US" dirty="0"/>
              <a:t>“O Captain! My Captain!”</a:t>
            </a:r>
          </a:p>
        </p:txBody>
      </p:sp>
      <p:sp>
        <p:nvSpPr>
          <p:cNvPr id="3" name="Content Placeholder 2"/>
          <p:cNvSpPr>
            <a:spLocks noGrp="1"/>
          </p:cNvSpPr>
          <p:nvPr>
            <p:ph idx="1"/>
          </p:nvPr>
        </p:nvSpPr>
        <p:spPr>
          <a:xfrm>
            <a:off x="76200" y="2895600"/>
            <a:ext cx="8610600" cy="3429000"/>
          </a:xfrm>
        </p:spPr>
        <p:txBody>
          <a:bodyPr/>
          <a:lstStyle/>
          <a:p>
            <a:r>
              <a:rPr lang="en-US" dirty="0"/>
              <a:t>Walt Whitman</a:t>
            </a:r>
          </a:p>
          <a:p>
            <a:pPr lvl="1"/>
            <a:r>
              <a:rPr lang="en-US" dirty="0"/>
              <a:t>Is now considered one of America’s greatest poets, but his untraditional poetry wasn’t well received during his lifetime. As a young man, he worked as a printer and a journalist while writing free-verse poetry. His collection of poems </a:t>
            </a:r>
            <a:r>
              <a:rPr lang="en-US" i="1" dirty="0"/>
              <a:t>Leaves of Grass, </a:t>
            </a:r>
            <a:r>
              <a:rPr lang="en-US" dirty="0"/>
              <a:t>first came out in 1855, and he revised and added to it several times over the years. During the Civil War, he worked in Washington, first caring for injured soldiers in hospitals and later as a government clerk.</a:t>
            </a:r>
          </a:p>
        </p:txBody>
      </p:sp>
      <p:pic>
        <p:nvPicPr>
          <p:cNvPr id="4" name="Picture 3"/>
          <p:cNvPicPr>
            <a:picLocks noChangeAspect="1"/>
          </p:cNvPicPr>
          <p:nvPr/>
        </p:nvPicPr>
        <p:blipFill>
          <a:blip r:embed="rId3"/>
          <a:stretch>
            <a:fillRect/>
          </a:stretch>
        </p:blipFill>
        <p:spPr>
          <a:xfrm>
            <a:off x="6324600" y="228600"/>
            <a:ext cx="2552700" cy="294114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“O Captain! My Captain!”</a:t>
            </a:r>
          </a:p>
        </p:txBody>
      </p:sp>
      <p:sp>
        <p:nvSpPr>
          <p:cNvPr id="3" name="Content Placeholder 2"/>
          <p:cNvSpPr>
            <a:spLocks noGrp="1"/>
          </p:cNvSpPr>
          <p:nvPr>
            <p:ph idx="1"/>
          </p:nvPr>
        </p:nvSpPr>
        <p:spPr/>
        <p:txBody>
          <a:bodyPr>
            <a:normAutofit/>
          </a:bodyPr>
          <a:lstStyle/>
          <a:p>
            <a:r>
              <a:rPr lang="en-US" sz="3200" dirty="0"/>
              <a:t>First Read</a:t>
            </a:r>
          </a:p>
          <a:p>
            <a:pPr lvl="1"/>
            <a:r>
              <a:rPr lang="en-US" sz="3200" dirty="0"/>
              <a:t>Circle unfamiliar words and phrases</a:t>
            </a:r>
          </a:p>
          <a:p>
            <a:pPr lvl="1"/>
            <a:endParaRPr lang="en-US" sz="3200" dirty="0"/>
          </a:p>
          <a:p>
            <a:r>
              <a:rPr lang="en-US" sz="3200" dirty="0"/>
              <a:t>Second Read</a:t>
            </a:r>
          </a:p>
          <a:p>
            <a:pPr lvl="1"/>
            <a:r>
              <a:rPr lang="en-US" sz="3200" dirty="0"/>
              <a:t>Preview Questions</a:t>
            </a:r>
          </a:p>
          <a:p>
            <a:pPr lvl="1"/>
            <a:r>
              <a:rPr lang="en-US" sz="3200" dirty="0"/>
              <a:t>Metacognitive Reading Markers</a:t>
            </a:r>
          </a:p>
          <a:p>
            <a:pPr lvl="1"/>
            <a:r>
              <a:rPr lang="en-US" sz="3200" dirty="0"/>
              <a:t>Annotations</a:t>
            </a:r>
          </a:p>
        </p:txBody>
      </p:sp>
    </p:spTree>
    <p:extLst>
      <p:ext uri="{BB962C8B-B14F-4D97-AF65-F5344CB8AC3E}">
        <p14:creationId xmlns:p14="http://schemas.microsoft.com/office/powerpoint/2010/main" val="236732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 Strategy</a:t>
            </a:r>
          </a:p>
        </p:txBody>
      </p:sp>
      <p:sp>
        <p:nvSpPr>
          <p:cNvPr id="3" name="Content Placeholder 2"/>
          <p:cNvSpPr>
            <a:spLocks noGrp="1"/>
          </p:cNvSpPr>
          <p:nvPr>
            <p:ph idx="1"/>
          </p:nvPr>
        </p:nvSpPr>
        <p:spPr>
          <a:xfrm>
            <a:off x="228600" y="1752600"/>
            <a:ext cx="8458200" cy="4953000"/>
          </a:xfrm>
        </p:spPr>
        <p:txBody>
          <a:bodyPr>
            <a:normAutofit/>
          </a:bodyPr>
          <a:lstStyle/>
          <a:p>
            <a:r>
              <a:rPr lang="en-US" dirty="0"/>
              <a:t>This reading strategy is used to analyze a poetic text by identifying and discussing each topic in the acronym: </a:t>
            </a:r>
            <a:r>
              <a:rPr lang="en-US" i="1" dirty="0"/>
              <a:t>Title, Paraphrase, Connotation, Attitude, Shift, Theme, and Title </a:t>
            </a:r>
            <a:r>
              <a:rPr lang="en-US" dirty="0"/>
              <a:t>again. The strategy is a guide designed to lead in an analysis of a literary text. It is most effective if you begin at the top of the work your way down the elements; however you will find that as you study one element, you will naturally begin to explore others. For example, a study of </a:t>
            </a:r>
            <a:r>
              <a:rPr lang="en-US" i="1" dirty="0"/>
              <a:t>connotation </a:t>
            </a:r>
            <a:r>
              <a:rPr lang="en-US" dirty="0"/>
              <a:t>often leads to a discussion of </a:t>
            </a:r>
            <a:r>
              <a:rPr lang="en-US" i="1" dirty="0"/>
              <a:t>tone </a:t>
            </a:r>
            <a:r>
              <a:rPr lang="en-US" dirty="0"/>
              <a:t>and </a:t>
            </a:r>
            <a:r>
              <a:rPr lang="en-US" i="1" dirty="0"/>
              <a:t>shifts. </a:t>
            </a:r>
            <a:r>
              <a:rPr lang="en-US" dirty="0"/>
              <a:t>Revisiting the </a:t>
            </a:r>
            <a:r>
              <a:rPr lang="en-US" i="1" dirty="0"/>
              <a:t>title </a:t>
            </a:r>
            <a:r>
              <a:rPr lang="en-US" dirty="0"/>
              <a:t>often leads to a discussion of the </a:t>
            </a:r>
            <a:r>
              <a:rPr lang="en-US" i="1" dirty="0"/>
              <a:t>theme.</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Title: </a:t>
            </a:r>
            <a:r>
              <a:rPr lang="en-US" dirty="0"/>
              <a:t>Think about the title </a:t>
            </a:r>
            <a:r>
              <a:rPr lang="en-US" u="sng" dirty="0"/>
              <a:t>before</a:t>
            </a:r>
            <a:r>
              <a:rPr lang="en-US" dirty="0"/>
              <a:t> reading the text to predict what it will be about.</a:t>
            </a:r>
          </a:p>
          <a:p>
            <a:pPr lvl="1"/>
            <a:r>
              <a:rPr lang="en-US" dirty="0"/>
              <a:t>An ode or praise for a leader. A captain is a leader. That exclamation point may mean surprise or praise.</a:t>
            </a:r>
          </a:p>
          <a:p>
            <a:pPr lvl="1"/>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a:xfrm>
            <a:off x="152400" y="1935480"/>
            <a:ext cx="8534400" cy="4770120"/>
          </a:xfrm>
        </p:spPr>
        <p:txBody>
          <a:bodyPr/>
          <a:lstStyle/>
          <a:p>
            <a:r>
              <a:rPr lang="en-US" b="1" u="sng" dirty="0"/>
              <a:t>Paraphrase:</a:t>
            </a:r>
            <a:r>
              <a:rPr lang="en-US" dirty="0"/>
              <a:t> After discussing the text, briefly summarize each stanza of the poem. </a:t>
            </a:r>
          </a:p>
          <a:p>
            <a:pPr lvl="1"/>
            <a:r>
              <a:rPr lang="en-US" dirty="0"/>
              <a:t>1</a:t>
            </a:r>
            <a:r>
              <a:rPr lang="en-US" baseline="30000" dirty="0"/>
              <a:t>st</a:t>
            </a:r>
            <a:r>
              <a:rPr lang="en-US" dirty="0"/>
              <a:t>: The ship has weathered the storm and all are happy. The speaker discovers blood and the Captain is dead.</a:t>
            </a:r>
          </a:p>
          <a:p>
            <a:pPr lvl="1"/>
            <a:endParaRPr lang="en-US" dirty="0"/>
          </a:p>
          <a:p>
            <a:pPr lvl="1"/>
            <a:r>
              <a:rPr lang="en-US" dirty="0"/>
              <a:t>2</a:t>
            </a:r>
            <a:r>
              <a:rPr lang="en-US" baseline="30000" dirty="0"/>
              <a:t>nd</a:t>
            </a:r>
            <a:r>
              <a:rPr lang="en-US" dirty="0"/>
              <a:t>: The speaker urges the Captain to hear the celebration, which is for him, but the Captain, a father figure, is dead.</a:t>
            </a:r>
          </a:p>
          <a:p>
            <a:pPr lvl="1"/>
            <a:endParaRPr lang="en-US" dirty="0"/>
          </a:p>
          <a:p>
            <a:pPr lvl="1"/>
            <a:r>
              <a:rPr lang="en-US" dirty="0"/>
              <a:t>3</a:t>
            </a:r>
            <a:r>
              <a:rPr lang="en-US" baseline="30000" dirty="0"/>
              <a:t>rd</a:t>
            </a:r>
            <a:r>
              <a:rPr lang="en-US" dirty="0"/>
              <a:t>: The ship/country landed safely, but the victory is mournful for the leader is dead.</a:t>
            </a:r>
          </a:p>
          <a:p>
            <a:endParaRPr lang="en-US" b="1" u="sng" dirty="0"/>
          </a:p>
          <a:p>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across)">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Connotation: </a:t>
            </a:r>
            <a:r>
              <a:rPr lang="en-US" dirty="0"/>
              <a:t>What words or phrases in the poem are celebratory (circle) What words or phrases in the poem indicate sadness or loss (box)?</a:t>
            </a:r>
          </a:p>
          <a:p>
            <a:endParaRPr lang="en-US" dirty="0"/>
          </a:p>
          <a:p>
            <a:pPr lvl="1"/>
            <a:r>
              <a:rPr lang="en-US" b="1" u="sng" dirty="0"/>
              <a:t>Celebratory: </a:t>
            </a:r>
            <a:r>
              <a:rPr lang="en-US" dirty="0"/>
              <a:t>Exulting, rise up, swaying mass</a:t>
            </a:r>
          </a:p>
          <a:p>
            <a:pPr lvl="1"/>
            <a:endParaRPr lang="en-US" dirty="0"/>
          </a:p>
          <a:p>
            <a:pPr lvl="1"/>
            <a:r>
              <a:rPr lang="en-US" b="1" u="sng" dirty="0"/>
              <a:t>Sadness/Loss: </a:t>
            </a:r>
            <a:r>
              <a:rPr lang="en-US" dirty="0"/>
              <a:t>Bleeding drops of red, cold and dead, pale and still, mournful tread</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amond(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780288"/>
          </a:xfrm>
        </p:spPr>
        <p:txBody>
          <a:bodyPr>
            <a:normAutofit fontScale="90000"/>
          </a:bodyPr>
          <a:lstStyle/>
          <a:p>
            <a:r>
              <a:rPr lang="en-US" dirty="0"/>
              <a:t>Learning Targets</a:t>
            </a:r>
          </a:p>
        </p:txBody>
      </p:sp>
      <p:sp>
        <p:nvSpPr>
          <p:cNvPr id="3" name="Content Placeholder 2"/>
          <p:cNvSpPr>
            <a:spLocks noGrp="1"/>
          </p:cNvSpPr>
          <p:nvPr>
            <p:ph idx="1"/>
          </p:nvPr>
        </p:nvSpPr>
        <p:spPr>
          <a:xfrm>
            <a:off x="76200" y="1161288"/>
            <a:ext cx="8991600" cy="5696712"/>
          </a:xfrm>
        </p:spPr>
        <p:txBody>
          <a:bodyPr/>
          <a:lstStyle/>
          <a:p>
            <a:r>
              <a:rPr lang="en-US" b="1" dirty="0"/>
              <a:t>I can analyze two sets of texts about two historical heroes.</a:t>
            </a:r>
            <a:r>
              <a:rPr lang="en-US" dirty="0"/>
              <a:t> </a:t>
            </a:r>
          </a:p>
          <a:p>
            <a:pPr lvl="1"/>
            <a:r>
              <a:rPr lang="en-US" dirty="0"/>
              <a:t>“White House Funeral Sermon of Abraham Lincoln”</a:t>
            </a:r>
          </a:p>
          <a:p>
            <a:pPr lvl="1"/>
            <a:r>
              <a:rPr lang="en-US" dirty="0"/>
              <a:t>“O Captain! My Captain”</a:t>
            </a:r>
          </a:p>
          <a:p>
            <a:endParaRPr lang="en-US" dirty="0"/>
          </a:p>
          <a:p>
            <a:r>
              <a:rPr lang="en-US" b="1" dirty="0"/>
              <a:t>I can compare a poem of tribute to an autobiographical excerpt.</a:t>
            </a:r>
          </a:p>
          <a:p>
            <a:pPr lvl="1"/>
            <a:r>
              <a:rPr lang="en-US" dirty="0"/>
              <a:t>“Frederick Douglass”– Poem</a:t>
            </a:r>
          </a:p>
          <a:p>
            <a:pPr lvl="1"/>
            <a:r>
              <a:rPr lang="en-US" dirty="0"/>
              <a:t>“The Narrative of the Life of Frederick Douglass, an American Slave” – autobiography</a:t>
            </a:r>
          </a:p>
          <a:p>
            <a:endParaRPr lang="en-US" dirty="0"/>
          </a:p>
          <a:p>
            <a:r>
              <a:rPr lang="en-US" b="1" dirty="0"/>
              <a:t>I can draft a written response using the example of definition strategy. </a:t>
            </a:r>
            <a:r>
              <a:rPr lang="en-US" dirty="0"/>
              <a:t>(CYU)</a:t>
            </a:r>
            <a:endParaRPr lang="en-US" b="1" dirty="0"/>
          </a:p>
        </p:txBody>
      </p:sp>
    </p:spTree>
    <p:extLst>
      <p:ext uri="{BB962C8B-B14F-4D97-AF65-F5344CB8AC3E}">
        <p14:creationId xmlns:p14="http://schemas.microsoft.com/office/powerpoint/2010/main" val="2474472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Attitude: </a:t>
            </a:r>
            <a:r>
              <a:rPr lang="en-US" dirty="0"/>
              <a:t>What is the speaker’s attitude? What is the author’s attitude? How does the author feel about the speaker, about other characters about the subject?</a:t>
            </a:r>
          </a:p>
          <a:p>
            <a:pPr marL="0" indent="0">
              <a:buNone/>
            </a:pPr>
            <a:endParaRPr lang="en-US" b="1" u="sng" dirty="0"/>
          </a:p>
          <a:p>
            <a:pPr lvl="1"/>
            <a:r>
              <a:rPr lang="en-US" dirty="0"/>
              <a:t>The opening lines (1-4) are exulting, whereas the last </a:t>
            </a:r>
            <a:r>
              <a:rPr lang="en-US" u="sng" dirty="0"/>
              <a:t>four</a:t>
            </a:r>
            <a:r>
              <a:rPr lang="en-US" dirty="0"/>
              <a:t> are mournful and full of grief. This attitude supports the various connotations used (celebratory/sadness).</a:t>
            </a:r>
          </a:p>
          <a:p>
            <a:endParaRPr lang="en-US" dirty="0"/>
          </a:p>
        </p:txBody>
      </p:sp>
    </p:spTree>
    <p:extLst>
      <p:ext uri="{BB962C8B-B14F-4D97-AF65-F5344CB8AC3E}">
        <p14:creationId xmlns:p14="http://schemas.microsoft.com/office/powerpoint/2010/main" val="394264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Shift: </a:t>
            </a:r>
            <a:r>
              <a:rPr lang="en-US" dirty="0"/>
              <a:t>Identify shifts, such as in the speaker, setting, subject, tone, or images. After marking the text with a star and numbering each, study and explain the shifts. </a:t>
            </a:r>
          </a:p>
          <a:p>
            <a:endParaRPr lang="en-US" b="1" u="sng" dirty="0"/>
          </a:p>
          <a:p>
            <a:pPr lvl="1"/>
            <a:r>
              <a:rPr lang="en-US" dirty="0"/>
              <a:t>There is no shift in speaker or setting, rather a shift in attitude.</a:t>
            </a:r>
          </a:p>
          <a:p>
            <a:pPr lvl="1">
              <a:buNone/>
            </a:pPr>
            <a:endParaRPr lang="en-US" dirty="0"/>
          </a:p>
          <a:p>
            <a:pPr lvl="1"/>
            <a:r>
              <a:rPr lang="en-US" dirty="0"/>
              <a:t>The opening lines (1-4) show happiness and exultation. Lines 5-8 are mournful as he discovers he’s dead. The poem ends with the same mournful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Title: </a:t>
            </a:r>
            <a:r>
              <a:rPr lang="en-US" dirty="0"/>
              <a:t>Examine the title to determine the deeper meaning. Look beyond the literal, even if the title is simple. Record your ideas.</a:t>
            </a:r>
          </a:p>
          <a:p>
            <a:pPr lvl="1"/>
            <a:r>
              <a:rPr lang="en-US" dirty="0"/>
              <a:t>It is not just praising him, but mourning his passing.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Theme: </a:t>
            </a:r>
            <a:r>
              <a:rPr lang="en-US" dirty="0"/>
              <a:t>Determine the message about life implied in the poem. After you identify the subject (i.e. friendship), write a statement about the subject that sounds like a piece of advice (i.e. for a friendship to survive, one must be selfless not selfish). Record your theme statement(s).</a:t>
            </a:r>
          </a:p>
          <a:p>
            <a:pPr lvl="1"/>
            <a:r>
              <a:rPr lang="en-US" dirty="0"/>
              <a:t>Even the greatest victories involve tragedy. </a:t>
            </a:r>
          </a:p>
          <a:p>
            <a:pPr lvl="1"/>
            <a:r>
              <a:rPr lang="en-US" dirty="0"/>
              <a:t>A good leader gives himself for the well-being of his followers.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and Details</a:t>
            </a:r>
          </a:p>
        </p:txBody>
      </p:sp>
      <p:sp>
        <p:nvSpPr>
          <p:cNvPr id="3" name="Content Placeholder 2"/>
          <p:cNvSpPr>
            <a:spLocks noGrp="1"/>
          </p:cNvSpPr>
          <p:nvPr>
            <p:ph idx="1"/>
          </p:nvPr>
        </p:nvSpPr>
        <p:spPr/>
        <p:txBody>
          <a:bodyPr/>
          <a:lstStyle/>
          <a:p>
            <a:pPr>
              <a:buNone/>
            </a:pPr>
            <a:r>
              <a:rPr lang="en-US" dirty="0"/>
              <a:t>4. As an allegory representing the death of Abraham Lincoln, who does the Captain represent?</a:t>
            </a:r>
          </a:p>
          <a:p>
            <a:pPr lvl="1"/>
            <a:r>
              <a:rPr lang="en-US" dirty="0"/>
              <a:t>The Captain represents Lincoln.</a:t>
            </a:r>
          </a:p>
          <a:p>
            <a:pPr lvl="1"/>
            <a:endParaRPr lang="en-US" dirty="0"/>
          </a:p>
          <a:p>
            <a:pPr>
              <a:buNone/>
            </a:pPr>
            <a:r>
              <a:rPr lang="en-US" dirty="0"/>
              <a:t>What does the ship represent?</a:t>
            </a:r>
          </a:p>
          <a:p>
            <a:pPr lvl="1"/>
            <a:r>
              <a:rPr lang="en-US" dirty="0"/>
              <a:t>The ship represents the country.</a:t>
            </a:r>
          </a:p>
          <a:p>
            <a:pPr lvl="1"/>
            <a:endParaRPr lang="en-US" dirty="0"/>
          </a:p>
          <a:p>
            <a:pPr>
              <a:buNone/>
            </a:pPr>
            <a:r>
              <a:rPr lang="en-US" dirty="0"/>
              <a:t>What does the voyage represent?</a:t>
            </a:r>
          </a:p>
          <a:p>
            <a:pPr lvl="1"/>
            <a:r>
              <a:rPr lang="en-US" dirty="0"/>
              <a:t>The voyage represents the Civil War.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ox(i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 and Structure</a:t>
            </a:r>
          </a:p>
        </p:txBody>
      </p:sp>
      <p:sp>
        <p:nvSpPr>
          <p:cNvPr id="3" name="Content Placeholder 2"/>
          <p:cNvSpPr>
            <a:spLocks noGrp="1"/>
          </p:cNvSpPr>
          <p:nvPr>
            <p:ph idx="1"/>
          </p:nvPr>
        </p:nvSpPr>
        <p:spPr/>
        <p:txBody>
          <a:bodyPr/>
          <a:lstStyle/>
          <a:p>
            <a:pPr marL="0" indent="0">
              <a:buNone/>
            </a:pPr>
            <a:r>
              <a:rPr lang="en-US" dirty="0"/>
              <a:t>5. How does Whitman establish the same mood of sorrow and hope in the poem as Dr. Gurley does in his sermon? Explain by choosing a line that represents the mood.</a:t>
            </a:r>
          </a:p>
          <a:p>
            <a:pPr marL="0" indent="0">
              <a:buNone/>
            </a:pPr>
            <a:endParaRPr lang="en-US" dirty="0"/>
          </a:p>
          <a:p>
            <a:r>
              <a:rPr lang="en-US" dirty="0"/>
              <a:t>“From fearful trip the victor ship comes in with object won.” This line expresses the feeling of sadness and fear even as it expresses that the trip was a success.</a:t>
            </a:r>
          </a:p>
          <a:p>
            <a:pPr marL="0" indent="0">
              <a:buNone/>
            </a:pPr>
            <a:endParaRPr lang="en-US" dirty="0"/>
          </a:p>
        </p:txBody>
      </p:sp>
    </p:spTree>
    <p:extLst>
      <p:ext uri="{BB962C8B-B14F-4D97-AF65-F5344CB8AC3E}">
        <p14:creationId xmlns:p14="http://schemas.microsoft.com/office/powerpoint/2010/main" val="186562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0" indent="0">
              <a:buNone/>
            </a:pPr>
            <a:r>
              <a:rPr lang="en-US" dirty="0"/>
              <a:t>Date		CYU p. 80**		pg. 		</a:t>
            </a:r>
          </a:p>
        </p:txBody>
      </p:sp>
    </p:spTree>
    <p:extLst>
      <p:ext uri="{BB962C8B-B14F-4D97-AF65-F5344CB8AC3E}">
        <p14:creationId xmlns:p14="http://schemas.microsoft.com/office/powerpoint/2010/main" val="1537416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lstStyle/>
          <a:p>
            <a:r>
              <a:rPr lang="en-US" dirty="0"/>
              <a:t>Write a topic sentence that compares these two texts about Abraham Lincoln. How are they similar? How are they different?</a:t>
            </a:r>
          </a:p>
          <a:p>
            <a:endParaRPr lang="en-US" dirty="0"/>
          </a:p>
          <a:p>
            <a:pPr lvl="1"/>
            <a:r>
              <a:rPr lang="en-US" dirty="0"/>
              <a:t>While they are both about Lincoln and mourning his passing, Whitman seems more focused on Lincoln’s determination to save the American nation, whereas Gurley is more focused on Lincoln’s dedication to Liberty for all.</a:t>
            </a:r>
          </a:p>
          <a:p>
            <a:endParaRPr lang="en-US" dirty="0"/>
          </a:p>
        </p:txBody>
      </p:sp>
    </p:spTree>
    <p:extLst>
      <p:ext uri="{BB962C8B-B14F-4D97-AF65-F5344CB8AC3E}">
        <p14:creationId xmlns:p14="http://schemas.microsoft.com/office/powerpoint/2010/main" val="3776089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US" dirty="0"/>
              <a:t>About the Author</a:t>
            </a:r>
          </a:p>
        </p:txBody>
      </p:sp>
      <p:sp>
        <p:nvSpPr>
          <p:cNvPr id="3" name="Content Placeholder 2"/>
          <p:cNvSpPr>
            <a:spLocks noGrp="1"/>
          </p:cNvSpPr>
          <p:nvPr>
            <p:ph idx="1"/>
          </p:nvPr>
        </p:nvSpPr>
        <p:spPr>
          <a:xfrm>
            <a:off x="-76200" y="1371600"/>
            <a:ext cx="4953000" cy="5486400"/>
          </a:xfrm>
        </p:spPr>
        <p:txBody>
          <a:bodyPr/>
          <a:lstStyle/>
          <a:p>
            <a:r>
              <a:rPr lang="en-US" dirty="0"/>
              <a:t>Robert Hayden (1913-1980) was born in Detroit, Michigan. He had a life-long love of literature and became a teacher and writer. Through his work for the Federal Writers’ Project in the 1930s, he studied African-American history and folk life, both of which became inspirations for his works of poetry. Slavery and emancipation were recurring themes of his work.</a:t>
            </a:r>
          </a:p>
          <a:p>
            <a:endParaRPr lang="en-US" dirty="0"/>
          </a:p>
        </p:txBody>
      </p:sp>
      <p:pic>
        <p:nvPicPr>
          <p:cNvPr id="4" name="Picture 3"/>
          <p:cNvPicPr>
            <a:picLocks noChangeAspect="1"/>
          </p:cNvPicPr>
          <p:nvPr/>
        </p:nvPicPr>
        <p:blipFill>
          <a:blip r:embed="rId2"/>
          <a:stretch>
            <a:fillRect/>
          </a:stretch>
        </p:blipFill>
        <p:spPr>
          <a:xfrm>
            <a:off x="4953000" y="2209800"/>
            <a:ext cx="3886200" cy="29718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 Strategy</a:t>
            </a:r>
          </a:p>
        </p:txBody>
      </p:sp>
      <p:sp>
        <p:nvSpPr>
          <p:cNvPr id="3" name="Content Placeholder 2"/>
          <p:cNvSpPr>
            <a:spLocks noGrp="1"/>
          </p:cNvSpPr>
          <p:nvPr>
            <p:ph idx="1"/>
          </p:nvPr>
        </p:nvSpPr>
        <p:spPr>
          <a:xfrm>
            <a:off x="228600" y="1752600"/>
            <a:ext cx="8458200" cy="4953000"/>
          </a:xfrm>
        </p:spPr>
        <p:txBody>
          <a:bodyPr>
            <a:normAutofit/>
          </a:bodyPr>
          <a:lstStyle/>
          <a:p>
            <a:r>
              <a:rPr lang="en-US" dirty="0"/>
              <a:t>This reading strategy is used to analyze a poetic text by identifying and discussing each topic in the acronym: </a:t>
            </a:r>
            <a:r>
              <a:rPr lang="en-US" i="1" dirty="0"/>
              <a:t>Title, Paraphrase, Connotation, Attitude, Shift, Theme, and Title </a:t>
            </a:r>
            <a:r>
              <a:rPr lang="en-US" dirty="0"/>
              <a:t>again. The strategy is a guide designed to lead in an analysis of a literary text. It is most effective if you begin at the top of the work your way down the elements; however you will find that as you study one element, you will naturally begin to explore others. For example, a study of </a:t>
            </a:r>
            <a:r>
              <a:rPr lang="en-US" i="1" dirty="0"/>
              <a:t>connotation </a:t>
            </a:r>
            <a:r>
              <a:rPr lang="en-US" dirty="0"/>
              <a:t>often leads to a discussion of </a:t>
            </a:r>
            <a:r>
              <a:rPr lang="en-US" i="1" dirty="0"/>
              <a:t>tone </a:t>
            </a:r>
            <a:r>
              <a:rPr lang="en-US" dirty="0"/>
              <a:t>and </a:t>
            </a:r>
            <a:r>
              <a:rPr lang="en-US" i="1" dirty="0"/>
              <a:t>shifts. </a:t>
            </a:r>
            <a:r>
              <a:rPr lang="en-US" dirty="0"/>
              <a:t>Revisiting the </a:t>
            </a:r>
            <a:r>
              <a:rPr lang="en-US" i="1" dirty="0"/>
              <a:t>title </a:t>
            </a:r>
            <a:r>
              <a:rPr lang="en-US" dirty="0"/>
              <a:t>often leads to a discussion of the </a:t>
            </a:r>
            <a:r>
              <a:rPr lang="en-US" i="1" dirty="0"/>
              <a:t>theme.</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Date		Activity 1.13 Vocab		pg. </a:t>
            </a:r>
          </a:p>
        </p:txBody>
      </p:sp>
    </p:spTree>
    <p:extLst>
      <p:ext uri="{BB962C8B-B14F-4D97-AF65-F5344CB8AC3E}">
        <p14:creationId xmlns:p14="http://schemas.microsoft.com/office/powerpoint/2010/main" val="483514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Reading: TP-CASTT</a:t>
            </a:r>
          </a:p>
        </p:txBody>
      </p:sp>
      <p:sp>
        <p:nvSpPr>
          <p:cNvPr id="3" name="Content Placeholder 2"/>
          <p:cNvSpPr>
            <a:spLocks noGrp="1"/>
          </p:cNvSpPr>
          <p:nvPr>
            <p:ph idx="1"/>
          </p:nvPr>
        </p:nvSpPr>
        <p:spPr/>
        <p:txBody>
          <a:bodyPr/>
          <a:lstStyle/>
          <a:p>
            <a:r>
              <a:rPr lang="en-US" b="1" u="sng" dirty="0"/>
              <a:t>Title: </a:t>
            </a:r>
            <a:r>
              <a:rPr lang="en-US" dirty="0"/>
              <a:t>Think about the title </a:t>
            </a:r>
            <a:r>
              <a:rPr lang="en-US" u="sng" dirty="0"/>
              <a:t>before</a:t>
            </a:r>
            <a:r>
              <a:rPr lang="en-US" dirty="0"/>
              <a:t> reading the text to predict what it will be about.</a:t>
            </a:r>
          </a:p>
          <a:p>
            <a:pPr lvl="1"/>
            <a:endParaRPr lang="en-US" dirty="0"/>
          </a:p>
          <a:p>
            <a:pPr lvl="1"/>
            <a:r>
              <a:rPr lang="en-US" dirty="0"/>
              <a:t>A poem about a slave, Fredrick Douglass.</a:t>
            </a:r>
          </a:p>
          <a:p>
            <a:pPr lvl="1"/>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Reading: “Frederick Douglass”</a:t>
            </a:r>
          </a:p>
        </p:txBody>
      </p:sp>
      <p:sp>
        <p:nvSpPr>
          <p:cNvPr id="3" name="Content Placeholder 2"/>
          <p:cNvSpPr>
            <a:spLocks noGrp="1"/>
          </p:cNvSpPr>
          <p:nvPr>
            <p:ph idx="1"/>
          </p:nvPr>
        </p:nvSpPr>
        <p:spPr/>
        <p:txBody>
          <a:bodyPr>
            <a:normAutofit/>
          </a:bodyPr>
          <a:lstStyle/>
          <a:p>
            <a:r>
              <a:rPr lang="en-US" sz="3200" dirty="0"/>
              <a:t>First Read</a:t>
            </a:r>
          </a:p>
          <a:p>
            <a:pPr lvl="1"/>
            <a:r>
              <a:rPr lang="en-US" sz="3200" dirty="0"/>
              <a:t>Circle unfamiliar words and phrases</a:t>
            </a:r>
          </a:p>
          <a:p>
            <a:pPr lvl="1"/>
            <a:endParaRPr lang="en-US" sz="3200" dirty="0"/>
          </a:p>
          <a:p>
            <a:r>
              <a:rPr lang="en-US" sz="3200" dirty="0"/>
              <a:t>Second Read</a:t>
            </a:r>
          </a:p>
          <a:p>
            <a:pPr lvl="1"/>
            <a:r>
              <a:rPr lang="en-US" sz="3200" dirty="0"/>
              <a:t>Preview Questions</a:t>
            </a:r>
          </a:p>
          <a:p>
            <a:pPr lvl="1"/>
            <a:r>
              <a:rPr lang="en-US" sz="3200" dirty="0"/>
              <a:t>Metacognitive Reading Markers</a:t>
            </a:r>
          </a:p>
          <a:p>
            <a:pPr lvl="1"/>
            <a:r>
              <a:rPr lang="en-US" sz="3200" dirty="0"/>
              <a:t>Annotations</a:t>
            </a:r>
          </a:p>
        </p:txBody>
      </p:sp>
    </p:spTree>
    <p:extLst>
      <p:ext uri="{BB962C8B-B14F-4D97-AF65-F5344CB8AC3E}">
        <p14:creationId xmlns:p14="http://schemas.microsoft.com/office/powerpoint/2010/main" val="38282165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a:xfrm>
            <a:off x="152400" y="1935480"/>
            <a:ext cx="8534400" cy="4770120"/>
          </a:xfrm>
        </p:spPr>
        <p:txBody>
          <a:bodyPr/>
          <a:lstStyle/>
          <a:p>
            <a:r>
              <a:rPr lang="en-US" b="1" u="sng" dirty="0"/>
              <a:t>Paraphrase:</a:t>
            </a:r>
            <a:r>
              <a:rPr lang="en-US" dirty="0"/>
              <a:t> After discussing the text, briefly summarize the poem. </a:t>
            </a:r>
          </a:p>
          <a:p>
            <a:endParaRPr lang="en-US" dirty="0"/>
          </a:p>
          <a:p>
            <a:pPr lvl="1"/>
            <a:r>
              <a:rPr lang="en-US" dirty="0"/>
              <a:t>When freedom and liberty became normal for all, then Douglass and the challenges he overcame in his struggle for freedom will be remembered. </a:t>
            </a:r>
          </a:p>
          <a:p>
            <a:pPr lvl="1">
              <a:buNone/>
            </a:pPr>
            <a:endParaRPr lang="en-US" dirty="0"/>
          </a:p>
          <a:p>
            <a:pPr lvl="1"/>
            <a:r>
              <a:rPr lang="en-US" dirty="0"/>
              <a:t>His life work will be commemorated by the lives of the people he fought for who now live in freedom.</a:t>
            </a:r>
          </a:p>
          <a:p>
            <a:endParaRPr lang="en-US" b="1" u="sng" dirty="0"/>
          </a:p>
          <a:p>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amond(in)">
                                      <p:cBhvr>
                                        <p:cTn id="1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Connotation: </a:t>
            </a:r>
            <a:r>
              <a:rPr lang="en-US" dirty="0"/>
              <a:t>What words or phrases in the poem portray challenges? </a:t>
            </a:r>
          </a:p>
          <a:p>
            <a:endParaRPr lang="en-US" dirty="0"/>
          </a:p>
          <a:p>
            <a:pPr lvl="1"/>
            <a:r>
              <a:rPr lang="en-US" b="1" u="sng" dirty="0"/>
              <a:t>Challenges: </a:t>
            </a:r>
            <a:r>
              <a:rPr lang="en-US" dirty="0"/>
              <a:t>Freedom, instinct, beaten to his knees, alien, and fleshing his dream connote the challenges he struggled through to achieve his goal of freedom for all.</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a:xfrm>
            <a:off x="0" y="1935480"/>
            <a:ext cx="9144000" cy="4922520"/>
          </a:xfrm>
        </p:spPr>
        <p:txBody>
          <a:bodyPr>
            <a:normAutofit/>
          </a:bodyPr>
          <a:lstStyle/>
          <a:p>
            <a:r>
              <a:rPr lang="en-US" b="1" u="sng" dirty="0"/>
              <a:t>Attitude:</a:t>
            </a:r>
            <a:r>
              <a:rPr lang="en-US" dirty="0"/>
              <a:t> What is the tone or attitude of the poem?</a:t>
            </a:r>
          </a:p>
          <a:p>
            <a:endParaRPr lang="en-US" b="1" u="sng" dirty="0"/>
          </a:p>
          <a:p>
            <a:pPr lvl="1"/>
            <a:r>
              <a:rPr lang="en-US" dirty="0"/>
              <a:t>The tone or attitude is hopeful and optimistic. Lines 1-6 begin by discussing how freedom is necessity to live, much like a beating heart. It ends by reinforcing this hope and optimism by stating that freed slaves will be living Douglass’s dream for generations to come because it is a human right. </a:t>
            </a:r>
          </a:p>
          <a:p>
            <a:pPr lvl="1"/>
            <a:endParaRPr lang="en-US" dirty="0"/>
          </a:p>
          <a:p>
            <a:pPr lvl="1">
              <a:buNone/>
            </a:pPr>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a:xfrm>
            <a:off x="0" y="1935480"/>
            <a:ext cx="9144000" cy="4922520"/>
          </a:xfrm>
        </p:spPr>
        <p:txBody>
          <a:bodyPr>
            <a:normAutofit/>
          </a:bodyPr>
          <a:lstStyle/>
          <a:p>
            <a:r>
              <a:rPr lang="en-US" b="1" u="sng" dirty="0"/>
              <a:t>Shift: </a:t>
            </a:r>
            <a:r>
              <a:rPr lang="en-US" dirty="0"/>
              <a:t>Identify shifts, such as in the speaker, setting, subject, tone, or images. After marking the text with a star and numbering each, study and explain the shifts. </a:t>
            </a:r>
          </a:p>
          <a:p>
            <a:endParaRPr lang="en-US" b="1" u="sng" dirty="0"/>
          </a:p>
          <a:p>
            <a:pPr lvl="1"/>
            <a:r>
              <a:rPr lang="en-US" dirty="0"/>
              <a:t>There is no shift in speakers, rather a shift in tone/attitude.</a:t>
            </a:r>
          </a:p>
          <a:p>
            <a:pPr lvl="1"/>
            <a:endParaRPr lang="en-US" dirty="0"/>
          </a:p>
          <a:p>
            <a:pPr lvl="1"/>
            <a:r>
              <a:rPr lang="en-US" dirty="0"/>
              <a:t>The shift begins at “in this former slave” where it depicts a realistic attitude about what he endured.</a:t>
            </a:r>
          </a:p>
          <a:p>
            <a:pPr lvl="1"/>
            <a:endParaRPr lang="en-US" dirty="0"/>
          </a:p>
          <a:p>
            <a:pPr lvl="1"/>
            <a:r>
              <a:rPr lang="en-US" dirty="0"/>
              <a:t>A final shift occurs with “shall be remembered” where it is again hopeful and optimistic. </a:t>
            </a:r>
          </a:p>
          <a:p>
            <a:pPr lvl="1"/>
            <a:endParaRPr lang="en-US" dirty="0"/>
          </a:p>
          <a:p>
            <a:pPr lvl="1">
              <a:buNone/>
            </a:pPr>
            <a:endParaRPr lang="en-US" dirty="0"/>
          </a:p>
          <a:p>
            <a:pPr lvl="1"/>
            <a:endParaRPr lang="en-US" dirty="0"/>
          </a:p>
        </p:txBody>
      </p:sp>
    </p:spTree>
    <p:extLst>
      <p:ext uri="{BB962C8B-B14F-4D97-AF65-F5344CB8AC3E}">
        <p14:creationId xmlns:p14="http://schemas.microsoft.com/office/powerpoint/2010/main" val="36053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ox(i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Title: </a:t>
            </a:r>
            <a:r>
              <a:rPr lang="en-US" dirty="0"/>
              <a:t>Examine the title to determine the deeper meaning. Look beyond the literal, even if the title is simple. Record your ideas.</a:t>
            </a:r>
          </a:p>
          <a:p>
            <a:pPr lvl="1"/>
            <a:r>
              <a:rPr lang="en-US" dirty="0"/>
              <a:t>It is a poem about sacrifice for the greater 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TP-CASTT</a:t>
            </a:r>
          </a:p>
        </p:txBody>
      </p:sp>
      <p:sp>
        <p:nvSpPr>
          <p:cNvPr id="3" name="Content Placeholder 2"/>
          <p:cNvSpPr>
            <a:spLocks noGrp="1"/>
          </p:cNvSpPr>
          <p:nvPr>
            <p:ph idx="1"/>
          </p:nvPr>
        </p:nvSpPr>
        <p:spPr/>
        <p:txBody>
          <a:bodyPr/>
          <a:lstStyle/>
          <a:p>
            <a:r>
              <a:rPr lang="en-US" b="1" u="sng" dirty="0"/>
              <a:t>Theme: </a:t>
            </a:r>
            <a:r>
              <a:rPr lang="en-US" dirty="0"/>
              <a:t>Determine the message about life implied in the poem. After you identify the subject (i.e. friendship), write a statement about the subject that sounds like a piece of advice (i.e. for a friendship to survive, one must be selfless not selfish). Record your theme statement(s).</a:t>
            </a:r>
          </a:p>
          <a:p>
            <a:pPr lvl="1"/>
            <a:r>
              <a:rPr lang="en-US" dirty="0"/>
              <a:t>Freedom is not a privilege but a necessity. A good leader places the needs of others before their 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a:buNone/>
            </a:pPr>
            <a:r>
              <a:rPr lang="en-US" dirty="0"/>
              <a:t>7. In the first six lines, circle the uses of the word “it” and “thing.” What is “it”? How is it described? </a:t>
            </a:r>
          </a:p>
          <a:p>
            <a:pPr>
              <a:buNone/>
            </a:pPr>
            <a:endParaRPr lang="en-US" dirty="0"/>
          </a:p>
          <a:p>
            <a:pPr>
              <a:buNone/>
            </a:pPr>
            <a:r>
              <a:rPr lang="en-US" dirty="0"/>
              <a:t>“It” is freedom and liberty. Some descriptive words that are used are beautiful, terrible, needful, and usable.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a:buNone/>
            </a:pPr>
            <a:r>
              <a:rPr lang="en-US" dirty="0"/>
              <a:t>8. How is the cause of both Lincoln and Douglass the same according to these tributes?</a:t>
            </a:r>
          </a:p>
          <a:p>
            <a:pPr>
              <a:buNone/>
            </a:pPr>
            <a:endParaRPr lang="en-US" dirty="0"/>
          </a:p>
          <a:p>
            <a:pPr>
              <a:buNone/>
            </a:pPr>
            <a:r>
              <a:rPr lang="en-US" dirty="0"/>
              <a:t>Both men dedicated themselves to helping others gain freedom and liberty.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Allegory</a:t>
            </a:r>
          </a:p>
        </p:txBody>
      </p:sp>
      <p:sp>
        <p:nvSpPr>
          <p:cNvPr id="3" name="Content Placeholder 2"/>
          <p:cNvSpPr>
            <a:spLocks noGrp="1"/>
          </p:cNvSpPr>
          <p:nvPr>
            <p:ph idx="1"/>
          </p:nvPr>
        </p:nvSpPr>
        <p:spPr/>
        <p:txBody>
          <a:bodyPr/>
          <a:lstStyle/>
          <a:p>
            <a:r>
              <a:rPr lang="en-US" dirty="0"/>
              <a:t>A literary technique of extending a metaphor through an entire poem or story so that objects, person, and actions in the text are equated with meanings that lie outside the text.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a:buNone/>
            </a:pPr>
            <a:r>
              <a:rPr lang="en-US" dirty="0"/>
              <a:t>According to the poet, who is Fredrick Douglass? Why is he heroic?</a:t>
            </a:r>
          </a:p>
          <a:p>
            <a:pPr>
              <a:buNone/>
            </a:pPr>
            <a:endParaRPr lang="en-US" dirty="0"/>
          </a:p>
          <a:p>
            <a:pPr>
              <a:buNone/>
            </a:pPr>
            <a:r>
              <a:rPr lang="en-US" dirty="0"/>
              <a:t>Douglass was a former slave. He is hero because he lived through the brutality of slavery and emerged to lead others in their dreams of freedom and liberty.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45268"/>
            <a:ext cx="4343400" cy="762000"/>
          </a:xfrm>
        </p:spPr>
        <p:txBody>
          <a:bodyPr>
            <a:normAutofit fontScale="90000"/>
          </a:bodyPr>
          <a:lstStyle/>
          <a:p>
            <a:r>
              <a:rPr lang="en-US" dirty="0"/>
              <a:t>About the Author</a:t>
            </a:r>
          </a:p>
        </p:txBody>
      </p:sp>
      <p:sp>
        <p:nvSpPr>
          <p:cNvPr id="3" name="Content Placeholder 2"/>
          <p:cNvSpPr>
            <a:spLocks noGrp="1"/>
          </p:cNvSpPr>
          <p:nvPr>
            <p:ph idx="1"/>
          </p:nvPr>
        </p:nvSpPr>
        <p:spPr>
          <a:xfrm>
            <a:off x="155643" y="1524000"/>
            <a:ext cx="4873557" cy="5257800"/>
          </a:xfrm>
        </p:spPr>
        <p:txBody>
          <a:bodyPr>
            <a:normAutofit/>
          </a:bodyPr>
          <a:lstStyle/>
          <a:p>
            <a:r>
              <a:rPr lang="en-US" sz="2400" dirty="0"/>
              <a:t>Douglass (1818?-1895) was born into slavery in Maryland. He learned to read as a house servant in Baltimore. In 1838, Douglass escaped form his plantation and settled in Massachusetts. After spending two years abroad, he published an antislavery newspaper and was an advisor to President Lincoln during the Civil War. He was later appointed to positions in the U.S. government never before achieved by an African American.</a:t>
            </a:r>
          </a:p>
        </p:txBody>
      </p:sp>
      <p:pic>
        <p:nvPicPr>
          <p:cNvPr id="4" name="Picture 3"/>
          <p:cNvPicPr>
            <a:picLocks noChangeAspect="1"/>
          </p:cNvPicPr>
          <p:nvPr/>
        </p:nvPicPr>
        <p:blipFill>
          <a:blip r:embed="rId2"/>
          <a:stretch>
            <a:fillRect/>
          </a:stretch>
        </p:blipFill>
        <p:spPr>
          <a:xfrm>
            <a:off x="5006502" y="2209800"/>
            <a:ext cx="4021015" cy="2971800"/>
          </a:xfrm>
          <a:prstGeom prst="rect">
            <a:avLst/>
          </a:prstGeom>
        </p:spPr>
      </p:pic>
    </p:spTree>
    <p:extLst>
      <p:ext uri="{BB962C8B-B14F-4D97-AF65-F5344CB8AC3E}">
        <p14:creationId xmlns:p14="http://schemas.microsoft.com/office/powerpoint/2010/main" val="4020059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Reading</a:t>
            </a:r>
          </a:p>
        </p:txBody>
      </p:sp>
      <p:sp>
        <p:nvSpPr>
          <p:cNvPr id="3" name="Content Placeholder 2"/>
          <p:cNvSpPr>
            <a:spLocks noGrp="1"/>
          </p:cNvSpPr>
          <p:nvPr>
            <p:ph idx="1"/>
          </p:nvPr>
        </p:nvSpPr>
        <p:spPr/>
        <p:txBody>
          <a:bodyPr/>
          <a:lstStyle/>
          <a:p>
            <a:pPr lvl="0">
              <a:buNone/>
            </a:pPr>
            <a:r>
              <a:rPr lang="en-US" sz="2800" dirty="0"/>
              <a:t>As you read this excerpt from Frederick Douglass’s autobiography, in which he narrates his escape from slavery to freedom, think about how Douglass’s story gives detail to Hayden’s appreciation of Douglass.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“The Narrative of the Life of Frederick Douglass”</a:t>
            </a:r>
          </a:p>
        </p:txBody>
      </p:sp>
      <p:sp>
        <p:nvSpPr>
          <p:cNvPr id="3" name="Content Placeholder 2"/>
          <p:cNvSpPr>
            <a:spLocks noGrp="1"/>
          </p:cNvSpPr>
          <p:nvPr>
            <p:ph idx="1"/>
          </p:nvPr>
        </p:nvSpPr>
        <p:spPr/>
        <p:txBody>
          <a:bodyPr>
            <a:normAutofit/>
          </a:bodyPr>
          <a:lstStyle/>
          <a:p>
            <a:r>
              <a:rPr lang="en-US" sz="3200" dirty="0"/>
              <a:t>First Read</a:t>
            </a:r>
          </a:p>
          <a:p>
            <a:pPr lvl="1"/>
            <a:r>
              <a:rPr lang="en-US" sz="3200" dirty="0"/>
              <a:t>Circle unfamiliar words and phrases</a:t>
            </a:r>
          </a:p>
          <a:p>
            <a:pPr lvl="1"/>
            <a:endParaRPr lang="en-US" sz="3200" dirty="0"/>
          </a:p>
          <a:p>
            <a:r>
              <a:rPr lang="en-US" sz="3200" dirty="0"/>
              <a:t>Second Read</a:t>
            </a:r>
          </a:p>
          <a:p>
            <a:pPr lvl="1"/>
            <a:r>
              <a:rPr lang="en-US" sz="3200" dirty="0"/>
              <a:t>Preview Questions</a:t>
            </a:r>
          </a:p>
          <a:p>
            <a:pPr lvl="1"/>
            <a:r>
              <a:rPr lang="en-US" sz="3200" dirty="0"/>
              <a:t>Metacognitive Reading Markers</a:t>
            </a:r>
          </a:p>
          <a:p>
            <a:pPr lvl="1"/>
            <a:r>
              <a:rPr lang="en-US" sz="3200" dirty="0"/>
              <a:t>Annotations</a:t>
            </a:r>
          </a:p>
        </p:txBody>
      </p:sp>
    </p:spTree>
    <p:extLst>
      <p:ext uri="{BB962C8B-B14F-4D97-AF65-F5344CB8AC3E}">
        <p14:creationId xmlns:p14="http://schemas.microsoft.com/office/powerpoint/2010/main" val="2720223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lvl="0">
              <a:buNone/>
            </a:pPr>
            <a:r>
              <a:rPr lang="en-US" dirty="0"/>
              <a:t>9. </a:t>
            </a:r>
            <a:r>
              <a:rPr lang="en-US" b="1" dirty="0"/>
              <a:t>Key Ideas and Details: </a:t>
            </a:r>
            <a:r>
              <a:rPr lang="en-US" dirty="0"/>
              <a:t>What images in paragraph 2 does Douglass use to describe his first </a:t>
            </a:r>
            <a:r>
              <a:rPr lang="en-US" b="1" dirty="0"/>
              <a:t>feelings</a:t>
            </a:r>
            <a:r>
              <a:rPr lang="en-US" dirty="0"/>
              <a:t> of </a:t>
            </a:r>
            <a:r>
              <a:rPr lang="en-US" b="1" dirty="0"/>
              <a:t>freedom</a:t>
            </a:r>
            <a:r>
              <a:rPr lang="en-US" dirty="0"/>
              <a:t> and his </a:t>
            </a:r>
            <a:r>
              <a:rPr lang="en-US" b="1" dirty="0"/>
              <a:t>fear</a:t>
            </a:r>
            <a:r>
              <a:rPr lang="en-US" dirty="0"/>
              <a:t> of </a:t>
            </a:r>
            <a:r>
              <a:rPr lang="en-US" b="1" dirty="0"/>
              <a:t>capture</a:t>
            </a:r>
            <a:r>
              <a:rPr lang="en-US" dirty="0"/>
              <a:t>?</a:t>
            </a:r>
          </a:p>
          <a:p>
            <a:endParaRPr lang="en-US" dirty="0"/>
          </a:p>
          <a:p>
            <a:r>
              <a:rPr lang="en-US" dirty="0"/>
              <a:t>Images include “A mariner… rescued… from the pursuit of pirates,” “One who had escaped a den of hungry lions,” and “Kidnappers… ferocious beasts… lie in wait” (Douglass).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lvl="0">
              <a:buNone/>
            </a:pPr>
            <a:r>
              <a:rPr lang="en-US" dirty="0"/>
              <a:t>10. </a:t>
            </a:r>
            <a:r>
              <a:rPr lang="en-US" b="1" dirty="0"/>
              <a:t>Key Ideas and Details: </a:t>
            </a:r>
            <a:r>
              <a:rPr lang="en-US" dirty="0"/>
              <a:t>What did the “Liberator” write about? Why did it send “a thrill of joy” through Douglass’s soul?</a:t>
            </a:r>
          </a:p>
          <a:p>
            <a:endParaRPr lang="en-US" dirty="0"/>
          </a:p>
          <a:p>
            <a:r>
              <a:rPr lang="en-US" dirty="0"/>
              <a:t>The Liberator wrote with sympathy about slaves, denounced slaveholders, and attacked the upholders of slavery, which is what gave Douglass a thrill of joy to see these issues being exposed publicly.</a:t>
            </a:r>
          </a:p>
        </p:txBody>
      </p:sp>
    </p:spTree>
    <p:extLst>
      <p:ext uri="{BB962C8B-B14F-4D97-AF65-F5344CB8AC3E}">
        <p14:creationId xmlns:p14="http://schemas.microsoft.com/office/powerpoint/2010/main" val="413817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lstStyle/>
          <a:p>
            <a:pPr lvl="0">
              <a:buNone/>
            </a:pPr>
            <a:r>
              <a:rPr lang="en-US" dirty="0"/>
              <a:t>11. </a:t>
            </a:r>
            <a:r>
              <a:rPr lang="en-US" b="1" dirty="0"/>
              <a:t>Key Ideas and Details: </a:t>
            </a:r>
            <a:r>
              <a:rPr lang="en-US" dirty="0"/>
              <a:t>What kind of mental, emotional, and physical courage did Douglass convey in his excerpt form his autobiography?</a:t>
            </a:r>
          </a:p>
          <a:p>
            <a:endParaRPr lang="en-US" dirty="0"/>
          </a:p>
          <a:p>
            <a:r>
              <a:rPr lang="en-US" dirty="0"/>
              <a:t>The physical courage to escape slavery, the emotional courage to face freedom alone, without others; the mental courage to speak out at antislavery meetings. </a:t>
            </a:r>
          </a:p>
        </p:txBody>
      </p:sp>
    </p:spTree>
    <p:extLst>
      <p:ext uri="{BB962C8B-B14F-4D97-AF65-F5344CB8AC3E}">
        <p14:creationId xmlns:p14="http://schemas.microsoft.com/office/powerpoint/2010/main" val="368112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p:txBody>
          <a:bodyPr/>
          <a:lstStyle/>
          <a:p>
            <a:pPr marL="0" indent="0">
              <a:buNone/>
            </a:pPr>
            <a:r>
              <a:rPr lang="en-US" dirty="0"/>
              <a:t>Compare Hayden’s poem to Douglass’s autobiographic narrative. What topic of the autobiographic narrative do you see reflected in Robert Hayden’s tribute to Douglass?</a:t>
            </a:r>
          </a:p>
          <a:p>
            <a:pPr marL="0" indent="0">
              <a:buNone/>
            </a:pPr>
            <a:endParaRPr lang="en-US" dirty="0"/>
          </a:p>
          <a:p>
            <a:pPr marL="0" indent="0">
              <a:buNone/>
            </a:pPr>
            <a:r>
              <a:rPr lang="en-US" dirty="0"/>
              <a:t>Hayden emphasizes the liberty that Douglass sought as “beautiful and terrible.” Douglass’s autobiographical selection gives first-hand evidence of how he sees his liberty as full of fears and yet beautiful enough to pursue with devotion.</a:t>
            </a:r>
          </a:p>
        </p:txBody>
      </p:sp>
    </p:spTree>
    <p:extLst>
      <p:ext uri="{BB962C8B-B14F-4D97-AF65-F5344CB8AC3E}">
        <p14:creationId xmlns:p14="http://schemas.microsoft.com/office/powerpoint/2010/main" val="248354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pPr marL="0" indent="0">
              <a:buNone/>
            </a:pPr>
            <a:r>
              <a:rPr lang="en-US" dirty="0"/>
              <a:t>Why does Hayden (author of the poem) think that Douglass is worthy of his tribute?</a:t>
            </a:r>
          </a:p>
          <a:p>
            <a:pPr marL="0" indent="0">
              <a:buNone/>
            </a:pPr>
            <a:endParaRPr lang="en-US" dirty="0"/>
          </a:p>
          <a:p>
            <a:pPr marL="0" indent="0">
              <a:buNone/>
            </a:pPr>
            <a:r>
              <a:rPr lang="en-US" dirty="0"/>
              <a:t>Hayden honors Douglass because he went beyond his own quest for freedom and liberty to become an advocate for others’ pursuit of freedom. </a:t>
            </a:r>
          </a:p>
        </p:txBody>
      </p:sp>
    </p:spTree>
    <p:extLst>
      <p:ext uri="{BB962C8B-B14F-4D97-AF65-F5344CB8AC3E}">
        <p14:creationId xmlns:p14="http://schemas.microsoft.com/office/powerpoint/2010/main" val="240918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Expository Paragraph Practice</a:t>
            </a:r>
          </a:p>
        </p:txBody>
      </p:sp>
      <p:sp>
        <p:nvSpPr>
          <p:cNvPr id="3" name="Content Placeholder 2"/>
          <p:cNvSpPr>
            <a:spLocks noGrp="1"/>
          </p:cNvSpPr>
          <p:nvPr>
            <p:ph idx="1"/>
          </p:nvPr>
        </p:nvSpPr>
        <p:spPr>
          <a:xfrm>
            <a:off x="152400" y="1447800"/>
            <a:ext cx="8763000" cy="5410200"/>
          </a:xfrm>
        </p:spPr>
        <p:txBody>
          <a:bodyPr>
            <a:normAutofit/>
          </a:bodyPr>
          <a:lstStyle/>
          <a:p>
            <a:pPr>
              <a:buNone/>
            </a:pPr>
            <a:r>
              <a:rPr lang="en-US" dirty="0"/>
              <a:t>Review the elements of a well-developed explanatory/expository body paragraph before responding to the writing prompt.</a:t>
            </a:r>
          </a:p>
          <a:p>
            <a:pPr lvl="1"/>
            <a:r>
              <a:rPr lang="en-US" sz="2000" b="1" dirty="0"/>
              <a:t>Topic Sentence: </a:t>
            </a:r>
            <a:r>
              <a:rPr lang="en-US" sz="2000" dirty="0"/>
              <a:t>Paragraphs begin with a sentence that includes a subject and an interpretation. The two main functions of a topic sentence are to make a point that supports the thesis of the essay and to indicate the main idea of a paragraph.</a:t>
            </a:r>
          </a:p>
          <a:p>
            <a:pPr lvl="1"/>
            <a:endParaRPr lang="en-US" sz="1800" dirty="0"/>
          </a:p>
          <a:p>
            <a:pPr lvl="1"/>
            <a:r>
              <a:rPr lang="en-US" sz="2000" b="1" dirty="0"/>
              <a:t>Supporting Detail:</a:t>
            </a:r>
            <a:r>
              <a:rPr lang="en-US" sz="2000" dirty="0"/>
              <a:t> Specific and relevant facts, details, examples, and quotations are used to support the topic sentence and thesis and to develop ideas.</a:t>
            </a:r>
          </a:p>
          <a:p>
            <a:pPr lvl="1"/>
            <a:endParaRPr lang="en-US" sz="1800" dirty="0"/>
          </a:p>
          <a:p>
            <a:pPr lvl="1"/>
            <a:r>
              <a:rPr lang="en-US" sz="2000" b="1" dirty="0"/>
              <a:t>Commentary:</a:t>
            </a:r>
            <a:r>
              <a:rPr lang="en-US" sz="2000" dirty="0"/>
              <a:t> Commentary explains the significance of the supporting detail in relation to the thesis, which further develops ideas. It also brings a sense of closure to the paragraph (in-depth analysis and explanation).</a:t>
            </a:r>
            <a:endParaRPr lang="en-US" sz="18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Formal Style</a:t>
            </a:r>
          </a:p>
        </p:txBody>
      </p:sp>
      <p:sp>
        <p:nvSpPr>
          <p:cNvPr id="3" name="Content Placeholder 2"/>
          <p:cNvSpPr>
            <a:spLocks noGrp="1"/>
          </p:cNvSpPr>
          <p:nvPr>
            <p:ph idx="1"/>
          </p:nvPr>
        </p:nvSpPr>
        <p:spPr/>
        <p:txBody>
          <a:bodyPr/>
          <a:lstStyle/>
          <a:p>
            <a:r>
              <a:rPr lang="en-US" dirty="0"/>
              <a:t>Most school or academic writing needs to be in a formal style that shows care and appropriate language (i.e. not writing in a first person POV).</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Expository Paragraph Example</a:t>
            </a:r>
          </a:p>
        </p:txBody>
      </p:sp>
      <p:sp>
        <p:nvSpPr>
          <p:cNvPr id="3" name="Content Placeholder 2"/>
          <p:cNvSpPr>
            <a:spLocks noGrp="1"/>
          </p:cNvSpPr>
          <p:nvPr>
            <p:ph idx="1"/>
          </p:nvPr>
        </p:nvSpPr>
        <p:spPr>
          <a:xfrm>
            <a:off x="152400" y="1935480"/>
            <a:ext cx="8839200" cy="4693920"/>
          </a:xfrm>
        </p:spPr>
        <p:txBody>
          <a:bodyPr>
            <a:normAutofit lnSpcReduction="10000"/>
          </a:bodyPr>
          <a:lstStyle/>
          <a:p>
            <a:pPr>
              <a:buNone/>
            </a:pPr>
            <a:r>
              <a:rPr lang="en-US" dirty="0"/>
              <a:t>		</a:t>
            </a:r>
            <a:r>
              <a:rPr lang="en-US" u="sng" dirty="0"/>
              <a:t>Among wolves, communication is a very highly developed skill.</a:t>
            </a:r>
            <a:r>
              <a:rPr lang="en-US" dirty="0"/>
              <a:t>  For instance, the howl of the pack leader has many different meanings.  Most of the time a lone howl is a warning for other packs.  It tells them to stay away, for there are many young to be protected and food to be guarded (O’Toole).  A howl can also be a way of marking their territory.  Many wolves howl when they feel another pack is too close.  Some wolves howl when they are lost or trying to find another member of the pack.  Most wolves use this howl at least once a day to locate missing pups or other pack members (“Primate”).</a:t>
            </a:r>
          </a:p>
          <a:p>
            <a:pPr lvl="1"/>
            <a:r>
              <a:rPr lang="en-US" sz="1800" dirty="0"/>
              <a:t>Communication between wolves is vital to their survival.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Date		CYU: Lincoln/Douglass Web		pg.</a:t>
            </a:r>
          </a:p>
        </p:txBody>
      </p:sp>
      <p:sp>
        <p:nvSpPr>
          <p:cNvPr id="4" name="5-Point Star 3"/>
          <p:cNvSpPr/>
          <p:nvPr/>
        </p:nvSpPr>
        <p:spPr>
          <a:xfrm>
            <a:off x="6477000" y="2971800"/>
            <a:ext cx="381000" cy="304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0991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lstStyle/>
          <a:p>
            <a:pPr marL="0" indent="0">
              <a:buNone/>
            </a:pPr>
            <a:r>
              <a:rPr lang="en-US" dirty="0"/>
              <a:t>In your notebook, make a brainstorming web for Abraham Lincoln and a second fro Frederick Douglass. On each web, write 5-10 words that describe each hero.</a:t>
            </a:r>
          </a:p>
          <a:p>
            <a:pPr marL="0" indent="0">
              <a:buNone/>
            </a:pPr>
            <a:endParaRPr lang="en-US" b="1" dirty="0"/>
          </a:p>
          <a:p>
            <a:pPr marL="0" indent="0">
              <a:buNone/>
            </a:pPr>
            <a:endParaRPr lang="en-US" b="1" dirty="0"/>
          </a:p>
        </p:txBody>
      </p:sp>
      <p:pic>
        <p:nvPicPr>
          <p:cNvPr id="4" name="Picture 3"/>
          <p:cNvPicPr>
            <a:picLocks noChangeAspect="1"/>
          </p:cNvPicPr>
          <p:nvPr/>
        </p:nvPicPr>
        <p:blipFill>
          <a:blip r:embed="rId2"/>
          <a:stretch>
            <a:fillRect/>
          </a:stretch>
        </p:blipFill>
        <p:spPr>
          <a:xfrm>
            <a:off x="426396" y="3200400"/>
            <a:ext cx="3733800" cy="3543945"/>
          </a:xfrm>
          <a:prstGeom prst="rect">
            <a:avLst/>
          </a:prstGeom>
        </p:spPr>
      </p:pic>
      <p:pic>
        <p:nvPicPr>
          <p:cNvPr id="5" name="Picture 4"/>
          <p:cNvPicPr>
            <a:picLocks noChangeAspect="1"/>
          </p:cNvPicPr>
          <p:nvPr/>
        </p:nvPicPr>
        <p:blipFill>
          <a:blip r:embed="rId2"/>
          <a:stretch>
            <a:fillRect/>
          </a:stretch>
        </p:blipFill>
        <p:spPr>
          <a:xfrm>
            <a:off x="4495800" y="3200399"/>
            <a:ext cx="3733800" cy="3543945"/>
          </a:xfrm>
          <a:prstGeom prst="rect">
            <a:avLst/>
          </a:prstGeom>
        </p:spPr>
      </p:pic>
      <p:sp>
        <p:nvSpPr>
          <p:cNvPr id="6" name="TextBox 5"/>
          <p:cNvSpPr txBox="1"/>
          <p:nvPr/>
        </p:nvSpPr>
        <p:spPr>
          <a:xfrm>
            <a:off x="1828800" y="4876800"/>
            <a:ext cx="990600" cy="369332"/>
          </a:xfrm>
          <a:prstGeom prst="rect">
            <a:avLst/>
          </a:prstGeom>
          <a:noFill/>
        </p:spPr>
        <p:txBody>
          <a:bodyPr wrap="square" rtlCol="0">
            <a:spAutoFit/>
          </a:bodyPr>
          <a:lstStyle/>
          <a:p>
            <a:r>
              <a:rPr lang="en-US" dirty="0"/>
              <a:t>Lincoln</a:t>
            </a:r>
          </a:p>
        </p:txBody>
      </p:sp>
      <p:sp>
        <p:nvSpPr>
          <p:cNvPr id="7" name="TextBox 6"/>
          <p:cNvSpPr txBox="1"/>
          <p:nvPr/>
        </p:nvSpPr>
        <p:spPr>
          <a:xfrm>
            <a:off x="5791200" y="4850860"/>
            <a:ext cx="1143000" cy="369332"/>
          </a:xfrm>
          <a:prstGeom prst="rect">
            <a:avLst/>
          </a:prstGeom>
          <a:noFill/>
        </p:spPr>
        <p:txBody>
          <a:bodyPr wrap="square" rtlCol="0">
            <a:spAutoFit/>
          </a:bodyPr>
          <a:lstStyle/>
          <a:p>
            <a:r>
              <a:rPr lang="en-US" dirty="0"/>
              <a:t>Douglass</a:t>
            </a:r>
          </a:p>
        </p:txBody>
      </p:sp>
    </p:spTree>
    <p:extLst>
      <p:ext uri="{BB962C8B-B14F-4D97-AF65-F5344CB8AC3E}">
        <p14:creationId xmlns:p14="http://schemas.microsoft.com/office/powerpoint/2010/main" val="23304370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Date		Example Paragraph		pg.</a:t>
            </a:r>
          </a:p>
        </p:txBody>
      </p:sp>
      <p:sp>
        <p:nvSpPr>
          <p:cNvPr id="4" name="5-Point Star 3"/>
          <p:cNvSpPr/>
          <p:nvPr/>
        </p:nvSpPr>
        <p:spPr>
          <a:xfrm>
            <a:off x="5181600" y="2971800"/>
            <a:ext cx="381000" cy="3048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22851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Prompt</a:t>
            </a:r>
          </a:p>
        </p:txBody>
      </p:sp>
      <p:sp>
        <p:nvSpPr>
          <p:cNvPr id="3" name="Content Placeholder 2"/>
          <p:cNvSpPr>
            <a:spLocks noGrp="1"/>
          </p:cNvSpPr>
          <p:nvPr>
            <p:ph idx="1"/>
          </p:nvPr>
        </p:nvSpPr>
        <p:spPr/>
        <p:txBody>
          <a:bodyPr/>
          <a:lstStyle/>
          <a:p>
            <a:pPr marL="0" indent="0">
              <a:buNone/>
            </a:pPr>
            <a:r>
              <a:rPr lang="en-US" dirty="0"/>
              <a:t>Think about the texts you just read. </a:t>
            </a:r>
            <a:r>
              <a:rPr lang="en-US" u="sng" dirty="0"/>
              <a:t>Explain how Abraham Lincoln and Frederick Douglass were heroic? </a:t>
            </a:r>
            <a:r>
              <a:rPr lang="en-US" dirty="0"/>
              <a:t>Draft a definition paragraph using the </a:t>
            </a:r>
            <a:r>
              <a:rPr lang="en-US" b="1" dirty="0"/>
              <a:t>example strategy</a:t>
            </a:r>
            <a:r>
              <a:rPr lang="en-US" dirty="0"/>
              <a:t>. Be sure to: </a:t>
            </a:r>
          </a:p>
          <a:p>
            <a:r>
              <a:rPr lang="en-US" dirty="0"/>
              <a:t>Begin with a topic sentence that answers the prompt. </a:t>
            </a:r>
          </a:p>
          <a:p>
            <a:r>
              <a:rPr lang="en-US" dirty="0"/>
              <a:t>Provide supporting detail and commentary to develop ideas.</a:t>
            </a:r>
          </a:p>
          <a:p>
            <a:r>
              <a:rPr lang="en-US" dirty="0"/>
              <a:t>Use formal style and appropriate diction for the purpose and audience.</a:t>
            </a:r>
          </a:p>
        </p:txBody>
      </p:sp>
    </p:spTree>
    <p:extLst>
      <p:ext uri="{BB962C8B-B14F-4D97-AF65-F5344CB8AC3E}">
        <p14:creationId xmlns:p14="http://schemas.microsoft.com/office/powerpoint/2010/main" val="8366916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76200"/>
            <a:ext cx="8229600" cy="1143000"/>
          </a:xfrm>
        </p:spPr>
        <p:txBody>
          <a:bodyPr/>
          <a:lstStyle/>
          <a:p>
            <a:r>
              <a:rPr lang="en-US" dirty="0"/>
              <a:t>Reflection</a:t>
            </a:r>
          </a:p>
        </p:txBody>
      </p:sp>
      <p:sp>
        <p:nvSpPr>
          <p:cNvPr id="3" name="Content Placeholder 2"/>
          <p:cNvSpPr>
            <a:spLocks noGrp="1"/>
          </p:cNvSpPr>
          <p:nvPr>
            <p:ph idx="1"/>
          </p:nvPr>
        </p:nvSpPr>
        <p:spPr>
          <a:xfrm>
            <a:off x="76200" y="1219200"/>
            <a:ext cx="8915400" cy="5638800"/>
          </a:xfrm>
        </p:spPr>
        <p:txBody>
          <a:bodyPr/>
          <a:lstStyle/>
          <a:p>
            <a:pPr marL="0" indent="0">
              <a:buNone/>
            </a:pPr>
            <a:r>
              <a:rPr lang="en-US" dirty="0"/>
              <a:t>Reflect on your writing: How does of the example strategy strengthen a definition. </a:t>
            </a:r>
          </a:p>
          <a:p>
            <a:pPr marL="0" indent="0">
              <a:buNone/>
            </a:pPr>
            <a:endParaRPr lang="en-US" dirty="0"/>
          </a:p>
          <a:p>
            <a:pPr marL="0" indent="0">
              <a:buNone/>
            </a:pPr>
            <a:r>
              <a:rPr lang="en-US" dirty="0"/>
              <a:t>Sample topic sentences: </a:t>
            </a:r>
          </a:p>
          <a:p>
            <a:pPr marL="0" indent="0">
              <a:buNone/>
            </a:pPr>
            <a:endParaRPr lang="en-US" dirty="0"/>
          </a:p>
          <a:p>
            <a:pPr marL="514350" indent="-514350">
              <a:buAutoNum type="arabicPeriod"/>
            </a:pPr>
            <a:r>
              <a:rPr lang="en-US" dirty="0"/>
              <a:t>Lincoln and Douglass are important examples of heroes because they championed the right to freedom and liberty.</a:t>
            </a:r>
          </a:p>
          <a:p>
            <a:pPr marL="514350" indent="-514350">
              <a:buAutoNum type="arabicPeriod"/>
            </a:pPr>
            <a:r>
              <a:rPr lang="en-US" dirty="0"/>
              <a:t>Both Lincoln and Douglass struggled for freedom for others.</a:t>
            </a:r>
          </a:p>
          <a:p>
            <a:pPr marL="514350" indent="-514350">
              <a:buAutoNum type="arabicPeriod"/>
            </a:pPr>
            <a:r>
              <a:rPr lang="en-US" dirty="0"/>
              <a:t>Douglass and Lincoln dedicated their public lives to the fight for liberty.</a:t>
            </a:r>
          </a:p>
        </p:txBody>
      </p:sp>
    </p:spTree>
    <p:extLst>
      <p:ext uri="{BB962C8B-B14F-4D97-AF65-F5344CB8AC3E}">
        <p14:creationId xmlns:p14="http://schemas.microsoft.com/office/powerpoint/2010/main" val="315571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down)">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Informal Style</a:t>
            </a:r>
          </a:p>
        </p:txBody>
      </p:sp>
      <p:sp>
        <p:nvSpPr>
          <p:cNvPr id="3" name="Content Placeholder 2"/>
          <p:cNvSpPr>
            <a:spLocks noGrp="1"/>
          </p:cNvSpPr>
          <p:nvPr>
            <p:ph idx="1"/>
          </p:nvPr>
        </p:nvSpPr>
        <p:spPr/>
        <p:txBody>
          <a:bodyPr/>
          <a:lstStyle/>
          <a:p>
            <a:r>
              <a:rPr lang="en-US" dirty="0"/>
              <a:t>Can be used in conversation or texting.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normAutofit/>
          </a:bodyPr>
          <a:lstStyle/>
          <a:p>
            <a:r>
              <a:rPr lang="en-US" sz="3200" dirty="0"/>
              <a:t>In this activity, you will read two sets of paired passages. The first pair is about Abraham Lincoln, and the second is about Frederick Douglass.</a:t>
            </a:r>
          </a:p>
        </p:txBody>
      </p:sp>
    </p:spTree>
    <p:extLst>
      <p:ext uri="{BB962C8B-B14F-4D97-AF65-F5344CB8AC3E}">
        <p14:creationId xmlns:p14="http://schemas.microsoft.com/office/powerpoint/2010/main" val="310211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Author</a:t>
            </a:r>
          </a:p>
        </p:txBody>
      </p:sp>
      <p:sp>
        <p:nvSpPr>
          <p:cNvPr id="3" name="Content Placeholder 2"/>
          <p:cNvSpPr>
            <a:spLocks noGrp="1"/>
          </p:cNvSpPr>
          <p:nvPr>
            <p:ph idx="1"/>
          </p:nvPr>
        </p:nvSpPr>
        <p:spPr>
          <a:xfrm>
            <a:off x="0" y="3018662"/>
            <a:ext cx="8686800" cy="3305937"/>
          </a:xfrm>
        </p:spPr>
        <p:txBody>
          <a:bodyPr/>
          <a:lstStyle/>
          <a:p>
            <a:r>
              <a:rPr lang="en-US" dirty="0"/>
              <a:t>Dr. </a:t>
            </a:r>
            <a:r>
              <a:rPr lang="en-US" dirty="0" err="1"/>
              <a:t>Phineas</a:t>
            </a:r>
            <a:r>
              <a:rPr lang="en-US" dirty="0"/>
              <a:t> D. Gurley (1816-1868) was the pastor of the New York Avenue Presbyterian Church in Washington D.C., which Abraham Lincoln attended during his presidency. Gurley was also Chaplin of the United States Senate. After Lincoln’s assassination, Gurley preached this funeral sermon in the White House East Room on April 19, 1865</a:t>
            </a:r>
          </a:p>
          <a:p>
            <a:endParaRPr lang="en-US" dirty="0"/>
          </a:p>
        </p:txBody>
      </p:sp>
      <p:pic>
        <p:nvPicPr>
          <p:cNvPr id="4" name="Picture 3"/>
          <p:cNvPicPr>
            <a:picLocks noChangeAspect="1"/>
          </p:cNvPicPr>
          <p:nvPr/>
        </p:nvPicPr>
        <p:blipFill>
          <a:blip r:embed="rId2"/>
          <a:stretch>
            <a:fillRect/>
          </a:stretch>
        </p:blipFill>
        <p:spPr>
          <a:xfrm>
            <a:off x="6019800" y="325338"/>
            <a:ext cx="2438400" cy="269332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448800" cy="1389888"/>
          </a:xfrm>
        </p:spPr>
        <p:txBody>
          <a:bodyPr>
            <a:normAutofit fontScale="90000"/>
          </a:bodyPr>
          <a:lstStyle/>
          <a:p>
            <a:r>
              <a:rPr lang="en-US" dirty="0"/>
              <a:t>Reading: “White House Funeral Sermon”</a:t>
            </a:r>
          </a:p>
        </p:txBody>
      </p:sp>
      <p:sp>
        <p:nvSpPr>
          <p:cNvPr id="3" name="Content Placeholder 2"/>
          <p:cNvSpPr>
            <a:spLocks noGrp="1"/>
          </p:cNvSpPr>
          <p:nvPr>
            <p:ph idx="1"/>
          </p:nvPr>
        </p:nvSpPr>
        <p:spPr/>
        <p:txBody>
          <a:bodyPr>
            <a:normAutofit/>
          </a:bodyPr>
          <a:lstStyle/>
          <a:p>
            <a:r>
              <a:rPr lang="en-US" sz="3200" dirty="0"/>
              <a:t>First Read</a:t>
            </a:r>
          </a:p>
          <a:p>
            <a:pPr lvl="1"/>
            <a:r>
              <a:rPr lang="en-US" sz="3200" dirty="0"/>
              <a:t>Circle unfamiliar words and phrases</a:t>
            </a:r>
          </a:p>
          <a:p>
            <a:pPr lvl="1"/>
            <a:endParaRPr lang="en-US" sz="3200" dirty="0"/>
          </a:p>
          <a:p>
            <a:r>
              <a:rPr lang="en-US" sz="3200" dirty="0"/>
              <a:t>Second Read</a:t>
            </a:r>
          </a:p>
          <a:p>
            <a:pPr lvl="1"/>
            <a:r>
              <a:rPr lang="en-US" sz="3200" dirty="0"/>
              <a:t>Preview Questions</a:t>
            </a:r>
          </a:p>
          <a:p>
            <a:pPr lvl="1"/>
            <a:r>
              <a:rPr lang="en-US" sz="3200" dirty="0"/>
              <a:t>Metacognitive Reading Markers</a:t>
            </a:r>
          </a:p>
          <a:p>
            <a:pPr lvl="1"/>
            <a:r>
              <a:rPr lang="en-US" sz="3200" dirty="0"/>
              <a:t>Annotations</a:t>
            </a:r>
          </a:p>
        </p:txBody>
      </p:sp>
    </p:spTree>
    <p:extLst>
      <p:ext uri="{BB962C8B-B14F-4D97-AF65-F5344CB8AC3E}">
        <p14:creationId xmlns:p14="http://schemas.microsoft.com/office/powerpoint/2010/main" val="2444466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24671</TotalTime>
  <Words>2933</Words>
  <Application>Microsoft Office PowerPoint</Application>
  <PresentationFormat>On-screen Show (4:3)</PresentationFormat>
  <Paragraphs>243</Paragraphs>
  <Slides>55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Calibri</vt:lpstr>
      <vt:lpstr>Constantia</vt:lpstr>
      <vt:lpstr>Wingdings 2</vt:lpstr>
      <vt:lpstr>Flow</vt:lpstr>
      <vt:lpstr>Springboard: 8th Grade </vt:lpstr>
      <vt:lpstr>Learning Targets</vt:lpstr>
      <vt:lpstr>Notebook</vt:lpstr>
      <vt:lpstr>Allegory</vt:lpstr>
      <vt:lpstr>Formal Style</vt:lpstr>
      <vt:lpstr>Informal Style</vt:lpstr>
      <vt:lpstr>Preview</vt:lpstr>
      <vt:lpstr>About the Author</vt:lpstr>
      <vt:lpstr>Reading: “White House Funeral Sermon”</vt:lpstr>
      <vt:lpstr>Text Dependent Questions</vt:lpstr>
      <vt:lpstr>Text Dependent Questions</vt:lpstr>
      <vt:lpstr>Text Dependent Questions</vt:lpstr>
      <vt:lpstr>Key Idea and Details</vt:lpstr>
      <vt:lpstr>“O Captain! My Captain!”</vt:lpstr>
      <vt:lpstr>Reading: “O Captain! My Captain!”</vt:lpstr>
      <vt:lpstr>TP-CASTT Strategy</vt:lpstr>
      <vt:lpstr>TP-CASTT</vt:lpstr>
      <vt:lpstr>TP-CASTT</vt:lpstr>
      <vt:lpstr>TP-CASTT</vt:lpstr>
      <vt:lpstr>TP-CASTT</vt:lpstr>
      <vt:lpstr>TP-CASTT</vt:lpstr>
      <vt:lpstr>TP-CASTT</vt:lpstr>
      <vt:lpstr>TP-CASTT</vt:lpstr>
      <vt:lpstr>Key Idea and Details</vt:lpstr>
      <vt:lpstr>Craft and Structure</vt:lpstr>
      <vt:lpstr>Notebook</vt:lpstr>
      <vt:lpstr>Check Your Understanding</vt:lpstr>
      <vt:lpstr>About the Author</vt:lpstr>
      <vt:lpstr>TP-CASTT Strategy</vt:lpstr>
      <vt:lpstr>Before Reading: TP-CASTT</vt:lpstr>
      <vt:lpstr>Reading: “Frederick Douglass”</vt:lpstr>
      <vt:lpstr>TP-CASTT</vt:lpstr>
      <vt:lpstr>TP-CASTT</vt:lpstr>
      <vt:lpstr>TP-CASTT</vt:lpstr>
      <vt:lpstr>TP-CASTT</vt:lpstr>
      <vt:lpstr>TP-CASTT</vt:lpstr>
      <vt:lpstr>TP-CASTT</vt:lpstr>
      <vt:lpstr>Text Dependent Questions</vt:lpstr>
      <vt:lpstr>Text Dependent Questions</vt:lpstr>
      <vt:lpstr>Discussion</vt:lpstr>
      <vt:lpstr>About the Author</vt:lpstr>
      <vt:lpstr>Before Reading</vt:lpstr>
      <vt:lpstr>Reading: “The Narrative of the Life of Frederick Douglass”</vt:lpstr>
      <vt:lpstr>Text Dependent Questions</vt:lpstr>
      <vt:lpstr>Text Dependent Questions</vt:lpstr>
      <vt:lpstr>Text Dependent Questions</vt:lpstr>
      <vt:lpstr>Working From the Text</vt:lpstr>
      <vt:lpstr>Discussion</vt:lpstr>
      <vt:lpstr>Expository Paragraph Practice</vt:lpstr>
      <vt:lpstr>Expository Paragraph Example</vt:lpstr>
      <vt:lpstr>Notebook</vt:lpstr>
      <vt:lpstr>Check Your Understanding</vt:lpstr>
      <vt:lpstr>Notebook</vt:lpstr>
      <vt:lpstr>Writing Prompt</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Springboard: 8th Grade</dc:title>
  <dc:creator>DefaultUser</dc:creator>
  <cp:lastModifiedBy>Maddie Kernan</cp:lastModifiedBy>
  <cp:revision>369</cp:revision>
  <cp:lastPrinted>2017-10-19T21:27:11Z</cp:lastPrinted>
  <dcterms:created xsi:type="dcterms:W3CDTF">2016-02-09T15:58:19Z</dcterms:created>
  <dcterms:modified xsi:type="dcterms:W3CDTF">2017-10-22T21:16:22Z</dcterms:modified>
</cp:coreProperties>
</file>