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handoutMasterIdLst>
    <p:handoutMasterId r:id="rId36"/>
  </p:handoutMasterIdLst>
  <p:sldIdLst>
    <p:sldId id="256" r:id="rId2"/>
    <p:sldId id="270" r:id="rId3"/>
    <p:sldId id="271" r:id="rId4"/>
    <p:sldId id="289" r:id="rId5"/>
    <p:sldId id="258" r:id="rId6"/>
    <p:sldId id="259" r:id="rId7"/>
    <p:sldId id="272" r:id="rId8"/>
    <p:sldId id="260" r:id="rId9"/>
    <p:sldId id="261" r:id="rId10"/>
    <p:sldId id="269" r:id="rId11"/>
    <p:sldId id="262" r:id="rId12"/>
    <p:sldId id="263" r:id="rId13"/>
    <p:sldId id="257" r:id="rId14"/>
    <p:sldId id="264" r:id="rId15"/>
    <p:sldId id="265" r:id="rId16"/>
    <p:sldId id="273" r:id="rId17"/>
    <p:sldId id="266" r:id="rId18"/>
    <p:sldId id="267" r:id="rId19"/>
    <p:sldId id="268" r:id="rId20"/>
    <p:sldId id="288" r:id="rId21"/>
    <p:sldId id="274" r:id="rId22"/>
    <p:sldId id="287" r:id="rId23"/>
    <p:sldId id="275" r:id="rId24"/>
    <p:sldId id="278" r:id="rId25"/>
    <p:sldId id="276" r:id="rId26"/>
    <p:sldId id="277" r:id="rId27"/>
    <p:sldId id="279" r:id="rId28"/>
    <p:sldId id="290" r:id="rId29"/>
    <p:sldId id="282" r:id="rId30"/>
    <p:sldId id="286" r:id="rId31"/>
    <p:sldId id="283" r:id="rId32"/>
    <p:sldId id="291" r:id="rId33"/>
    <p:sldId id="284"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116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ECDD7EF-D28B-7D41-85AF-02120DA0B640}" type="datetimeFigureOut">
              <a:rPr lang="en-US" smtClean="0"/>
              <a:t>10/2/2017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7B2DB26-2B43-9545-9D4C-EE87A46DCB35}" type="slidenum">
              <a:rPr lang="en-US" smtClean="0"/>
              <a:t>‹#›</a:t>
            </a:fld>
            <a:endParaRPr lang="en-US"/>
          </a:p>
        </p:txBody>
      </p:sp>
    </p:spTree>
    <p:extLst>
      <p:ext uri="{BB962C8B-B14F-4D97-AF65-F5344CB8AC3E}">
        <p14:creationId xmlns:p14="http://schemas.microsoft.com/office/powerpoint/2010/main" val="16543922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299818-D791-9A41-AEB1-5A0FD6CC7EE0}" type="datetimeFigureOut">
              <a:rPr lang="en-US" smtClean="0"/>
              <a:t>10/2/2017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39B334-DFDE-4B4B-A6FF-D3A599D7332A}" type="slidenum">
              <a:rPr lang="en-US" smtClean="0"/>
              <a:t>‹#›</a:t>
            </a:fld>
            <a:endParaRPr lang="en-US"/>
          </a:p>
        </p:txBody>
      </p:sp>
    </p:spTree>
    <p:extLst>
      <p:ext uri="{BB962C8B-B14F-4D97-AF65-F5344CB8AC3E}">
        <p14:creationId xmlns:p14="http://schemas.microsoft.com/office/powerpoint/2010/main" val="1373915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66EAC9-B62F-4300-9A22-8D53D88E738B}" type="datetimeFigureOut">
              <a:rPr lang="en-US" smtClean="0"/>
              <a:pPr/>
              <a:t>10/2/2017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34657D1-E93F-4379-B68E-C93CFDAA98B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66EAC9-B62F-4300-9A22-8D53D88E738B}" type="datetimeFigureOut">
              <a:rPr lang="en-US" smtClean="0"/>
              <a:pPr/>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4657D1-E93F-4379-B68E-C93CFDAA98B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66EAC9-B62F-4300-9A22-8D53D88E738B}" type="datetimeFigureOut">
              <a:rPr lang="en-US" smtClean="0"/>
              <a:pPr/>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4657D1-E93F-4379-B68E-C93CFDAA98B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66EAC9-B62F-4300-9A22-8D53D88E738B}" type="datetimeFigureOut">
              <a:rPr lang="en-US" smtClean="0"/>
              <a:pPr/>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4657D1-E93F-4379-B68E-C93CFDAA98B1}"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66EAC9-B62F-4300-9A22-8D53D88E738B}" type="datetimeFigureOut">
              <a:rPr lang="en-US" smtClean="0"/>
              <a:pPr/>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4657D1-E93F-4379-B68E-C93CFDAA98B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66EAC9-B62F-4300-9A22-8D53D88E738B}" type="datetimeFigureOut">
              <a:rPr lang="en-US" smtClean="0"/>
              <a:pPr/>
              <a:t>10/2/2017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4657D1-E93F-4379-B68E-C93CFDAA98B1}"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66EAC9-B62F-4300-9A22-8D53D88E738B}" type="datetimeFigureOut">
              <a:rPr lang="en-US" smtClean="0"/>
              <a:pPr/>
              <a:t>10/2/2017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4657D1-E93F-4379-B68E-C93CFDAA98B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66EAC9-B62F-4300-9A22-8D53D88E738B}" type="datetimeFigureOut">
              <a:rPr lang="en-US" smtClean="0"/>
              <a:pPr/>
              <a:t>10/2/2017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4657D1-E93F-4379-B68E-C93CFDAA98B1}"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66EAC9-B62F-4300-9A22-8D53D88E738B}" type="datetimeFigureOut">
              <a:rPr lang="en-US" smtClean="0"/>
              <a:pPr/>
              <a:t>10/2/2017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4657D1-E93F-4379-B68E-C93CFDAA98B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D66EAC9-B62F-4300-9A22-8D53D88E738B}" type="datetimeFigureOut">
              <a:rPr lang="en-US" smtClean="0"/>
              <a:pPr/>
              <a:t>10/2/2017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4657D1-E93F-4379-B68E-C93CFDAA98B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66EAC9-B62F-4300-9A22-8D53D88E738B}" type="datetimeFigureOut">
              <a:rPr lang="en-US" smtClean="0"/>
              <a:pPr/>
              <a:t>10/2/2017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34657D1-E93F-4379-B68E-C93CFDAA98B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66EAC9-B62F-4300-9A22-8D53D88E738B}" type="datetimeFigureOut">
              <a:rPr lang="en-US" smtClean="0"/>
              <a:pPr/>
              <a:t>10/2/2017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34657D1-E93F-4379-B68E-C93CFDAA98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Springboard: Activity 1.12</a:t>
            </a:r>
          </a:p>
        </p:txBody>
      </p:sp>
      <p:sp>
        <p:nvSpPr>
          <p:cNvPr id="3" name="Subtitle 2"/>
          <p:cNvSpPr>
            <a:spLocks noGrp="1"/>
          </p:cNvSpPr>
          <p:nvPr>
            <p:ph type="subTitle" idx="1"/>
          </p:nvPr>
        </p:nvSpPr>
        <p:spPr/>
        <p:txBody>
          <a:bodyPr/>
          <a:lstStyle/>
          <a:p>
            <a:r>
              <a:rPr lang="en-US" dirty="0"/>
              <a:t>Definition Strategies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686800" cy="4525963"/>
          </a:xfrm>
        </p:spPr>
        <p:txBody>
          <a:bodyPr/>
          <a:lstStyle/>
          <a:p>
            <a:r>
              <a:rPr lang="en-US" dirty="0"/>
              <a:t>A word that replaces the noun.	</a:t>
            </a:r>
          </a:p>
          <a:p>
            <a:pPr lvl="1"/>
            <a:r>
              <a:rPr lang="en-US" dirty="0"/>
              <a:t>Examples: Betty=she   Alex=he   Alex &amp; Betty= they</a:t>
            </a:r>
          </a:p>
          <a:p>
            <a:endParaRPr lang="en-US" dirty="0"/>
          </a:p>
        </p:txBody>
      </p:sp>
      <p:sp>
        <p:nvSpPr>
          <p:cNvPr id="3" name="Title 2"/>
          <p:cNvSpPr>
            <a:spLocks noGrp="1"/>
          </p:cNvSpPr>
          <p:nvPr>
            <p:ph type="title"/>
          </p:nvPr>
        </p:nvSpPr>
        <p:spPr/>
        <p:txBody>
          <a:bodyPr/>
          <a:lstStyle/>
          <a:p>
            <a:r>
              <a:rPr lang="en-US" dirty="0">
                <a:solidFill>
                  <a:srgbClr val="00B0F0"/>
                </a:solidFill>
              </a:rPr>
              <a:t>Pronoun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names a person, place, thing, idea, or state of being.</a:t>
            </a:r>
          </a:p>
          <a:p>
            <a:endParaRPr lang="en-US" dirty="0"/>
          </a:p>
        </p:txBody>
      </p:sp>
      <p:sp>
        <p:nvSpPr>
          <p:cNvPr id="3" name="Title 2"/>
          <p:cNvSpPr>
            <a:spLocks noGrp="1"/>
          </p:cNvSpPr>
          <p:nvPr>
            <p:ph type="title"/>
          </p:nvPr>
        </p:nvSpPr>
        <p:spPr/>
        <p:txBody>
          <a:bodyPr/>
          <a:lstStyle/>
          <a:p>
            <a:r>
              <a:rPr lang="en-US" dirty="0">
                <a:solidFill>
                  <a:srgbClr val="00B0F0"/>
                </a:solidFill>
              </a:rPr>
              <a:t>Noun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expresses action or a state of being.</a:t>
            </a:r>
          </a:p>
          <a:p>
            <a:endParaRPr lang="en-US" dirty="0"/>
          </a:p>
        </p:txBody>
      </p:sp>
      <p:sp>
        <p:nvSpPr>
          <p:cNvPr id="3" name="Title 2"/>
          <p:cNvSpPr>
            <a:spLocks noGrp="1"/>
          </p:cNvSpPr>
          <p:nvPr>
            <p:ph type="title"/>
          </p:nvPr>
        </p:nvSpPr>
        <p:spPr>
          <a:xfrm>
            <a:off x="457200" y="274638"/>
            <a:ext cx="8229600" cy="1020762"/>
          </a:xfrm>
        </p:spPr>
        <p:txBody>
          <a:bodyPr>
            <a:normAutofit fontScale="90000"/>
          </a:bodyPr>
          <a:lstStyle/>
          <a:p>
            <a:br>
              <a:rPr lang="en-US" dirty="0"/>
            </a:br>
            <a:r>
              <a:rPr lang="en-US" dirty="0">
                <a:solidFill>
                  <a:srgbClr val="00B0F0"/>
                </a:solidFill>
              </a:rPr>
              <a:t>Verb</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For Embedded Assessment 2, you will be writing a </a:t>
            </a:r>
            <a:r>
              <a:rPr lang="en-US" u="sng" dirty="0"/>
              <a:t>definition essay </a:t>
            </a:r>
            <a:r>
              <a:rPr lang="en-US" dirty="0"/>
              <a:t>to share your personal understanding of the concept of heroism. To write this definition of heroism, you will need various strategies and knowledge to create an expanded definition of the concept. First, you can expand your collection of words that describe heroes and heroism.</a:t>
            </a:r>
          </a:p>
          <a:p>
            <a:endParaRPr lang="en-US" dirty="0"/>
          </a:p>
        </p:txBody>
      </p:sp>
      <p:sp>
        <p:nvSpPr>
          <p:cNvPr id="3" name="Title 2"/>
          <p:cNvSpPr>
            <a:spLocks noGrp="1"/>
          </p:cNvSpPr>
          <p:nvPr>
            <p:ph type="title"/>
          </p:nvPr>
        </p:nvSpPr>
        <p:spPr/>
        <p:txBody>
          <a:bodyPr/>
          <a:lstStyle/>
          <a:p>
            <a:r>
              <a:rPr lang="en-US" dirty="0"/>
              <a:t>Writing to Define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
            <a:ext cx="8458200" cy="5778691"/>
          </a:xfrm>
        </p:spPr>
        <p:txBody>
          <a:bodyPr>
            <a:normAutofit fontScale="92500"/>
          </a:bodyPr>
          <a:lstStyle/>
          <a:p>
            <a:pPr lvl="0">
              <a:buNone/>
            </a:pPr>
            <a:r>
              <a:rPr lang="en-US" sz="3000" b="1" dirty="0"/>
              <a:t>1. Defining heroes: </a:t>
            </a:r>
            <a:r>
              <a:rPr lang="en-US" sz="3000" dirty="0"/>
              <a:t>Generate a list of…</a:t>
            </a:r>
          </a:p>
          <a:p>
            <a:pPr lvl="0">
              <a:buNone/>
            </a:pPr>
            <a:endParaRPr lang="en-US" sz="2600" dirty="0"/>
          </a:p>
          <a:p>
            <a:r>
              <a:rPr lang="en-US" sz="3000" b="1" dirty="0"/>
              <a:t>Adjectives </a:t>
            </a:r>
            <a:r>
              <a:rPr lang="en-US" sz="3000" dirty="0"/>
              <a:t>that could describe what a hero is:</a:t>
            </a:r>
            <a:endParaRPr lang="en-US" sz="2600" dirty="0"/>
          </a:p>
          <a:p>
            <a:pPr lvl="2"/>
            <a:r>
              <a:rPr lang="en-US" sz="2600" dirty="0"/>
              <a:t>A hero is brave, courageous, self-sacrificing, fearless, etc.</a:t>
            </a:r>
          </a:p>
          <a:p>
            <a:r>
              <a:rPr lang="en-US" sz="3000" b="1" dirty="0"/>
              <a:t>Nouns </a:t>
            </a:r>
            <a:r>
              <a:rPr lang="en-US" sz="3000" dirty="0"/>
              <a:t>that could define what a hero shows</a:t>
            </a:r>
            <a:endParaRPr lang="en-US" sz="2600" dirty="0"/>
          </a:p>
          <a:p>
            <a:pPr lvl="2"/>
            <a:r>
              <a:rPr lang="en-US" sz="2600" dirty="0"/>
              <a:t>A hero shows selflessness, bravery, fearlessness, determination, etc.</a:t>
            </a:r>
            <a:endParaRPr lang="en-US" sz="2200" dirty="0"/>
          </a:p>
          <a:p>
            <a:r>
              <a:rPr lang="en-US" sz="3500" b="1" dirty="0"/>
              <a:t>Verbs </a:t>
            </a:r>
            <a:r>
              <a:rPr lang="en-US" sz="3500" dirty="0"/>
              <a:t>that could define what a hero does</a:t>
            </a:r>
            <a:endParaRPr lang="en-US" sz="3000" dirty="0"/>
          </a:p>
          <a:p>
            <a:pPr lvl="2"/>
            <a:r>
              <a:rPr lang="en-US" sz="2600" dirty="0"/>
              <a:t>A hero fights, perseveres, moves forward, sacrifices, thinks of others, etc. </a:t>
            </a:r>
            <a:endParaRPr lang="en-US" sz="2200"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diamond(in)">
                                      <p:cBhvr>
                                        <p:cTn id="7" dur="20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blinds(horizontal)">
                                      <p:cBhvr>
                                        <p:cTn id="12" dur="500"/>
                                        <p:tgtEl>
                                          <p:spTgt spid="2">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animEffect transition="in" filter="checkerboard(across)">
                                      <p:cBhvr>
                                        <p:cTn id="1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381000"/>
            <a:ext cx="8915400" cy="6248400"/>
          </a:xfrm>
        </p:spPr>
        <p:txBody>
          <a:bodyPr/>
          <a:lstStyle/>
          <a:p>
            <a:pPr lvl="0"/>
            <a:endParaRPr lang="en-US" dirty="0"/>
          </a:p>
          <a:p>
            <a:pPr lvl="0"/>
            <a:r>
              <a:rPr lang="en-US" dirty="0"/>
              <a:t>2. After sharing and consulting additional resources such as a thesaurus, group and then sort synonyms by their part of speech to represent the nuances of the words (subtle differences in meanings). </a:t>
            </a:r>
          </a:p>
          <a:p>
            <a:pPr lvl="1"/>
            <a:r>
              <a:rPr lang="en-US" dirty="0"/>
              <a:t>Choose 8 words (and its synonyms) to define on notecards with your group. </a:t>
            </a:r>
          </a:p>
          <a:p>
            <a:pPr lvl="1"/>
            <a:r>
              <a:rPr lang="en-US" dirty="0"/>
              <a:t>Discuss the difference in meaning (nuances)</a:t>
            </a:r>
          </a:p>
          <a:p>
            <a:pPr lvl="0"/>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 can identify and apply definition strategies of function, example, and negation.</a:t>
            </a:r>
          </a:p>
          <a:p>
            <a:endParaRPr lang="en-US" dirty="0"/>
          </a:p>
          <a:p>
            <a:r>
              <a:rPr lang="en-US" dirty="0"/>
              <a:t>I can form an initial definition of heroism.</a:t>
            </a:r>
          </a:p>
        </p:txBody>
      </p:sp>
      <p:sp>
        <p:nvSpPr>
          <p:cNvPr id="3" name="Title 2"/>
          <p:cNvSpPr>
            <a:spLocks noGrp="1"/>
          </p:cNvSpPr>
          <p:nvPr>
            <p:ph type="title"/>
          </p:nvPr>
        </p:nvSpPr>
        <p:spPr/>
        <p:txBody>
          <a:bodyPr/>
          <a:lstStyle/>
          <a:p>
            <a:r>
              <a:rPr lang="en-US" dirty="0"/>
              <a:t>Learning Target</a:t>
            </a:r>
          </a:p>
        </p:txBody>
      </p:sp>
    </p:spTree>
    <p:extLst>
      <p:ext uri="{BB962C8B-B14F-4D97-AF65-F5344CB8AC3E}">
        <p14:creationId xmlns:p14="http://schemas.microsoft.com/office/powerpoint/2010/main" val="3560030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19200"/>
            <a:ext cx="8991600" cy="5486400"/>
          </a:xfrm>
        </p:spPr>
        <p:txBody>
          <a:bodyPr>
            <a:normAutofit/>
          </a:bodyPr>
          <a:lstStyle/>
          <a:p>
            <a:r>
              <a:rPr lang="en-US" dirty="0"/>
              <a:t>Part of defining any concept is finding ways to describe the concept to make it clear to others. Writers of a </a:t>
            </a:r>
            <a:r>
              <a:rPr lang="en-US" b="1" u="sng" dirty="0"/>
              <a:t>definition essay </a:t>
            </a:r>
            <a:r>
              <a:rPr lang="en-US" dirty="0"/>
              <a:t>use </a:t>
            </a:r>
            <a:r>
              <a:rPr lang="en-US" b="1" u="sng" dirty="0"/>
              <a:t>strategies of definition</a:t>
            </a:r>
            <a:r>
              <a:rPr lang="en-US" b="1" dirty="0"/>
              <a:t> </a:t>
            </a:r>
            <a:r>
              <a:rPr lang="en-US" dirty="0"/>
              <a:t>to clarify, develop, and organize ideas. The three </a:t>
            </a:r>
            <a:r>
              <a:rPr lang="en-US" b="1" dirty="0"/>
              <a:t>definition </a:t>
            </a:r>
            <a:r>
              <a:rPr lang="en-US" dirty="0"/>
              <a:t>strategies you will learn in this unit are </a:t>
            </a:r>
            <a:r>
              <a:rPr lang="en-US" b="1" u="sng" dirty="0"/>
              <a:t>function, example, and negation</a:t>
            </a:r>
            <a:r>
              <a:rPr lang="en-US" b="1" dirty="0"/>
              <a:t>.</a:t>
            </a:r>
            <a:endParaRPr lang="en-US" dirty="0"/>
          </a:p>
          <a:p>
            <a:pPr lvl="0"/>
            <a:endParaRPr lang="en-US" b="1" dirty="0"/>
          </a:p>
          <a:p>
            <a:pPr lvl="0"/>
            <a:r>
              <a:rPr lang="en-US" b="1" dirty="0"/>
              <a:t>Definition by function: </a:t>
            </a:r>
            <a:r>
              <a:rPr lang="en-US" dirty="0"/>
              <a:t>Paragraphs using the </a:t>
            </a:r>
            <a:r>
              <a:rPr lang="en-US" b="1" dirty="0"/>
              <a:t>function </a:t>
            </a:r>
            <a:r>
              <a:rPr lang="en-US" dirty="0"/>
              <a:t>strategy explain how the concept functions or operates in the real world.</a:t>
            </a:r>
          </a:p>
          <a:p>
            <a:endParaRPr lang="en-US" dirty="0"/>
          </a:p>
        </p:txBody>
      </p:sp>
      <p:sp>
        <p:nvSpPr>
          <p:cNvPr id="4" name="Title 3"/>
          <p:cNvSpPr>
            <a:spLocks noGrp="1"/>
          </p:cNvSpPr>
          <p:nvPr>
            <p:ph type="title"/>
          </p:nvPr>
        </p:nvSpPr>
        <p:spPr/>
        <p:txBody>
          <a:bodyPr/>
          <a:lstStyle/>
          <a:p>
            <a:r>
              <a:rPr lang="en-US" dirty="0"/>
              <a:t>Defining a Concept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533400"/>
            <a:ext cx="8382000" cy="5473891"/>
          </a:xfrm>
        </p:spPr>
        <p:txBody>
          <a:bodyPr/>
          <a:lstStyle/>
          <a:p>
            <a:pPr lvl="0"/>
            <a:r>
              <a:rPr lang="en-US" b="1" dirty="0"/>
              <a:t>Definition by example: </a:t>
            </a:r>
            <a:r>
              <a:rPr lang="en-US" dirty="0"/>
              <a:t>Paragraphs using the </a:t>
            </a:r>
            <a:r>
              <a:rPr lang="en-US" b="1" dirty="0"/>
              <a:t>example </a:t>
            </a:r>
            <a:r>
              <a:rPr lang="en-US" dirty="0"/>
              <a:t>strategy use specific examples of the concept from texts of life.</a:t>
            </a:r>
          </a:p>
          <a:p>
            <a:pPr lvl="0"/>
            <a:endParaRPr lang="en-US" dirty="0"/>
          </a:p>
          <a:p>
            <a:pPr lvl="0"/>
            <a:endParaRPr lang="en-US" dirty="0"/>
          </a:p>
          <a:p>
            <a:pPr lvl="0"/>
            <a:r>
              <a:rPr lang="en-US" b="1" dirty="0"/>
              <a:t>Definition by negation: </a:t>
            </a:r>
            <a:r>
              <a:rPr lang="en-US" dirty="0"/>
              <a:t>Paragraphs using the </a:t>
            </a:r>
            <a:r>
              <a:rPr lang="en-US" b="1" dirty="0"/>
              <a:t>negation </a:t>
            </a:r>
            <a:r>
              <a:rPr lang="en-US" dirty="0"/>
              <a:t>strategy explain what something is by showing what it is not. A non-example should be based on what someone else would say is an example. </a:t>
            </a:r>
            <a:r>
              <a:rPr lang="en-US" u="sng" dirty="0"/>
              <a:t>If no one would disagree with the negation it is ineffective.</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lstStyle/>
          <a:p>
            <a:pPr lvl="0">
              <a:buNone/>
            </a:pPr>
            <a:r>
              <a:rPr lang="en-US" dirty="0"/>
              <a:t>3. Read the following passages of definition and decide whether they contain definition by </a:t>
            </a:r>
            <a:r>
              <a:rPr lang="en-US" b="1" dirty="0"/>
              <a:t>function, example, and/or negation. </a:t>
            </a:r>
            <a:r>
              <a:rPr lang="en-US" dirty="0"/>
              <a:t>There can be more than one strategy used in a passage.</a:t>
            </a:r>
            <a:r>
              <a:rPr lang="en-US" b="1" dirty="0"/>
              <a:t> </a:t>
            </a:r>
            <a:r>
              <a:rPr lang="en-US" dirty="0"/>
              <a:t>Be able to explain why you categorized ideas as you did. </a:t>
            </a:r>
            <a:r>
              <a:rPr lang="en-US" u="sng" dirty="0"/>
              <a:t>First underline the topic being defined. </a:t>
            </a:r>
            <a:r>
              <a:rPr lang="en-US" dirty="0"/>
              <a:t>Then, decide the type of definition being used.</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 can identify and apply definition strategies of function, example, and negation.</a:t>
            </a:r>
          </a:p>
          <a:p>
            <a:endParaRPr lang="en-US" dirty="0"/>
          </a:p>
          <a:p>
            <a:r>
              <a:rPr lang="en-US" dirty="0"/>
              <a:t>I can form an initial definition of heroism.</a:t>
            </a:r>
          </a:p>
        </p:txBody>
      </p:sp>
      <p:sp>
        <p:nvSpPr>
          <p:cNvPr id="3" name="Title 2"/>
          <p:cNvSpPr>
            <a:spLocks noGrp="1"/>
          </p:cNvSpPr>
          <p:nvPr>
            <p:ph type="title"/>
          </p:nvPr>
        </p:nvSpPr>
        <p:spPr/>
        <p:txBody>
          <a:bodyPr/>
          <a:lstStyle/>
          <a:p>
            <a:r>
              <a:rPr lang="en-US" dirty="0"/>
              <a:t>Learning Target</a:t>
            </a:r>
          </a:p>
        </p:txBody>
      </p:sp>
    </p:spTree>
    <p:extLst>
      <p:ext uri="{BB962C8B-B14F-4D97-AF65-F5344CB8AC3E}">
        <p14:creationId xmlns:p14="http://schemas.microsoft.com/office/powerpoint/2010/main" val="17904393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a:t>Oliver Stone, 1992</a:t>
            </a:r>
          </a:p>
        </p:txBody>
      </p:sp>
      <p:sp>
        <p:nvSpPr>
          <p:cNvPr id="3" name="Title 2"/>
          <p:cNvSpPr>
            <a:spLocks noGrp="1"/>
          </p:cNvSpPr>
          <p:nvPr>
            <p:ph type="title"/>
          </p:nvPr>
        </p:nvSpPr>
        <p:spPr/>
        <p:txBody>
          <a:bodyPr/>
          <a:lstStyle/>
          <a:p>
            <a:r>
              <a:rPr lang="en-US" dirty="0"/>
              <a:t>About the Author</a:t>
            </a:r>
          </a:p>
        </p:txBody>
      </p:sp>
    </p:spTree>
    <p:extLst>
      <p:ext uri="{BB962C8B-B14F-4D97-AF65-F5344CB8AC3E}">
        <p14:creationId xmlns:p14="http://schemas.microsoft.com/office/powerpoint/2010/main" val="5230968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a:t>As you read, underline the author’s definition of heroism and the details the author gives to support his definition.</a:t>
            </a:r>
          </a:p>
          <a:p>
            <a:pPr marL="109728" indent="0">
              <a:buNone/>
            </a:pPr>
            <a:endParaRPr lang="en-US" dirty="0"/>
          </a:p>
          <a:p>
            <a:pPr marL="109728" indent="0">
              <a:buNone/>
            </a:pPr>
            <a:r>
              <a:rPr lang="en-US" dirty="0"/>
              <a:t>Circle unknown words and phrases. Try to determine the meaning of words by using context clues, word parts, or a dictionary.</a:t>
            </a:r>
          </a:p>
        </p:txBody>
      </p:sp>
      <p:sp>
        <p:nvSpPr>
          <p:cNvPr id="3" name="Title 2"/>
          <p:cNvSpPr>
            <a:spLocks noGrp="1"/>
          </p:cNvSpPr>
          <p:nvPr>
            <p:ph type="title"/>
          </p:nvPr>
        </p:nvSpPr>
        <p:spPr/>
        <p:txBody>
          <a:bodyPr>
            <a:normAutofit fontScale="90000"/>
          </a:bodyPr>
          <a:lstStyle/>
          <a:p>
            <a:r>
              <a:rPr lang="en-US" dirty="0"/>
              <a:t>Setting a Purpose for Reading: First Read</a:t>
            </a:r>
          </a:p>
        </p:txBody>
      </p:sp>
    </p:spTree>
    <p:extLst>
      <p:ext uri="{BB962C8B-B14F-4D97-AF65-F5344CB8AC3E}">
        <p14:creationId xmlns:p14="http://schemas.microsoft.com/office/powerpoint/2010/main" val="2000515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Second Reading</a:t>
            </a:r>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2805562800"/>
              </p:ext>
            </p:extLst>
          </p:nvPr>
        </p:nvGraphicFramePr>
        <p:xfrm>
          <a:off x="229077" y="1417638"/>
          <a:ext cx="8685845" cy="3729038"/>
        </p:xfrm>
        <a:graphic>
          <a:graphicData uri="http://schemas.openxmlformats.org/presentationml/2006/ole">
            <mc:AlternateContent xmlns:mc="http://schemas.openxmlformats.org/markup-compatibility/2006">
              <mc:Choice xmlns:v="urn:schemas-microsoft-com:vml" Requires="v">
                <p:oleObj spid="_x0000_s1031" name="Document" r:id="rId3" imgW="6093237" imgH="2610798" progId="Word.Document.12">
                  <p:embed/>
                </p:oleObj>
              </mc:Choice>
              <mc:Fallback>
                <p:oleObj name="Document" r:id="rId3" imgW="6093237" imgH="2610798" progId="Word.Document.12">
                  <p:embed/>
                  <p:pic>
                    <p:nvPicPr>
                      <p:cNvPr id="4" name="Content Placeholder 3"/>
                      <p:cNvPicPr>
                        <a:picLocks noChangeAspect="1" noChangeArrowheads="1"/>
                      </p:cNvPicPr>
                      <p:nvPr/>
                    </p:nvPicPr>
                    <p:blipFill>
                      <a:blip r:embed="rId4"/>
                      <a:srcRect/>
                      <a:stretch>
                        <a:fillRect/>
                      </a:stretch>
                    </p:blipFill>
                    <p:spPr bwMode="auto">
                      <a:xfrm>
                        <a:off x="229077" y="1417638"/>
                        <a:ext cx="8685845" cy="3729038"/>
                      </a:xfrm>
                      <a:prstGeom prst="rect">
                        <a:avLst/>
                      </a:prstGeom>
                      <a:noFill/>
                      <a:ln w="9525">
                        <a:solidFill>
                          <a:schemeClr val="tx1"/>
                        </a:solidFill>
                        <a:miter lim="800000"/>
                        <a:headEnd/>
                        <a:tailEnd/>
                      </a:ln>
                      <a:extLst/>
                    </p:spPr>
                  </p:pic>
                </p:oleObj>
              </mc:Fallback>
            </mc:AlternateContent>
          </a:graphicData>
        </a:graphic>
      </p:graphicFrame>
      <p:sp>
        <p:nvSpPr>
          <p:cNvPr id="6" name="TextBox 5"/>
          <p:cNvSpPr txBox="1"/>
          <p:nvPr/>
        </p:nvSpPr>
        <p:spPr>
          <a:xfrm>
            <a:off x="343138" y="5334000"/>
            <a:ext cx="8457722" cy="646331"/>
          </a:xfrm>
          <a:prstGeom prst="rect">
            <a:avLst/>
          </a:prstGeom>
          <a:noFill/>
        </p:spPr>
        <p:txBody>
          <a:bodyPr wrap="square" rtlCol="0">
            <a:spAutoFit/>
          </a:bodyPr>
          <a:lstStyle/>
          <a:p>
            <a:pPr marL="285750" indent="-285750">
              <a:buFontTx/>
              <a:buChar char="-"/>
            </a:pPr>
            <a:r>
              <a:rPr lang="en-US" dirty="0"/>
              <a:t>Use your reading markers and annotate in the “my notes” section.</a:t>
            </a:r>
          </a:p>
          <a:p>
            <a:pPr marL="285750" indent="-285750">
              <a:buFontTx/>
              <a:buChar char="-"/>
            </a:pPr>
            <a:r>
              <a:rPr lang="en-US" dirty="0"/>
              <a:t>Look for information related to the questions.</a:t>
            </a:r>
          </a:p>
        </p:txBody>
      </p:sp>
    </p:spTree>
    <p:extLst>
      <p:ext uri="{BB962C8B-B14F-4D97-AF65-F5344CB8AC3E}">
        <p14:creationId xmlns:p14="http://schemas.microsoft.com/office/powerpoint/2010/main" val="7208452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4. What is the connection among the examples of heroes Stone lists in paragraph 5?</a:t>
            </a:r>
          </a:p>
          <a:p>
            <a:endParaRPr lang="en-US" dirty="0"/>
          </a:p>
          <a:p>
            <a:pPr lvl="1"/>
            <a:r>
              <a:rPr lang="en-US" dirty="0"/>
              <a:t>They are all ordinary people making choices and taking risks to realize a larger, better sense of self.</a:t>
            </a:r>
          </a:p>
        </p:txBody>
      </p:sp>
      <p:sp>
        <p:nvSpPr>
          <p:cNvPr id="3" name="Title 2"/>
          <p:cNvSpPr>
            <a:spLocks noGrp="1"/>
          </p:cNvSpPr>
          <p:nvPr>
            <p:ph type="title"/>
          </p:nvPr>
        </p:nvSpPr>
        <p:spPr/>
        <p:txBody>
          <a:bodyPr/>
          <a:lstStyle/>
          <a:p>
            <a:r>
              <a:rPr lang="en-US" dirty="0"/>
              <a:t>Key Idea and Details</a:t>
            </a:r>
          </a:p>
        </p:txBody>
      </p:sp>
    </p:spTree>
    <p:extLst>
      <p:ext uri="{BB962C8B-B14F-4D97-AF65-F5344CB8AC3E}">
        <p14:creationId xmlns:p14="http://schemas.microsoft.com/office/powerpoint/2010/main" val="2444397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heel(1)">
                                      <p:cBhvr>
                                        <p:cTn id="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a:t>5. How is Stone’s definition of a hero different from the traditional idea of a hero as represented by the examples in paragraph 1?</a:t>
            </a:r>
          </a:p>
          <a:p>
            <a:pPr marL="109728" indent="0">
              <a:buNone/>
            </a:pPr>
            <a:endParaRPr lang="en-US" dirty="0"/>
          </a:p>
          <a:p>
            <a:r>
              <a:rPr lang="en-US" dirty="0"/>
              <a:t>Stone’s definition of a hero includes “everyday, common people” who perform “simple acts of heroism” rather than leaders or influential people in history.</a:t>
            </a:r>
          </a:p>
        </p:txBody>
      </p:sp>
      <p:sp>
        <p:nvSpPr>
          <p:cNvPr id="3" name="Title 2"/>
          <p:cNvSpPr>
            <a:spLocks noGrp="1"/>
          </p:cNvSpPr>
          <p:nvPr>
            <p:ph type="title"/>
          </p:nvPr>
        </p:nvSpPr>
        <p:spPr/>
        <p:txBody>
          <a:bodyPr/>
          <a:lstStyle/>
          <a:p>
            <a:r>
              <a:rPr lang="en-US" dirty="0"/>
              <a:t>Working from the Text</a:t>
            </a:r>
          </a:p>
        </p:txBody>
      </p:sp>
    </p:spTree>
    <p:extLst>
      <p:ext uri="{BB962C8B-B14F-4D97-AF65-F5344CB8AC3E}">
        <p14:creationId xmlns:p14="http://schemas.microsoft.com/office/powerpoint/2010/main" val="2009425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circle(in)">
                                      <p:cBhvr>
                                        <p:cTn id="7" dur="6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6. State Stone’s definition of heroism in once concise statement.</a:t>
            </a:r>
          </a:p>
          <a:p>
            <a:endParaRPr lang="en-US" dirty="0"/>
          </a:p>
          <a:p>
            <a:r>
              <a:rPr lang="en-US" dirty="0"/>
              <a:t>Stone defines heroes as common, ordinary people who daily act in virtuous, self-sacrificing ways to help others or themselves.</a:t>
            </a:r>
          </a:p>
        </p:txBody>
      </p:sp>
      <p:sp>
        <p:nvSpPr>
          <p:cNvPr id="3" name="Title 2"/>
          <p:cNvSpPr>
            <a:spLocks noGrp="1"/>
          </p:cNvSpPr>
          <p:nvPr>
            <p:ph type="title"/>
          </p:nvPr>
        </p:nvSpPr>
        <p:spPr/>
        <p:txBody>
          <a:bodyPr/>
          <a:lstStyle/>
          <a:p>
            <a:r>
              <a:rPr lang="en-US" dirty="0"/>
              <a:t>Working from the Text</a:t>
            </a:r>
          </a:p>
        </p:txBody>
      </p:sp>
    </p:spTree>
    <p:extLst>
      <p:ext uri="{BB962C8B-B14F-4D97-AF65-F5344CB8AC3E}">
        <p14:creationId xmlns:p14="http://schemas.microsoft.com/office/powerpoint/2010/main" val="3834884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randombar(horizontal)">
                                      <p:cBhvr>
                                        <p:cTn id="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7. How does Stone u7se the example strategy to support his definition? Cite textual evidence to support your analysis.</a:t>
            </a:r>
          </a:p>
          <a:p>
            <a:endParaRPr lang="en-US" dirty="0"/>
          </a:p>
          <a:p>
            <a:pPr lvl="1"/>
            <a:r>
              <a:rPr lang="en-US" dirty="0"/>
              <a:t>Stone gives several examples of heroic actions that ordinary people perform every day, such as scientists searching for cures to disease or kids who refuse to join gangs.</a:t>
            </a:r>
          </a:p>
          <a:p>
            <a:pPr lvl="1"/>
            <a:endParaRPr lang="en-US" dirty="0"/>
          </a:p>
          <a:p>
            <a:pPr lvl="1"/>
            <a:r>
              <a:rPr lang="en-US" dirty="0"/>
              <a:t>He also defines hero by function when he says that heroes try “to be greater than oneself,” “to grow,” and as “a higher human being.”</a:t>
            </a:r>
          </a:p>
        </p:txBody>
      </p:sp>
      <p:sp>
        <p:nvSpPr>
          <p:cNvPr id="3" name="Title 2"/>
          <p:cNvSpPr>
            <a:spLocks noGrp="1"/>
          </p:cNvSpPr>
          <p:nvPr>
            <p:ph type="title"/>
          </p:nvPr>
        </p:nvSpPr>
        <p:spPr/>
        <p:txBody>
          <a:bodyPr/>
          <a:lstStyle/>
          <a:p>
            <a:r>
              <a:rPr lang="en-US" dirty="0"/>
              <a:t>Working from the Text</a:t>
            </a:r>
          </a:p>
        </p:txBody>
      </p:sp>
    </p:spTree>
    <p:extLst>
      <p:ext uri="{BB962C8B-B14F-4D97-AF65-F5344CB8AC3E}">
        <p14:creationId xmlns:p14="http://schemas.microsoft.com/office/powerpoint/2010/main" val="3503601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heel(1)">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wheel(1)">
                                      <p:cBhvr>
                                        <p:cTn id="1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a:t>6. How doe the final sentences provide a call to action and a final clarification of heroism?</a:t>
            </a:r>
          </a:p>
          <a:p>
            <a:pPr marL="109728" indent="0">
              <a:buNone/>
            </a:pPr>
            <a:endParaRPr lang="en-US" dirty="0"/>
          </a:p>
          <a:p>
            <a:r>
              <a:rPr lang="en-US" dirty="0"/>
              <a:t>Stone ends with the idea of a “heroic impulse” toward growth and being greater than oneself. Stone calls for adults to allow the younger generation to continue to admire and strive for heroism and allow them to make the right choices in life that will lead them on a path to heroism.</a:t>
            </a:r>
          </a:p>
        </p:txBody>
      </p:sp>
      <p:sp>
        <p:nvSpPr>
          <p:cNvPr id="3" name="Title 2"/>
          <p:cNvSpPr>
            <a:spLocks noGrp="1"/>
          </p:cNvSpPr>
          <p:nvPr>
            <p:ph type="title"/>
          </p:nvPr>
        </p:nvSpPr>
        <p:spPr/>
        <p:txBody>
          <a:bodyPr/>
          <a:lstStyle/>
          <a:p>
            <a:r>
              <a:rPr lang="en-US" dirty="0"/>
              <a:t>Working from the Text</a:t>
            </a:r>
          </a:p>
        </p:txBody>
      </p:sp>
    </p:spTree>
    <p:extLst>
      <p:ext uri="{BB962C8B-B14F-4D97-AF65-F5344CB8AC3E}">
        <p14:creationId xmlns:p14="http://schemas.microsoft.com/office/powerpoint/2010/main" val="785648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circle(in)">
                                      <p:cBhvr>
                                        <p:cTn id="7" dur="6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endParaRPr lang="en-US" dirty="0"/>
          </a:p>
          <a:p>
            <a:r>
              <a:rPr lang="en-US" dirty="0"/>
              <a:t>Date		Hero Research: Brainstorm</a:t>
            </a:r>
          </a:p>
        </p:txBody>
      </p:sp>
      <p:sp>
        <p:nvSpPr>
          <p:cNvPr id="3" name="Title 2"/>
          <p:cNvSpPr>
            <a:spLocks noGrp="1"/>
          </p:cNvSpPr>
          <p:nvPr>
            <p:ph type="title"/>
          </p:nvPr>
        </p:nvSpPr>
        <p:spPr/>
        <p:txBody>
          <a:bodyPr/>
          <a:lstStyle/>
          <a:p>
            <a:r>
              <a:rPr lang="en-US" dirty="0"/>
              <a:t>Notebook: Entry Task</a:t>
            </a:r>
          </a:p>
        </p:txBody>
      </p:sp>
    </p:spTree>
    <p:extLst>
      <p:ext uri="{BB962C8B-B14F-4D97-AF65-F5344CB8AC3E}">
        <p14:creationId xmlns:p14="http://schemas.microsoft.com/office/powerpoint/2010/main" val="144874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481328"/>
            <a:ext cx="8610600" cy="5224272"/>
          </a:xfrm>
        </p:spPr>
        <p:txBody>
          <a:bodyPr numCol="2"/>
          <a:lstStyle/>
          <a:p>
            <a:pPr marL="109728" indent="0">
              <a:buNone/>
            </a:pPr>
            <a:r>
              <a:rPr lang="en-US" dirty="0"/>
              <a:t>9. The heroes mentioned by Oliver Stone are listed below. Choose one or think of one of your own. Do a quick search to determine what made the person a hero.</a:t>
            </a:r>
          </a:p>
          <a:p>
            <a:pPr marL="109728" indent="0">
              <a:buNone/>
            </a:pPr>
            <a:endParaRPr lang="en-US" dirty="0"/>
          </a:p>
          <a:p>
            <a:pPr marL="109728" indent="0">
              <a:buNone/>
            </a:pPr>
            <a:endParaRPr lang="en-US" dirty="0"/>
          </a:p>
          <a:p>
            <a:pPr marL="109728" indent="0">
              <a:buNone/>
            </a:pPr>
            <a:endParaRPr lang="en-US" dirty="0"/>
          </a:p>
          <a:p>
            <a:r>
              <a:rPr lang="en-US" dirty="0"/>
              <a:t>George Washington</a:t>
            </a:r>
          </a:p>
          <a:p>
            <a:r>
              <a:rPr lang="en-US" dirty="0"/>
              <a:t>General Custer</a:t>
            </a:r>
          </a:p>
          <a:p>
            <a:r>
              <a:rPr lang="en-US" dirty="0"/>
              <a:t>Abraham Lincoln</a:t>
            </a:r>
          </a:p>
          <a:p>
            <a:r>
              <a:rPr lang="en-US" dirty="0"/>
              <a:t>Teddy Roosevelt</a:t>
            </a:r>
          </a:p>
          <a:p>
            <a:r>
              <a:rPr lang="en-US" dirty="0"/>
              <a:t>Martin Luther King, Jr.</a:t>
            </a:r>
          </a:p>
          <a:p>
            <a:r>
              <a:rPr lang="en-US" dirty="0"/>
              <a:t>Clara Barton</a:t>
            </a:r>
          </a:p>
          <a:p>
            <a:r>
              <a:rPr lang="en-US" dirty="0"/>
              <a:t>Florence Nightingale</a:t>
            </a:r>
          </a:p>
          <a:p>
            <a:r>
              <a:rPr lang="en-US" dirty="0"/>
              <a:t>Joan of Arc</a:t>
            </a:r>
          </a:p>
          <a:p>
            <a:r>
              <a:rPr lang="en-US" dirty="0"/>
              <a:t>Ron </a:t>
            </a:r>
            <a:r>
              <a:rPr lang="en-US" dirty="0" err="1"/>
              <a:t>Kovic</a:t>
            </a:r>
            <a:endParaRPr lang="en-US" dirty="0"/>
          </a:p>
          <a:p>
            <a:r>
              <a:rPr lang="en-US" dirty="0"/>
              <a:t>Mohandas Gandhi</a:t>
            </a:r>
          </a:p>
        </p:txBody>
      </p:sp>
      <p:sp>
        <p:nvSpPr>
          <p:cNvPr id="3" name="Title 2"/>
          <p:cNvSpPr>
            <a:spLocks noGrp="1"/>
          </p:cNvSpPr>
          <p:nvPr>
            <p:ph type="title"/>
          </p:nvPr>
        </p:nvSpPr>
        <p:spPr/>
        <p:txBody>
          <a:bodyPr/>
          <a:lstStyle/>
          <a:p>
            <a:r>
              <a:rPr lang="en-US" dirty="0"/>
              <a:t>After Reading</a:t>
            </a:r>
          </a:p>
        </p:txBody>
      </p:sp>
    </p:spTree>
    <p:extLst>
      <p:ext uri="{BB962C8B-B14F-4D97-AF65-F5344CB8AC3E}">
        <p14:creationId xmlns:p14="http://schemas.microsoft.com/office/powerpoint/2010/main" val="3893855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a:t>In this activity, you will learn and use various definition strategies and read an article about how one author defines a hero.</a:t>
            </a:r>
          </a:p>
        </p:txBody>
      </p:sp>
      <p:sp>
        <p:nvSpPr>
          <p:cNvPr id="3" name="Title 2"/>
          <p:cNvSpPr>
            <a:spLocks noGrp="1"/>
          </p:cNvSpPr>
          <p:nvPr>
            <p:ph type="title"/>
          </p:nvPr>
        </p:nvSpPr>
        <p:spPr/>
        <p:txBody>
          <a:bodyPr/>
          <a:lstStyle/>
          <a:p>
            <a:r>
              <a:rPr lang="en-US" dirty="0"/>
              <a:t>Preview</a:t>
            </a:r>
          </a:p>
        </p:txBody>
      </p:sp>
    </p:spTree>
    <p:extLst>
      <p:ext uri="{BB962C8B-B14F-4D97-AF65-F5344CB8AC3E}">
        <p14:creationId xmlns:p14="http://schemas.microsoft.com/office/powerpoint/2010/main" val="20743139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8"/>
            <a:ext cx="9220200" cy="4525963"/>
          </a:xfrm>
        </p:spPr>
        <p:txBody>
          <a:bodyPr/>
          <a:lstStyle/>
          <a:p>
            <a:pPr marL="109728" indent="0">
              <a:buNone/>
            </a:pPr>
            <a:endParaRPr lang="en-US" dirty="0"/>
          </a:p>
          <a:p>
            <a:pPr marL="109728" indent="0">
              <a:buNone/>
            </a:pPr>
            <a:r>
              <a:rPr lang="en-US" dirty="0"/>
              <a:t>Date	    Definition Strategies Web	pg.</a:t>
            </a:r>
          </a:p>
        </p:txBody>
      </p:sp>
      <p:sp>
        <p:nvSpPr>
          <p:cNvPr id="3" name="Title 2"/>
          <p:cNvSpPr>
            <a:spLocks noGrp="1"/>
          </p:cNvSpPr>
          <p:nvPr>
            <p:ph type="title"/>
          </p:nvPr>
        </p:nvSpPr>
        <p:spPr/>
        <p:txBody>
          <a:bodyPr/>
          <a:lstStyle/>
          <a:p>
            <a:r>
              <a:rPr lang="en-US" dirty="0"/>
              <a:t>Notebook</a:t>
            </a:r>
          </a:p>
        </p:txBody>
      </p:sp>
    </p:spTree>
    <p:extLst>
      <p:ext uri="{BB962C8B-B14F-4D97-AF65-F5344CB8AC3E}">
        <p14:creationId xmlns:p14="http://schemas.microsoft.com/office/powerpoint/2010/main" val="15292554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a:t>10. After reading and thinking about definition strategies and heroes, use the graphic organizer that follows to begin organizing your definition of a hero according to the three different strategies for definition: function, example, and negation.</a:t>
            </a:r>
          </a:p>
          <a:p>
            <a:pPr marL="109728" indent="0">
              <a:buNone/>
            </a:pPr>
            <a:endParaRPr lang="en-US" dirty="0"/>
          </a:p>
          <a:p>
            <a:pPr marL="109728" indent="0">
              <a:buNone/>
            </a:pPr>
            <a:r>
              <a:rPr lang="en-US" dirty="0"/>
              <a:t>- This, along with the research web and </a:t>
            </a:r>
            <a:r>
              <a:rPr lang="en-US" dirty="0" err="1"/>
              <a:t>quickwrite</a:t>
            </a:r>
            <a:r>
              <a:rPr lang="en-US" dirty="0"/>
              <a:t> will serve as your prewriting for the essay.</a:t>
            </a:r>
          </a:p>
        </p:txBody>
      </p:sp>
      <p:sp>
        <p:nvSpPr>
          <p:cNvPr id="3" name="Title 2"/>
          <p:cNvSpPr>
            <a:spLocks noGrp="1"/>
          </p:cNvSpPr>
          <p:nvPr>
            <p:ph type="title"/>
          </p:nvPr>
        </p:nvSpPr>
        <p:spPr/>
        <p:txBody>
          <a:bodyPr>
            <a:normAutofit fontScale="90000"/>
          </a:bodyPr>
          <a:lstStyle/>
          <a:p>
            <a:r>
              <a:rPr lang="en-US" dirty="0"/>
              <a:t>Beginning a Definition of a Hero</a:t>
            </a:r>
          </a:p>
        </p:txBody>
      </p:sp>
    </p:spTree>
    <p:extLst>
      <p:ext uri="{BB962C8B-B14F-4D97-AF65-F5344CB8AC3E}">
        <p14:creationId xmlns:p14="http://schemas.microsoft.com/office/powerpoint/2010/main" val="12113101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Date	CYU: </a:t>
            </a:r>
            <a:r>
              <a:rPr lang="en-US" dirty="0" err="1"/>
              <a:t>Quickwrite</a:t>
            </a:r>
            <a:r>
              <a:rPr lang="en-US" dirty="0"/>
              <a:t>		pg.</a:t>
            </a:r>
          </a:p>
          <a:p>
            <a:endParaRPr lang="en-US" dirty="0"/>
          </a:p>
          <a:p>
            <a:endParaRPr lang="en-US" dirty="0"/>
          </a:p>
          <a:p>
            <a:r>
              <a:rPr lang="en-US" dirty="0"/>
              <a:t>Please review your table of contents and put a * next to anything you can use for your essay.</a:t>
            </a:r>
          </a:p>
        </p:txBody>
      </p:sp>
      <p:sp>
        <p:nvSpPr>
          <p:cNvPr id="3" name="Title 2"/>
          <p:cNvSpPr>
            <a:spLocks noGrp="1"/>
          </p:cNvSpPr>
          <p:nvPr>
            <p:ph type="title"/>
          </p:nvPr>
        </p:nvSpPr>
        <p:spPr/>
        <p:txBody>
          <a:bodyPr/>
          <a:lstStyle/>
          <a:p>
            <a:r>
              <a:rPr lang="en-US" dirty="0"/>
              <a:t>Notebook</a:t>
            </a:r>
          </a:p>
        </p:txBody>
      </p:sp>
    </p:spTree>
    <p:extLst>
      <p:ext uri="{BB962C8B-B14F-4D97-AF65-F5344CB8AC3E}">
        <p14:creationId xmlns:p14="http://schemas.microsoft.com/office/powerpoint/2010/main" val="21959592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219200"/>
            <a:ext cx="9220200" cy="5334000"/>
          </a:xfrm>
        </p:spPr>
        <p:txBody>
          <a:bodyPr/>
          <a:lstStyle/>
          <a:p>
            <a:r>
              <a:rPr lang="en-US" b="1" dirty="0" err="1"/>
              <a:t>Quickwrite</a:t>
            </a:r>
            <a:r>
              <a:rPr lang="en-US" b="1" dirty="0"/>
              <a:t>: </a:t>
            </a:r>
          </a:p>
          <a:p>
            <a:endParaRPr lang="en-US" dirty="0"/>
          </a:p>
          <a:p>
            <a:pPr lvl="1"/>
            <a:r>
              <a:rPr lang="en-US" dirty="0"/>
              <a:t>Describe a person you know or have read about who is a “hero.”</a:t>
            </a:r>
          </a:p>
        </p:txBody>
      </p:sp>
      <p:sp>
        <p:nvSpPr>
          <p:cNvPr id="3" name="Title 2"/>
          <p:cNvSpPr>
            <a:spLocks noGrp="1"/>
          </p:cNvSpPr>
          <p:nvPr>
            <p:ph type="title"/>
          </p:nvPr>
        </p:nvSpPr>
        <p:spPr>
          <a:xfrm>
            <a:off x="457200" y="274638"/>
            <a:ext cx="8229600" cy="944562"/>
          </a:xfrm>
        </p:spPr>
        <p:txBody>
          <a:bodyPr>
            <a:normAutofit/>
          </a:bodyPr>
          <a:lstStyle/>
          <a:p>
            <a:r>
              <a:rPr lang="en-US" dirty="0"/>
              <a:t>Check Your Understanding</a:t>
            </a:r>
          </a:p>
        </p:txBody>
      </p:sp>
    </p:spTree>
    <p:extLst>
      <p:ext uri="{BB962C8B-B14F-4D97-AF65-F5344CB8AC3E}">
        <p14:creationId xmlns:p14="http://schemas.microsoft.com/office/powerpoint/2010/main" val="1110117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endParaRPr lang="en-US" dirty="0"/>
          </a:p>
          <a:p>
            <a:r>
              <a:rPr lang="en-US" dirty="0"/>
              <a:t>9/29	 1.12: Definition Strategies		pg.</a:t>
            </a:r>
          </a:p>
        </p:txBody>
      </p:sp>
      <p:sp>
        <p:nvSpPr>
          <p:cNvPr id="3" name="Title 2"/>
          <p:cNvSpPr>
            <a:spLocks noGrp="1"/>
          </p:cNvSpPr>
          <p:nvPr>
            <p:ph type="title"/>
          </p:nvPr>
        </p:nvSpPr>
        <p:spPr/>
        <p:txBody>
          <a:bodyPr/>
          <a:lstStyle/>
          <a:p>
            <a:r>
              <a:rPr lang="en-US" dirty="0"/>
              <a:t>Notebook</a:t>
            </a:r>
          </a:p>
        </p:txBody>
      </p:sp>
    </p:spTree>
    <p:extLst>
      <p:ext uri="{BB962C8B-B14F-4D97-AF65-F5344CB8AC3E}">
        <p14:creationId xmlns:p14="http://schemas.microsoft.com/office/powerpoint/2010/main" val="3995750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Describing the </a:t>
            </a:r>
            <a:r>
              <a:rPr lang="en-US" b="1" dirty="0"/>
              <a:t>function</a:t>
            </a:r>
            <a:r>
              <a:rPr lang="en-US" dirty="0"/>
              <a:t> of something is telling how something is used. </a:t>
            </a:r>
          </a:p>
          <a:p>
            <a:endParaRPr lang="en-US" dirty="0"/>
          </a:p>
          <a:p>
            <a:r>
              <a:rPr lang="en-US" dirty="0"/>
              <a:t>The verb </a:t>
            </a:r>
            <a:r>
              <a:rPr lang="en-US" i="1" dirty="0"/>
              <a:t>to function</a:t>
            </a:r>
            <a:r>
              <a:rPr lang="en-US" dirty="0"/>
              <a:t> is to act or to operate as.</a:t>
            </a:r>
          </a:p>
          <a:p>
            <a:endParaRPr lang="en-US" dirty="0"/>
          </a:p>
        </p:txBody>
      </p:sp>
      <p:sp>
        <p:nvSpPr>
          <p:cNvPr id="3" name="Title 2"/>
          <p:cNvSpPr>
            <a:spLocks noGrp="1"/>
          </p:cNvSpPr>
          <p:nvPr>
            <p:ph type="title"/>
          </p:nvPr>
        </p:nvSpPr>
        <p:spPr/>
        <p:txBody>
          <a:bodyPr/>
          <a:lstStyle/>
          <a:p>
            <a:r>
              <a:rPr lang="en-US" dirty="0">
                <a:solidFill>
                  <a:srgbClr val="00B0F0"/>
                </a:solidFill>
              </a:rPr>
              <a:t>Function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To negate is to deny or make ineffective. </a:t>
            </a:r>
          </a:p>
          <a:p>
            <a:endParaRPr lang="en-US" dirty="0"/>
          </a:p>
          <a:p>
            <a:r>
              <a:rPr lang="en-US" dirty="0"/>
              <a:t>The noun </a:t>
            </a:r>
            <a:r>
              <a:rPr lang="en-US" b="1" dirty="0"/>
              <a:t>negation </a:t>
            </a:r>
            <a:r>
              <a:rPr lang="en-US" dirty="0"/>
              <a:t>is to show what something is not in order to prove what it is.</a:t>
            </a:r>
          </a:p>
          <a:p>
            <a:endParaRPr lang="en-US" dirty="0"/>
          </a:p>
        </p:txBody>
      </p:sp>
      <p:sp>
        <p:nvSpPr>
          <p:cNvPr id="3" name="Title 2"/>
          <p:cNvSpPr>
            <a:spLocks noGrp="1"/>
          </p:cNvSpPr>
          <p:nvPr>
            <p:ph type="title"/>
          </p:nvPr>
        </p:nvSpPr>
        <p:spPr/>
        <p:txBody>
          <a:bodyPr/>
          <a:lstStyle/>
          <a:p>
            <a:r>
              <a:rPr lang="en-US" dirty="0">
                <a:solidFill>
                  <a:srgbClr val="00B0F0"/>
                </a:solidFill>
              </a:rPr>
              <a:t>Negation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Paragraphs using the </a:t>
            </a:r>
            <a:r>
              <a:rPr lang="en-US" b="1" dirty="0"/>
              <a:t>example </a:t>
            </a:r>
            <a:r>
              <a:rPr lang="en-US" dirty="0"/>
              <a:t>strategy use examples of the concept from texts or real life.</a:t>
            </a:r>
          </a:p>
        </p:txBody>
      </p:sp>
      <p:sp>
        <p:nvSpPr>
          <p:cNvPr id="3" name="Title 2"/>
          <p:cNvSpPr>
            <a:spLocks noGrp="1"/>
          </p:cNvSpPr>
          <p:nvPr>
            <p:ph type="title"/>
          </p:nvPr>
        </p:nvSpPr>
        <p:spPr/>
        <p:txBody>
          <a:bodyPr/>
          <a:lstStyle/>
          <a:p>
            <a:r>
              <a:rPr lang="en-US" dirty="0">
                <a:solidFill>
                  <a:srgbClr val="00B0F0"/>
                </a:solidFill>
              </a:rPr>
              <a:t>Example</a:t>
            </a:r>
          </a:p>
        </p:txBody>
      </p:sp>
    </p:spTree>
    <p:extLst>
      <p:ext uri="{BB962C8B-B14F-4D97-AF65-F5344CB8AC3E}">
        <p14:creationId xmlns:p14="http://schemas.microsoft.com/office/powerpoint/2010/main" val="745788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type of </a:t>
            </a:r>
            <a:r>
              <a:rPr lang="en-US" b="1" dirty="0"/>
              <a:t>expository </a:t>
            </a:r>
            <a:r>
              <a:rPr lang="en-US" dirty="0"/>
              <a:t>writing that explains, or defines, what a topic means.</a:t>
            </a:r>
          </a:p>
          <a:p>
            <a:endParaRPr lang="en-US" dirty="0"/>
          </a:p>
        </p:txBody>
      </p:sp>
      <p:sp>
        <p:nvSpPr>
          <p:cNvPr id="3" name="Title 2"/>
          <p:cNvSpPr>
            <a:spLocks noGrp="1"/>
          </p:cNvSpPr>
          <p:nvPr>
            <p:ph type="title"/>
          </p:nvPr>
        </p:nvSpPr>
        <p:spPr/>
        <p:txBody>
          <a:bodyPr/>
          <a:lstStyle/>
          <a:p>
            <a:r>
              <a:rPr lang="en-US" dirty="0">
                <a:solidFill>
                  <a:srgbClr val="00B0F0"/>
                </a:solidFill>
              </a:rPr>
              <a:t>Definition Essay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word that describes a noun or pronoun.</a:t>
            </a:r>
          </a:p>
          <a:p>
            <a:endParaRPr lang="en-US" dirty="0"/>
          </a:p>
        </p:txBody>
      </p:sp>
      <p:sp>
        <p:nvSpPr>
          <p:cNvPr id="3" name="Title 2"/>
          <p:cNvSpPr>
            <a:spLocks noGrp="1"/>
          </p:cNvSpPr>
          <p:nvPr>
            <p:ph type="title"/>
          </p:nvPr>
        </p:nvSpPr>
        <p:spPr/>
        <p:txBody>
          <a:bodyPr/>
          <a:lstStyle/>
          <a:p>
            <a:r>
              <a:rPr lang="en-US" dirty="0">
                <a:solidFill>
                  <a:srgbClr val="00B0F0"/>
                </a:solidFill>
              </a:rPr>
              <a:t>Adjective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23315</TotalTime>
  <Words>1173</Words>
  <Application>Microsoft Office PowerPoint</Application>
  <PresentationFormat>On-screen Show (4:3)</PresentationFormat>
  <Paragraphs>126</Paragraphs>
  <Slides>33</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0" baseType="lpstr">
      <vt:lpstr>Calibri</vt:lpstr>
      <vt:lpstr>Lucida Sans Unicode</vt:lpstr>
      <vt:lpstr>Verdana</vt:lpstr>
      <vt:lpstr>Wingdings 2</vt:lpstr>
      <vt:lpstr>Wingdings 3</vt:lpstr>
      <vt:lpstr>Concourse</vt:lpstr>
      <vt:lpstr>Document</vt:lpstr>
      <vt:lpstr>Springboard: Activity 1.12</vt:lpstr>
      <vt:lpstr>Learning Target</vt:lpstr>
      <vt:lpstr>Preview</vt:lpstr>
      <vt:lpstr>Notebook</vt:lpstr>
      <vt:lpstr>Function</vt:lpstr>
      <vt:lpstr>Negation</vt:lpstr>
      <vt:lpstr>Example</vt:lpstr>
      <vt:lpstr>Definition Essay</vt:lpstr>
      <vt:lpstr>Adjective</vt:lpstr>
      <vt:lpstr>Pronoun</vt:lpstr>
      <vt:lpstr>Noun</vt:lpstr>
      <vt:lpstr> Verb</vt:lpstr>
      <vt:lpstr>Writing to Define</vt:lpstr>
      <vt:lpstr>PowerPoint Presentation</vt:lpstr>
      <vt:lpstr>PowerPoint Presentation</vt:lpstr>
      <vt:lpstr>Learning Target</vt:lpstr>
      <vt:lpstr>Defining a Concept</vt:lpstr>
      <vt:lpstr>PowerPoint Presentation</vt:lpstr>
      <vt:lpstr>PowerPoint Presentation</vt:lpstr>
      <vt:lpstr>About the Author</vt:lpstr>
      <vt:lpstr>Setting a Purpose for Reading: First Read</vt:lpstr>
      <vt:lpstr>Second Reading</vt:lpstr>
      <vt:lpstr>Key Idea and Details</vt:lpstr>
      <vt:lpstr>Working from the Text</vt:lpstr>
      <vt:lpstr>Working from the Text</vt:lpstr>
      <vt:lpstr>Working from the Text</vt:lpstr>
      <vt:lpstr>Working from the Text</vt:lpstr>
      <vt:lpstr>Notebook: Entry Task</vt:lpstr>
      <vt:lpstr>After Reading</vt:lpstr>
      <vt:lpstr>Notebook</vt:lpstr>
      <vt:lpstr>Beginning a Definition of a Hero</vt:lpstr>
      <vt:lpstr>Notebook</vt:lpstr>
      <vt:lpstr>Check Your Understanding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Springboard: Activity 1.12</dc:title>
  <dc:creator>DefaultUser</dc:creator>
  <cp:lastModifiedBy>Maddie Kernan</cp:lastModifiedBy>
  <cp:revision>80</cp:revision>
  <cp:lastPrinted>2017-10-09T17:09:49Z</cp:lastPrinted>
  <dcterms:created xsi:type="dcterms:W3CDTF">2016-02-02T18:47:16Z</dcterms:created>
  <dcterms:modified xsi:type="dcterms:W3CDTF">2017-10-09T17:10:05Z</dcterms:modified>
</cp:coreProperties>
</file>