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sldIdLst>
    <p:sldId id="256" r:id="rId2"/>
    <p:sldId id="261" r:id="rId3"/>
    <p:sldId id="293" r:id="rId4"/>
    <p:sldId id="300" r:id="rId5"/>
    <p:sldId id="294" r:id="rId6"/>
    <p:sldId id="295" r:id="rId7"/>
    <p:sldId id="260" r:id="rId8"/>
    <p:sldId id="257" r:id="rId9"/>
    <p:sldId id="301" r:id="rId10"/>
    <p:sldId id="296" r:id="rId11"/>
    <p:sldId id="304" r:id="rId12"/>
    <p:sldId id="303" r:id="rId13"/>
    <p:sldId id="297" r:id="rId14"/>
    <p:sldId id="299" r:id="rId15"/>
    <p:sldId id="262" r:id="rId16"/>
    <p:sldId id="258" r:id="rId17"/>
    <p:sldId id="265" r:id="rId18"/>
    <p:sldId id="266" r:id="rId19"/>
    <p:sldId id="267" r:id="rId20"/>
    <p:sldId id="268" r:id="rId21"/>
    <p:sldId id="269" r:id="rId22"/>
    <p:sldId id="270" r:id="rId23"/>
    <p:sldId id="271" r:id="rId24"/>
    <p:sldId id="273" r:id="rId25"/>
    <p:sldId id="272" r:id="rId26"/>
    <p:sldId id="274" r:id="rId27"/>
    <p:sldId id="276" r:id="rId28"/>
    <p:sldId id="277" r:id="rId29"/>
    <p:sldId id="305" r:id="rId30"/>
    <p:sldId id="278" r:id="rId31"/>
    <p:sldId id="279" r:id="rId32"/>
    <p:sldId id="275" r:id="rId33"/>
    <p:sldId id="285" r:id="rId34"/>
    <p:sldId id="284" r:id="rId35"/>
    <p:sldId id="306" r:id="rId36"/>
    <p:sldId id="307" r:id="rId37"/>
    <p:sldId id="308" r:id="rId38"/>
    <p:sldId id="281" r:id="rId39"/>
    <p:sldId id="282" r:id="rId40"/>
    <p:sldId id="309" r:id="rId41"/>
    <p:sldId id="283" r:id="rId42"/>
    <p:sldId id="287" r:id="rId43"/>
    <p:sldId id="289" r:id="rId44"/>
    <p:sldId id="311" r:id="rId45"/>
    <p:sldId id="312" r:id="rId46"/>
    <p:sldId id="290" r:id="rId47"/>
    <p:sldId id="313" r:id="rId48"/>
    <p:sldId id="314" r:id="rId49"/>
    <p:sldId id="315" r:id="rId50"/>
    <p:sldId id="29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29C12-091B-4E40-9705-7B3576B0A9C7}" type="datetimeFigureOut">
              <a:rPr lang="en-US" smtClean="0"/>
              <a:t>9/19/2017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852A1-56AC-405C-8420-9D0073CBC856}" type="slidenum">
              <a:rPr lang="en-US" smtClean="0"/>
              <a:t>‹#›</a:t>
            </a:fld>
            <a:endParaRPr lang="en-US"/>
          </a:p>
        </p:txBody>
      </p:sp>
    </p:spTree>
    <p:extLst>
      <p:ext uri="{BB962C8B-B14F-4D97-AF65-F5344CB8AC3E}">
        <p14:creationId xmlns:p14="http://schemas.microsoft.com/office/powerpoint/2010/main" val="381062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15</a:t>
            </a:fld>
            <a:endParaRPr lang="en-US"/>
          </a:p>
        </p:txBody>
      </p:sp>
    </p:spTree>
    <p:extLst>
      <p:ext uri="{BB962C8B-B14F-4D97-AF65-F5344CB8AC3E}">
        <p14:creationId xmlns:p14="http://schemas.microsoft.com/office/powerpoint/2010/main" val="2711065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26</a:t>
            </a:fld>
            <a:endParaRPr lang="en-US"/>
          </a:p>
        </p:txBody>
      </p:sp>
    </p:spTree>
    <p:extLst>
      <p:ext uri="{BB962C8B-B14F-4D97-AF65-F5344CB8AC3E}">
        <p14:creationId xmlns:p14="http://schemas.microsoft.com/office/powerpoint/2010/main" val="282940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28</a:t>
            </a:fld>
            <a:endParaRPr lang="en-US"/>
          </a:p>
        </p:txBody>
      </p:sp>
    </p:spTree>
    <p:extLst>
      <p:ext uri="{BB962C8B-B14F-4D97-AF65-F5344CB8AC3E}">
        <p14:creationId xmlns:p14="http://schemas.microsoft.com/office/powerpoint/2010/main" val="392042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29</a:t>
            </a:fld>
            <a:endParaRPr lang="en-US"/>
          </a:p>
        </p:txBody>
      </p:sp>
    </p:spTree>
    <p:extLst>
      <p:ext uri="{BB962C8B-B14F-4D97-AF65-F5344CB8AC3E}">
        <p14:creationId xmlns:p14="http://schemas.microsoft.com/office/powerpoint/2010/main" val="191795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17</a:t>
            </a:fld>
            <a:endParaRPr lang="en-US"/>
          </a:p>
        </p:txBody>
      </p:sp>
    </p:spTree>
    <p:extLst>
      <p:ext uri="{BB962C8B-B14F-4D97-AF65-F5344CB8AC3E}">
        <p14:creationId xmlns:p14="http://schemas.microsoft.com/office/powerpoint/2010/main" val="378306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18</a:t>
            </a:fld>
            <a:endParaRPr lang="en-US"/>
          </a:p>
        </p:txBody>
      </p:sp>
    </p:spTree>
    <p:extLst>
      <p:ext uri="{BB962C8B-B14F-4D97-AF65-F5344CB8AC3E}">
        <p14:creationId xmlns:p14="http://schemas.microsoft.com/office/powerpoint/2010/main" val="18588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19</a:t>
            </a:fld>
            <a:endParaRPr lang="en-US"/>
          </a:p>
        </p:txBody>
      </p:sp>
    </p:spTree>
    <p:extLst>
      <p:ext uri="{BB962C8B-B14F-4D97-AF65-F5344CB8AC3E}">
        <p14:creationId xmlns:p14="http://schemas.microsoft.com/office/powerpoint/2010/main" val="157011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20</a:t>
            </a:fld>
            <a:endParaRPr lang="en-US"/>
          </a:p>
        </p:txBody>
      </p:sp>
    </p:spTree>
    <p:extLst>
      <p:ext uri="{BB962C8B-B14F-4D97-AF65-F5344CB8AC3E}">
        <p14:creationId xmlns:p14="http://schemas.microsoft.com/office/powerpoint/2010/main" val="286952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21</a:t>
            </a:fld>
            <a:endParaRPr lang="en-US"/>
          </a:p>
        </p:txBody>
      </p:sp>
    </p:spTree>
    <p:extLst>
      <p:ext uri="{BB962C8B-B14F-4D97-AF65-F5344CB8AC3E}">
        <p14:creationId xmlns:p14="http://schemas.microsoft.com/office/powerpoint/2010/main" val="289578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22</a:t>
            </a:fld>
            <a:endParaRPr lang="en-US"/>
          </a:p>
        </p:txBody>
      </p:sp>
    </p:spTree>
    <p:extLst>
      <p:ext uri="{BB962C8B-B14F-4D97-AF65-F5344CB8AC3E}">
        <p14:creationId xmlns:p14="http://schemas.microsoft.com/office/powerpoint/2010/main" val="186283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23</a:t>
            </a:fld>
            <a:endParaRPr lang="en-US"/>
          </a:p>
        </p:txBody>
      </p:sp>
    </p:spTree>
    <p:extLst>
      <p:ext uri="{BB962C8B-B14F-4D97-AF65-F5344CB8AC3E}">
        <p14:creationId xmlns:p14="http://schemas.microsoft.com/office/powerpoint/2010/main" val="109557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25</a:t>
            </a:fld>
            <a:endParaRPr lang="en-US"/>
          </a:p>
        </p:txBody>
      </p:sp>
    </p:spTree>
    <p:extLst>
      <p:ext uri="{BB962C8B-B14F-4D97-AF65-F5344CB8AC3E}">
        <p14:creationId xmlns:p14="http://schemas.microsoft.com/office/powerpoint/2010/main" val="405770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88F3D368-B032-4C11-B687-4F6C590C66EB}" type="datetimeFigureOut">
              <a:rPr lang="en-US" smtClean="0"/>
              <a:t>9/19/2017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4D6591-E438-4CDE-A026-DED7624D0D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F3D368-B032-4C11-B687-4F6C590C66EB}"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D6591-E438-4CDE-A026-DED7624D0D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F3D368-B032-4C11-B687-4F6C590C66EB}"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D6591-E438-4CDE-A026-DED7624D0D8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p>
            <a:pPr algn="r"/>
            <a:fld id="{8F67D422-08A8-451B-9A67-21962FC4B660}" type="datetimeFigureOut">
              <a:rPr lang="en-US" sz="1100" smtClean="0"/>
              <a:pPr algn="r"/>
              <a:t>9/19/2017</a:t>
            </a:fld>
            <a:endParaRPr lang="en-US"/>
          </a:p>
        </p:txBody>
      </p:sp>
      <p:sp>
        <p:nvSpPr>
          <p:cNvPr id="26" name="Rectangle 4"/>
          <p:cNvSpPr>
            <a:spLocks noGrp="1"/>
          </p:cNvSpPr>
          <p:nvPr>
            <p:ph type="ftr" sz="quarter" idx="11"/>
          </p:nvPr>
        </p:nvSpPr>
        <p:spPr/>
        <p:txBody>
          <a:bodyPr rtlCol="0"/>
          <a:lstStyle/>
          <a:p>
            <a:endParaRPr lang="en-US"/>
          </a:p>
        </p:txBody>
      </p:sp>
      <p:sp>
        <p:nvSpPr>
          <p:cNvPr id="12" name="Rectangle 5"/>
          <p:cNvSpPr>
            <a:spLocks noGrp="1"/>
          </p:cNvSpPr>
          <p:nvPr>
            <p:ph type="sldNum" sz="quarter" idx="12"/>
          </p:nvPr>
        </p:nvSpPr>
        <p:spPr/>
        <p:txBody>
          <a:bodyPr rtlCol="0"/>
          <a:lstStyle/>
          <a:p>
            <a:fld id="{169B2101-2E9F-420A-91A3-890890D84497}" type="slidenum">
              <a:rPr lang="en-US" sz="1200" smtClean="0"/>
              <a:pPr/>
              <a:t>‹#›</a:t>
            </a:fld>
            <a:endParaRPr lang="en-US"/>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lang="en-US" dirty="0"/>
              <a:t>Click to add section title</a:t>
            </a:r>
          </a:p>
        </p:txBody>
      </p:sp>
    </p:spTree>
    <p:extLst>
      <p:ext uri="{BB962C8B-B14F-4D97-AF65-F5344CB8AC3E}">
        <p14:creationId xmlns:p14="http://schemas.microsoft.com/office/powerpoint/2010/main" val="388430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imple Question &amp; Answer">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9/19/2017</a:t>
            </a:fld>
            <a:endParaRPr lang="en-US"/>
          </a:p>
        </p:txBody>
      </p:sp>
      <p:sp>
        <p:nvSpPr>
          <p:cNvPr id="22" name="Rectangle 4"/>
          <p:cNvSpPr>
            <a:spLocks noGrp="1"/>
          </p:cNvSpPr>
          <p:nvPr>
            <p:ph type="ftr" sz="quarter" idx="11"/>
          </p:nvPr>
        </p:nvSpPr>
        <p:spPr/>
        <p:txBody>
          <a:bodyPr vert="horz"/>
          <a:lstStyle/>
          <a:p>
            <a:endParaRPr lang="en-US"/>
          </a:p>
        </p:txBody>
      </p:sp>
      <p:sp>
        <p:nvSpPr>
          <p:cNvPr id="31"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4"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a:t>Click to add question</a:t>
            </a:r>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a:t>Click to add answer</a:t>
            </a:r>
          </a:p>
        </p:txBody>
      </p:sp>
    </p:spTree>
    <p:extLst>
      <p:ext uri="{BB962C8B-B14F-4D97-AF65-F5344CB8AC3E}">
        <p14:creationId xmlns:p14="http://schemas.microsoft.com/office/powerpoint/2010/main" val="40863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4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4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9/19/2017</a:t>
            </a:fld>
            <a:endParaRPr lang="en-US"/>
          </a:p>
        </p:txBody>
      </p:sp>
      <p:sp>
        <p:nvSpPr>
          <p:cNvPr id="28" name="Rectangle 4"/>
          <p:cNvSpPr>
            <a:spLocks noGrp="1"/>
          </p:cNvSpPr>
          <p:nvPr>
            <p:ph type="ftr" sz="quarter" idx="11"/>
          </p:nvPr>
        </p:nvSpPr>
        <p:spPr/>
        <p:txBody>
          <a:bodyPr vert="horz"/>
          <a:lstStyle/>
          <a:p>
            <a:endParaRPr lang="en-US"/>
          </a:p>
        </p:txBody>
      </p:sp>
      <p:sp>
        <p:nvSpPr>
          <p:cNvPr id="10"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a:t>Click to add question</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a:t>Click to add answer</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a:t>Click to add detail to the answer</a:t>
            </a:r>
          </a:p>
        </p:txBody>
      </p:sp>
    </p:spTree>
    <p:extLst>
      <p:ext uri="{BB962C8B-B14F-4D97-AF65-F5344CB8AC3E}">
        <p14:creationId xmlns:p14="http://schemas.microsoft.com/office/powerpoint/2010/main" val="26024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600"/>
                                        <p:tgtEl>
                                          <p:spTgt spid="25">
                                            <p:txEl>
                                              <p:pRg st="0" end="0"/>
                                            </p:txEl>
                                          </p:spTgt>
                                        </p:tgtEl>
                                      </p:cBhvr>
                                    </p:animEffect>
                                    <p:anim calcmode="lin" valueType="num">
                                      <p:cBhvr>
                                        <p:cTn id="11" dur="6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6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600"/>
                        <p:tgtEl>
                          <p:spTgt spid="25"/>
                        </p:tgtEl>
                      </p:cBhvr>
                    </p:animEffect>
                    <p:anim calcmode="lin" valueType="num">
                      <p:cBhvr>
                        <p:cTn dur="600" fill="hold"/>
                        <p:tgtEl>
                          <p:spTgt spid="25"/>
                        </p:tgtEl>
                        <p:attrNameLst>
                          <p:attrName>ppt_w</p:attrName>
                        </p:attrNameLst>
                      </p:cBhvr>
                      <p:tavLst>
                        <p:tav tm="0" fmla="#ppt_w*sin(2.5*pi*$)">
                          <p:val>
                            <p:fltVal val="0"/>
                          </p:val>
                        </p:tav>
                        <p:tav tm="100000">
                          <p:val>
                            <p:fltVal val="1"/>
                          </p:val>
                        </p:tav>
                      </p:tavLst>
                    </p:anim>
                    <p:anim calcmode="lin" valueType="num">
                      <p:cBhvr>
                        <p:cTn dur="6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F3D368-B032-4C11-B687-4F6C590C66EB}"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D6591-E438-4CDE-A026-DED7624D0D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8F3D368-B032-4C11-B687-4F6C590C66EB}"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D6591-E438-4CDE-A026-DED7624D0D8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8F3D368-B032-4C11-B687-4F6C590C66EB}"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D6591-E438-4CDE-A026-DED7624D0D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88F3D368-B032-4C11-B687-4F6C590C66EB}" type="datetimeFigureOut">
              <a:rPr lang="en-US" smtClean="0"/>
              <a:t>9/19/2017</a:t>
            </a:fld>
            <a:endParaRPr lang="en-US"/>
          </a:p>
        </p:txBody>
      </p:sp>
      <p:sp>
        <p:nvSpPr>
          <p:cNvPr id="27" name="Slide Number Placeholder 26"/>
          <p:cNvSpPr>
            <a:spLocks noGrp="1"/>
          </p:cNvSpPr>
          <p:nvPr>
            <p:ph type="sldNum" sz="quarter" idx="11"/>
          </p:nvPr>
        </p:nvSpPr>
        <p:spPr/>
        <p:txBody>
          <a:bodyPr rtlCol="0"/>
          <a:lstStyle/>
          <a:p>
            <a:fld id="{B14D6591-E438-4CDE-A026-DED7624D0D85}"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88F3D368-B032-4C11-B687-4F6C590C66EB}" type="datetimeFigureOut">
              <a:rPr lang="en-US" smtClean="0"/>
              <a:t>9/19/2017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14D6591-E438-4CDE-A026-DED7624D0D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3D368-B032-4C11-B687-4F6C590C66EB}" type="datetimeFigureOut">
              <a:rPr lang="en-US" smtClean="0"/>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D6591-E438-4CDE-A026-DED7624D0D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8F3D368-B032-4C11-B687-4F6C590C66EB}"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D6591-E438-4CDE-A026-DED7624D0D8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8F3D368-B032-4C11-B687-4F6C590C66EB}"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D6591-E438-4CDE-A026-DED7624D0D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F3D368-B032-4C11-B687-4F6C590C66EB}" type="datetimeFigureOut">
              <a:rPr lang="en-US" smtClean="0"/>
              <a:t>9/19/2017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4D6591-E438-4CDE-A026-DED7624D0D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8</a:t>
            </a:r>
            <a:r>
              <a:rPr lang="en-US" baseline="30000" dirty="0"/>
              <a:t>th</a:t>
            </a:r>
            <a:r>
              <a:rPr lang="en-US" dirty="0"/>
              <a:t> Grade Springboard</a:t>
            </a:r>
          </a:p>
        </p:txBody>
      </p:sp>
      <p:sp>
        <p:nvSpPr>
          <p:cNvPr id="3" name="Subtitle 2"/>
          <p:cNvSpPr>
            <a:spLocks noGrp="1"/>
          </p:cNvSpPr>
          <p:nvPr>
            <p:ph type="subTitle" idx="1"/>
          </p:nvPr>
        </p:nvSpPr>
        <p:spPr/>
        <p:txBody>
          <a:bodyPr/>
          <a:lstStyle/>
          <a:p>
            <a:r>
              <a:rPr lang="en-US" dirty="0"/>
              <a:t>Activity 1.11: Physical and Emotional Challenges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Read</a:t>
            </a:r>
          </a:p>
        </p:txBody>
      </p:sp>
      <p:sp>
        <p:nvSpPr>
          <p:cNvPr id="3" name="Content Placeholder 2"/>
          <p:cNvSpPr>
            <a:spLocks noGrp="1"/>
          </p:cNvSpPr>
          <p:nvPr>
            <p:ph idx="1"/>
          </p:nvPr>
        </p:nvSpPr>
        <p:spPr/>
        <p:txBody>
          <a:bodyPr/>
          <a:lstStyle/>
          <a:p>
            <a:r>
              <a:rPr lang="en-US" dirty="0"/>
              <a:t>Reread the poem to answer these text-dependent questions.</a:t>
            </a:r>
          </a:p>
          <a:p>
            <a:endParaRPr lang="en-US" dirty="0"/>
          </a:p>
          <a:p>
            <a:r>
              <a:rPr lang="en-US" dirty="0"/>
              <a:t>Write any additional questions you may have in the </a:t>
            </a:r>
            <a:r>
              <a:rPr lang="en-US" b="1" u="sng" dirty="0"/>
              <a:t>my notes </a:t>
            </a:r>
            <a:r>
              <a:rPr lang="en-US" dirty="0"/>
              <a:t>section.</a:t>
            </a:r>
          </a:p>
        </p:txBody>
      </p:sp>
    </p:spTree>
    <p:extLst>
      <p:ext uri="{BB962C8B-B14F-4D97-AF65-F5344CB8AC3E}">
        <p14:creationId xmlns:p14="http://schemas.microsoft.com/office/powerpoint/2010/main" val="24161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95600" y="1970009"/>
            <a:ext cx="485334" cy="3404383"/>
          </a:xfrm>
          <a:prstGeom prst="ellipse">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42948"/>
            <a:ext cx="8229600" cy="1066800"/>
          </a:xfrm>
        </p:spPr>
        <p:txBody>
          <a:bodyPr/>
          <a:lstStyle/>
          <a:p>
            <a:r>
              <a:rPr lang="en-US" dirty="0"/>
              <a:t>Second Read</a:t>
            </a:r>
          </a:p>
        </p:txBody>
      </p:sp>
      <p:graphicFrame>
        <p:nvGraphicFramePr>
          <p:cNvPr id="4" name="Content Placeholder 3"/>
          <p:cNvGraphicFramePr>
            <a:graphicFrameLocks noGrp="1" noChangeAspect="1"/>
          </p:cNvGraphicFramePr>
          <p:nvPr>
            <p:ph idx="1"/>
            <p:extLst/>
          </p:nvPr>
        </p:nvGraphicFramePr>
        <p:xfrm>
          <a:off x="329119" y="1976792"/>
          <a:ext cx="8042897" cy="3447256"/>
        </p:xfrm>
        <a:graphic>
          <a:graphicData uri="http://schemas.openxmlformats.org/presentationml/2006/ole">
            <mc:AlternateContent xmlns:mc="http://schemas.openxmlformats.org/markup-compatibility/2006">
              <mc:Choice xmlns:v="urn:schemas-microsoft-com:vml" Requires="v">
                <p:oleObj spid="_x0000_s3081" name="Document" r:id="rId3" imgW="6093237" imgH="2612040" progId="Word.Document.12">
                  <p:embed/>
                </p:oleObj>
              </mc:Choice>
              <mc:Fallback>
                <p:oleObj name="Document" r:id="rId3" imgW="6093237" imgH="2612040" progId="Word.Document.12">
                  <p:embed/>
                  <p:pic>
                    <p:nvPicPr>
                      <p:cNvPr id="4"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19" y="1976792"/>
                        <a:ext cx="8042897" cy="3447256"/>
                      </a:xfrm>
                      <a:prstGeom prst="rect">
                        <a:avLst/>
                      </a:prstGeom>
                      <a:noFill/>
                      <a:ln w="9525">
                        <a:solidFill>
                          <a:schemeClr val="tx1"/>
                        </a:solidFill>
                        <a:miter lim="800000"/>
                        <a:headEnd/>
                        <a:tailEnd/>
                      </a:ln>
                      <a:extLst/>
                    </p:spPr>
                  </p:pic>
                </p:oleObj>
              </mc:Fallback>
            </mc:AlternateContent>
          </a:graphicData>
        </a:graphic>
      </p:graphicFrame>
      <p:sp>
        <p:nvSpPr>
          <p:cNvPr id="6" name="TextBox 5"/>
          <p:cNvSpPr txBox="1"/>
          <p:nvPr/>
        </p:nvSpPr>
        <p:spPr>
          <a:xfrm>
            <a:off x="304800" y="5770992"/>
            <a:ext cx="82296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Make comments/annotations in the </a:t>
            </a:r>
            <a:r>
              <a:rPr lang="en-US" b="1" u="sng" dirty="0"/>
              <a:t>my notes </a:t>
            </a:r>
            <a:r>
              <a:rPr lang="en-US" dirty="0"/>
              <a:t>section when using markers</a:t>
            </a:r>
          </a:p>
        </p:txBody>
      </p:sp>
    </p:spTree>
    <p:extLst>
      <p:ext uri="{BB962C8B-B14F-4D97-AF65-F5344CB8AC3E}">
        <p14:creationId xmlns:p14="http://schemas.microsoft.com/office/powerpoint/2010/main" val="113801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and Details</a:t>
            </a:r>
          </a:p>
        </p:txBody>
      </p:sp>
      <p:sp>
        <p:nvSpPr>
          <p:cNvPr id="3" name="Content Placeholder 2"/>
          <p:cNvSpPr>
            <a:spLocks noGrp="1"/>
          </p:cNvSpPr>
          <p:nvPr>
            <p:ph idx="1"/>
          </p:nvPr>
        </p:nvSpPr>
        <p:spPr/>
        <p:txBody>
          <a:bodyPr/>
          <a:lstStyle/>
          <a:p>
            <a:r>
              <a:rPr lang="en-US" dirty="0"/>
              <a:t>What does the dialogue reveal about the man?</a:t>
            </a:r>
          </a:p>
          <a:p>
            <a:pPr lvl="1"/>
            <a:r>
              <a:rPr lang="en-US" dirty="0"/>
              <a:t>The reader can make inferences from the details that the speaker is a farmer, plays piano, and has a “love.” </a:t>
            </a:r>
          </a:p>
        </p:txBody>
      </p:sp>
      <p:pic>
        <p:nvPicPr>
          <p:cNvPr id="1026" name="Picture 2" descr="Image result for fa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0"/>
            <a:ext cx="2810933"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ia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572000"/>
            <a:ext cx="2386642" cy="15811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Image result for lo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Image result for lov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6433710" y="4537953"/>
            <a:ext cx="2269304" cy="1620439"/>
          </a:xfrm>
          <a:prstGeom prst="rect">
            <a:avLst/>
          </a:prstGeom>
        </p:spPr>
      </p:pic>
    </p:spTree>
    <p:extLst>
      <p:ext uri="{BB962C8B-B14F-4D97-AF65-F5344CB8AC3E}">
        <p14:creationId xmlns:p14="http://schemas.microsoft.com/office/powerpoint/2010/main" val="40573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p:cTn id="17" dur="600" fill="hold"/>
                                        <p:tgtEl>
                                          <p:spTgt spid="1030"/>
                                        </p:tgtEl>
                                        <p:attrNameLst>
                                          <p:attrName>ppt_w</p:attrName>
                                        </p:attrNameLst>
                                      </p:cBhvr>
                                      <p:tavLst>
                                        <p:tav tm="0">
                                          <p:val>
                                            <p:fltVal val="0"/>
                                          </p:val>
                                        </p:tav>
                                        <p:tav tm="100000">
                                          <p:val>
                                            <p:strVal val="#ppt_w"/>
                                          </p:val>
                                        </p:tav>
                                      </p:tavLst>
                                    </p:anim>
                                    <p:anim calcmode="lin" valueType="num">
                                      <p:cBhvr>
                                        <p:cTn id="18" dur="600" fill="hold"/>
                                        <p:tgtEl>
                                          <p:spTgt spid="1030"/>
                                        </p:tgtEl>
                                        <p:attrNameLst>
                                          <p:attrName>ppt_h</p:attrName>
                                        </p:attrNameLst>
                                      </p:cBhvr>
                                      <p:tavLst>
                                        <p:tav tm="0">
                                          <p:val>
                                            <p:fltVal val="0"/>
                                          </p:val>
                                        </p:tav>
                                        <p:tav tm="100000">
                                          <p:val>
                                            <p:strVal val="#ppt_h"/>
                                          </p:val>
                                        </p:tav>
                                      </p:tavLst>
                                    </p:anim>
                                    <p:anim calcmode="lin" valueType="num">
                                      <p:cBhvr>
                                        <p:cTn id="19" dur="600" fill="hold"/>
                                        <p:tgtEl>
                                          <p:spTgt spid="1030"/>
                                        </p:tgtEl>
                                        <p:attrNameLst>
                                          <p:attrName>style.rotation</p:attrName>
                                        </p:attrNameLst>
                                      </p:cBhvr>
                                      <p:tavLst>
                                        <p:tav tm="0">
                                          <p:val>
                                            <p:fltVal val="90"/>
                                          </p:val>
                                        </p:tav>
                                        <p:tav tm="100000">
                                          <p:val>
                                            <p:fltVal val="0"/>
                                          </p:val>
                                        </p:tav>
                                      </p:tavLst>
                                    </p:anim>
                                    <p:animEffect transition="in" filter="fade">
                                      <p:cBhvr>
                                        <p:cTn id="20" dur="6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and Details</a:t>
            </a:r>
          </a:p>
        </p:txBody>
      </p:sp>
      <p:sp>
        <p:nvSpPr>
          <p:cNvPr id="3" name="Content Placeholder 2"/>
          <p:cNvSpPr>
            <a:spLocks noGrp="1"/>
          </p:cNvSpPr>
          <p:nvPr>
            <p:ph idx="1"/>
          </p:nvPr>
        </p:nvSpPr>
        <p:spPr/>
        <p:txBody>
          <a:bodyPr/>
          <a:lstStyle/>
          <a:p>
            <a:r>
              <a:rPr lang="en-US" dirty="0"/>
              <a:t>What kinds of things is the man afraid of not being able to do? What do these worries tell you about his character?</a:t>
            </a:r>
          </a:p>
          <a:p>
            <a:pPr marL="109728" indent="0">
              <a:buNone/>
            </a:pPr>
            <a:endParaRPr lang="en-US" dirty="0"/>
          </a:p>
          <a:p>
            <a:pPr lvl="1"/>
            <a:r>
              <a:rPr lang="en-US" dirty="0"/>
              <a:t>The man is afraid that without an arm he can only do things by halves: half hold his love. Moreover he is afraid that because there are things he cannot do at all: applaud. The man wants to be able to embrace the world entirely despite his loss of an arm. He perseveres in the face of adversity.</a:t>
            </a:r>
          </a:p>
          <a:p>
            <a:endParaRPr lang="en-US" dirty="0"/>
          </a:p>
          <a:p>
            <a:endParaRPr lang="en-US" dirty="0"/>
          </a:p>
          <a:p>
            <a:pPr lvl="1"/>
            <a:endParaRPr lang="en-US" dirty="0"/>
          </a:p>
        </p:txBody>
      </p:sp>
    </p:spTree>
    <p:extLst>
      <p:ext uri="{BB962C8B-B14F-4D97-AF65-F5344CB8AC3E}">
        <p14:creationId xmlns:p14="http://schemas.microsoft.com/office/powerpoint/2010/main" val="39126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 and Structure</a:t>
            </a:r>
          </a:p>
        </p:txBody>
      </p:sp>
      <p:sp>
        <p:nvSpPr>
          <p:cNvPr id="3" name="Content Placeholder 2"/>
          <p:cNvSpPr>
            <a:spLocks noGrp="1"/>
          </p:cNvSpPr>
          <p:nvPr>
            <p:ph idx="1"/>
          </p:nvPr>
        </p:nvSpPr>
        <p:spPr/>
        <p:txBody>
          <a:bodyPr/>
          <a:lstStyle/>
          <a:p>
            <a:r>
              <a:rPr lang="en-US" dirty="0"/>
              <a:t>Is the idea in the last stanza meant to be take literally or figuratively? How does the connotation of “wing” help create the mood of the poem?</a:t>
            </a:r>
          </a:p>
          <a:p>
            <a:endParaRPr lang="en-US" dirty="0"/>
          </a:p>
          <a:p>
            <a:pPr lvl="1"/>
            <a:r>
              <a:rPr lang="en-US" dirty="0"/>
              <a:t>The wing in the last stanza is not literal; it is metaphorical. Wings have the connotation of flight and of rising above one’s circumstances and challenges.</a:t>
            </a:r>
          </a:p>
        </p:txBody>
      </p:sp>
      <p:pic>
        <p:nvPicPr>
          <p:cNvPr id="4" name="Picture 3"/>
          <p:cNvPicPr>
            <a:picLocks noChangeAspect="1"/>
          </p:cNvPicPr>
          <p:nvPr/>
        </p:nvPicPr>
        <p:blipFill>
          <a:blip r:embed="rId2"/>
          <a:stretch>
            <a:fillRect/>
          </a:stretch>
        </p:blipFill>
        <p:spPr>
          <a:xfrm>
            <a:off x="5290870" y="0"/>
            <a:ext cx="3827190" cy="1752600"/>
          </a:xfrm>
          <a:prstGeom prst="rect">
            <a:avLst/>
          </a:prstGeom>
        </p:spPr>
      </p:pic>
    </p:spTree>
    <p:extLst>
      <p:ext uri="{BB962C8B-B14F-4D97-AF65-F5344CB8AC3E}">
        <p14:creationId xmlns:p14="http://schemas.microsoft.com/office/powerpoint/2010/main" val="138282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4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4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4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p>
            <a:pPr marL="0" indent="0">
              <a:buNone/>
            </a:pPr>
            <a:endParaRPr lang="en-US" sz="2800" dirty="0"/>
          </a:p>
        </p:txBody>
      </p:sp>
      <p:sp>
        <p:nvSpPr>
          <p:cNvPr id="28" name="Rectangle 6"/>
          <p:cNvSpPr>
            <a:spLocks noGrp="1"/>
          </p:cNvSpPr>
          <p:nvPr>
            <p:ph type="title"/>
          </p:nvPr>
        </p:nvSpPr>
        <p:spPr/>
        <p:txBody>
          <a:bodyPr>
            <a:normAutofit/>
          </a:bodyPr>
          <a:lstStyle/>
          <a:p>
            <a:pPr algn="ctr"/>
            <a:r>
              <a:rPr lang="en-US" sz="6000" dirty="0">
                <a:latin typeface="Batang" pitchFamily="18" charset="-127"/>
                <a:ea typeface="Batang" pitchFamily="18" charset="-127"/>
              </a:rPr>
              <a:t>What is TP-CASTT?</a:t>
            </a:r>
          </a:p>
        </p:txBody>
      </p:sp>
      <p:sp>
        <p:nvSpPr>
          <p:cNvPr id="17" name="Rectangle 8"/>
          <p:cNvSpPr>
            <a:spLocks noGrp="1"/>
          </p:cNvSpPr>
          <p:nvPr>
            <p:ph idx="1"/>
          </p:nvPr>
        </p:nvSpPr>
        <p:spPr/>
        <p:txBody>
          <a:bodyPr>
            <a:normAutofit/>
          </a:bodyPr>
          <a:lstStyle/>
          <a:p>
            <a:r>
              <a:rPr lang="en-US" sz="4000" dirty="0"/>
              <a:t> It is a new strategy used to analyze and understand poetry.</a:t>
            </a:r>
          </a:p>
          <a:p>
            <a:endParaRPr lang="en-US" sz="4000" dirty="0"/>
          </a:p>
          <a:p>
            <a:r>
              <a:rPr lang="en-US" sz="4000" dirty="0"/>
              <a:t>Each letter represents a piece of the poem you will break apart and closely examine (acronym).</a:t>
            </a:r>
          </a:p>
          <a:p>
            <a:endParaRPr lang="en-US" dirty="0"/>
          </a:p>
          <a:p>
            <a:pPr>
              <a:buNone/>
            </a:pPr>
            <a:endParaRPr lang="en-US" dirty="0"/>
          </a:p>
        </p:txBody>
      </p:sp>
    </p:spTree>
    <p:extLst>
      <p:ext uri="{BB962C8B-B14F-4D97-AF65-F5344CB8AC3E}">
        <p14:creationId xmlns:p14="http://schemas.microsoft.com/office/powerpoint/2010/main" val="247288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685800"/>
          </a:xfrm>
        </p:spPr>
        <p:txBody>
          <a:bodyPr>
            <a:normAutofit fontScale="90000"/>
          </a:bodyPr>
          <a:lstStyle/>
          <a:p>
            <a:r>
              <a:rPr lang="en-US" dirty="0"/>
              <a:t>TP-CASTT Strategy</a:t>
            </a:r>
          </a:p>
        </p:txBody>
      </p:sp>
      <p:sp>
        <p:nvSpPr>
          <p:cNvPr id="3" name="Content Placeholder 2"/>
          <p:cNvSpPr>
            <a:spLocks noGrp="1"/>
          </p:cNvSpPr>
          <p:nvPr>
            <p:ph idx="1"/>
          </p:nvPr>
        </p:nvSpPr>
        <p:spPr>
          <a:xfrm>
            <a:off x="0" y="990600"/>
            <a:ext cx="9144000" cy="5583936"/>
          </a:xfrm>
        </p:spPr>
        <p:txBody>
          <a:bodyPr/>
          <a:lstStyle/>
          <a:p>
            <a:pPr>
              <a:buNone/>
            </a:pPr>
            <a:r>
              <a:rPr lang="en-US" dirty="0"/>
              <a:t>This reading strategy is used to analyze a poetic text by identifying and discussing each topic in the acronym: </a:t>
            </a:r>
            <a:r>
              <a:rPr lang="en-US" i="1" u="sng" dirty="0"/>
              <a:t>Title, Paraphrase, Connotation, Attitude, Shift, Theme, and Title </a:t>
            </a:r>
            <a:r>
              <a:rPr lang="en-US" dirty="0"/>
              <a:t>again. The strategy is a guide designed to lead in an analysis of a literary text. It is most effective if you begin at the top of the work your way down the elements; however you will find that as you study one element, you will naturally begin to explore others. For example, a study of </a:t>
            </a:r>
            <a:r>
              <a:rPr lang="en-US" i="1" dirty="0"/>
              <a:t>connotation </a:t>
            </a:r>
            <a:r>
              <a:rPr lang="en-US" dirty="0"/>
              <a:t>often leads to a discussion of </a:t>
            </a:r>
            <a:r>
              <a:rPr lang="en-US" i="1" dirty="0"/>
              <a:t>tone </a:t>
            </a:r>
            <a:r>
              <a:rPr lang="en-US" dirty="0"/>
              <a:t>and </a:t>
            </a:r>
            <a:r>
              <a:rPr lang="en-US" i="1" dirty="0"/>
              <a:t>shifts. </a:t>
            </a:r>
            <a:r>
              <a:rPr lang="en-US" dirty="0"/>
              <a:t>Revisiting the </a:t>
            </a:r>
            <a:r>
              <a:rPr lang="en-US" i="1" dirty="0"/>
              <a:t>title </a:t>
            </a:r>
            <a:r>
              <a:rPr lang="en-US" dirty="0"/>
              <a:t>often leads to a discussion of the </a:t>
            </a:r>
            <a:r>
              <a:rPr lang="en-US" i="1" dirty="0"/>
              <a:t>theme.</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304800" y="1752600"/>
            <a:ext cx="8153400" cy="1371600"/>
          </a:xfrm>
        </p:spPr>
        <p:txBody>
          <a:bodyPr>
            <a:noAutofit/>
          </a:bodyPr>
          <a:lstStyle/>
          <a:p>
            <a:pPr algn="ctr"/>
            <a:r>
              <a:rPr lang="en-US" sz="8800" dirty="0"/>
              <a:t>T=</a:t>
            </a:r>
            <a:br>
              <a:rPr lang="en-US" sz="8800" dirty="0"/>
            </a:br>
            <a:endParaRPr lang="en-US" sz="8800" dirty="0"/>
          </a:p>
        </p:txBody>
      </p:sp>
      <p:sp>
        <p:nvSpPr>
          <p:cNvPr id="4" name="Rectangle 25"/>
          <p:cNvSpPr txBox="1">
            <a:spLocks/>
          </p:cNvSpPr>
          <p:nvPr/>
        </p:nvSpPr>
        <p:spPr>
          <a:xfrm>
            <a:off x="838200" y="3124200"/>
            <a:ext cx="7467600" cy="2286000"/>
          </a:xfrm>
          <a:prstGeom prst="rect">
            <a:avLst/>
          </a:prstGeom>
        </p:spPr>
        <p:txBody>
          <a:bodyPr vert="horz">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3600" kern="0" noProof="0" dirty="0"/>
              <a:t>TITLE</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3600" kern="0" noProof="0" dirty="0"/>
              <a:t>Closely examine the title BEFORE you read the poem and make predictions (the title is ALWAYS a clue to what the poem is about)</a:t>
            </a:r>
            <a:endParaRPr kumimoji="0" lang="en-US" sz="3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4896552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228600" y="1676400"/>
            <a:ext cx="8229600" cy="1524000"/>
          </a:xfrm>
        </p:spPr>
        <p:txBody>
          <a:bodyPr>
            <a:normAutofit fontScale="90000"/>
          </a:bodyPr>
          <a:lstStyle/>
          <a:p>
            <a:pPr algn="ctr"/>
            <a:r>
              <a:rPr lang="en-US" sz="8900" dirty="0">
                <a:latin typeface="Rockwell Extra Bold" pitchFamily="18" charset="0"/>
              </a:rPr>
              <a:t>P=</a:t>
            </a:r>
            <a:br>
              <a:rPr lang="en-US" dirty="0"/>
            </a:br>
            <a:endParaRPr lang="en-US" dirty="0"/>
          </a:p>
        </p:txBody>
      </p:sp>
      <p:sp>
        <p:nvSpPr>
          <p:cNvPr id="4" name="Rectangle 25"/>
          <p:cNvSpPr txBox="1">
            <a:spLocks/>
          </p:cNvSpPr>
          <p:nvPr/>
        </p:nvSpPr>
        <p:spPr>
          <a:xfrm>
            <a:off x="838200" y="2895600"/>
            <a:ext cx="7086600" cy="3200400"/>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3200" kern="0" noProof="0" dirty="0"/>
              <a:t>PARAPHRASE</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3200" kern="0" noProof="0" dirty="0"/>
              <a:t>Carefully read the poem and put it in your OWN words </a:t>
            </a:r>
            <a:r>
              <a:rPr lang="en-US" sz="3600" b="1" kern="0" noProof="0" dirty="0">
                <a:solidFill>
                  <a:srgbClr val="FFC000"/>
                </a:solidFill>
              </a:rPr>
              <a:t>(stanza by stanza)</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56705223"/>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228600" y="381000"/>
            <a:ext cx="8305800" cy="3048000"/>
          </a:xfrm>
        </p:spPr>
        <p:txBody>
          <a:bodyPr>
            <a:normAutofit/>
          </a:bodyPr>
          <a:lstStyle/>
          <a:p>
            <a:pPr algn="ctr"/>
            <a:r>
              <a:rPr lang="en-US" sz="8900" dirty="0">
                <a:latin typeface="Rockwell Extra Bold" pitchFamily="18" charset="0"/>
              </a:rPr>
              <a:t>C=</a:t>
            </a:r>
            <a:br>
              <a:rPr lang="en-US" dirty="0"/>
            </a:br>
            <a:endParaRPr lang="en-US" dirty="0"/>
          </a:p>
        </p:txBody>
      </p:sp>
      <p:sp>
        <p:nvSpPr>
          <p:cNvPr id="4" name="Rectangle 25"/>
          <p:cNvSpPr txBox="1">
            <a:spLocks/>
          </p:cNvSpPr>
          <p:nvPr/>
        </p:nvSpPr>
        <p:spPr>
          <a:xfrm>
            <a:off x="838200" y="2895600"/>
            <a:ext cx="7315200" cy="3048000"/>
          </a:xfrm>
          <a:prstGeom prst="rect">
            <a:avLst/>
          </a:prstGeom>
        </p:spPr>
        <p:txBody>
          <a:bodyPr vert="horz">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3900" kern="0" noProof="0" dirty="0"/>
              <a:t>CONNOTATION</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3900" b="0" i="0" u="none" strike="noStrike" kern="0" cap="none" spc="0" normalizeH="0" baseline="0" dirty="0">
                <a:ln>
                  <a:noFill/>
                </a:ln>
                <a:solidFill>
                  <a:schemeClr val="tx1"/>
                </a:solidFill>
                <a:effectLst/>
                <a:uLnTx/>
                <a:uFillTx/>
                <a:latin typeface="+mn-lt"/>
                <a:ea typeface="+mn-ea"/>
                <a:cs typeface="+mn-cs"/>
              </a:rPr>
              <a:t>Highlight</a:t>
            </a:r>
            <a:r>
              <a:rPr kumimoji="0" lang="en-US" sz="3900" b="0" i="0" u="none" strike="noStrike" kern="0" cap="none" spc="0" normalizeH="0" dirty="0">
                <a:ln>
                  <a:noFill/>
                </a:ln>
                <a:solidFill>
                  <a:schemeClr val="tx1"/>
                </a:solidFill>
                <a:effectLst/>
                <a:uLnTx/>
                <a:uFillTx/>
                <a:latin typeface="+mn-lt"/>
                <a:ea typeface="+mn-ea"/>
                <a:cs typeface="+mn-cs"/>
              </a:rPr>
              <a:t> words or phrases you see as important (“loaded” words)</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3900" kern="0" baseline="0" noProof="0" dirty="0"/>
              <a:t>Think</a:t>
            </a:r>
            <a:r>
              <a:rPr lang="en-US" sz="3900" kern="0" noProof="0" dirty="0"/>
              <a:t> about their connotations</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3900" b="0" i="0" u="none" strike="noStrike" kern="0" cap="none" spc="0" normalizeH="0" baseline="0" dirty="0">
                <a:ln>
                  <a:noFill/>
                </a:ln>
                <a:solidFill>
                  <a:schemeClr val="tx1"/>
                </a:solidFill>
                <a:effectLst/>
                <a:uLnTx/>
                <a:uFillTx/>
                <a:latin typeface="+mn-lt"/>
                <a:ea typeface="+mn-ea"/>
                <a:cs typeface="+mn-cs"/>
              </a:rPr>
              <a:t>What</a:t>
            </a:r>
            <a:r>
              <a:rPr kumimoji="0" lang="en-US" sz="3900" b="0" i="0" u="none" strike="noStrike" kern="0" cap="none" spc="0" normalizeH="0" dirty="0">
                <a:ln>
                  <a:noFill/>
                </a:ln>
                <a:solidFill>
                  <a:schemeClr val="tx1"/>
                </a:solidFill>
                <a:effectLst/>
                <a:uLnTx/>
                <a:uFillTx/>
                <a:latin typeface="+mn-lt"/>
                <a:ea typeface="+mn-ea"/>
                <a:cs typeface="+mn-cs"/>
              </a:rPr>
              <a:t> ideas or feelings do you associate with the words?</a:t>
            </a:r>
            <a:endParaRPr kumimoji="0" lang="en-US" sz="39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73014701"/>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p:txBody>
          <a:bodyPr/>
          <a:lstStyle/>
          <a:p>
            <a:r>
              <a:rPr lang="en-US" dirty="0"/>
              <a:t>I can analyze and compare a literary and an informational text on similar subject.</a:t>
            </a:r>
          </a:p>
          <a:p>
            <a:pPr lvl="1"/>
            <a:r>
              <a:rPr lang="en-US" dirty="0"/>
              <a:t>Poem</a:t>
            </a:r>
          </a:p>
          <a:p>
            <a:pPr lvl="1"/>
            <a:r>
              <a:rPr lang="en-US" dirty="0"/>
              <a:t>Newspaper Article</a:t>
            </a:r>
          </a:p>
          <a:p>
            <a:endParaRPr lang="en-US" dirty="0"/>
          </a:p>
          <a:p>
            <a:r>
              <a:rPr lang="en-US" dirty="0"/>
              <a:t>I can make thematic connection relating to heroism in a written response.</a:t>
            </a:r>
          </a:p>
        </p:txBody>
      </p:sp>
    </p:spTree>
    <p:extLst>
      <p:ext uri="{BB962C8B-B14F-4D97-AF65-F5344CB8AC3E}">
        <p14:creationId xmlns:p14="http://schemas.microsoft.com/office/powerpoint/2010/main" val="191162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228600" y="762000"/>
            <a:ext cx="8305800" cy="2971800"/>
          </a:xfrm>
        </p:spPr>
        <p:txBody>
          <a:bodyPr>
            <a:normAutofit/>
          </a:bodyPr>
          <a:lstStyle/>
          <a:p>
            <a:pPr algn="ctr"/>
            <a:r>
              <a:rPr lang="en-US" sz="9600" dirty="0">
                <a:latin typeface="Rockwell Extra Bold" pitchFamily="18" charset="0"/>
              </a:rPr>
              <a:t>A=</a:t>
            </a:r>
            <a:br>
              <a:rPr lang="en-US" dirty="0"/>
            </a:br>
            <a:endParaRPr lang="en-US" dirty="0"/>
          </a:p>
        </p:txBody>
      </p:sp>
      <p:sp>
        <p:nvSpPr>
          <p:cNvPr id="4" name="Rectangle 25"/>
          <p:cNvSpPr txBox="1">
            <a:spLocks/>
          </p:cNvSpPr>
          <p:nvPr/>
        </p:nvSpPr>
        <p:spPr>
          <a:xfrm>
            <a:off x="762000" y="3276600"/>
            <a:ext cx="7162800" cy="25146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3600" kern="0" noProof="0" dirty="0"/>
              <a:t>ATTITUDE (tone)</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3600" b="0" i="0" u="none" strike="noStrike" kern="0" cap="none" spc="0" normalizeH="0" baseline="0" dirty="0">
                <a:ln>
                  <a:noFill/>
                </a:ln>
                <a:solidFill>
                  <a:schemeClr val="tx1"/>
                </a:solidFill>
                <a:effectLst/>
                <a:uLnTx/>
                <a:uFillTx/>
                <a:latin typeface="+mn-lt"/>
                <a:ea typeface="+mn-ea"/>
                <a:cs typeface="+mn-cs"/>
              </a:rPr>
              <a:t>What</a:t>
            </a:r>
            <a:r>
              <a:rPr kumimoji="0" lang="en-US" sz="3600" b="0" i="0" u="none" strike="noStrike" kern="0" cap="none" spc="0" normalizeH="0" dirty="0">
                <a:ln>
                  <a:noFill/>
                </a:ln>
                <a:solidFill>
                  <a:schemeClr val="tx1"/>
                </a:solidFill>
                <a:effectLst/>
                <a:uLnTx/>
                <a:uFillTx/>
                <a:latin typeface="+mn-lt"/>
                <a:ea typeface="+mn-ea"/>
                <a:cs typeface="+mn-cs"/>
              </a:rPr>
              <a:t> is the speaker’s attitude toward the situation or circumstance?</a:t>
            </a:r>
            <a:endParaRPr kumimoji="0" lang="en-US" sz="3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36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14630516"/>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228600" y="914400"/>
            <a:ext cx="8382000" cy="3048000"/>
          </a:xfrm>
        </p:spPr>
        <p:txBody>
          <a:bodyPr>
            <a:normAutofit/>
          </a:bodyPr>
          <a:lstStyle/>
          <a:p>
            <a:pPr algn="ctr"/>
            <a:r>
              <a:rPr lang="en-US" sz="9600" dirty="0">
                <a:latin typeface="Rockwell Extra Bold" pitchFamily="18" charset="0"/>
              </a:rPr>
              <a:t>S=</a:t>
            </a:r>
            <a:br>
              <a:rPr lang="en-US" sz="9600" dirty="0"/>
            </a:br>
            <a:endParaRPr lang="en-US" sz="9600" dirty="0"/>
          </a:p>
        </p:txBody>
      </p:sp>
      <p:sp>
        <p:nvSpPr>
          <p:cNvPr id="4" name="Rectangle 25"/>
          <p:cNvSpPr txBox="1">
            <a:spLocks/>
          </p:cNvSpPr>
          <p:nvPr/>
        </p:nvSpPr>
        <p:spPr>
          <a:xfrm>
            <a:off x="838200" y="2667000"/>
            <a:ext cx="7239000" cy="32004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3200" kern="0" noProof="0" dirty="0"/>
              <a:t>SHIFTS</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3200" kern="0" baseline="0" noProof="0"/>
              <a:t>Does</a:t>
            </a:r>
            <a:r>
              <a:rPr lang="en-US" sz="3200" kern="0" noProof="0"/>
              <a:t> </a:t>
            </a:r>
            <a:r>
              <a:rPr lang="en-US" sz="3200" kern="0" noProof="0" dirty="0"/>
              <a:t>the person speaking change within the poem?</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0" cap="none" spc="0" normalizeH="0" baseline="0" dirty="0">
                <a:ln>
                  <a:noFill/>
                </a:ln>
                <a:solidFill>
                  <a:schemeClr val="tx1"/>
                </a:solidFill>
                <a:effectLst/>
                <a:uLnTx/>
                <a:uFillTx/>
                <a:latin typeface="+mn-lt"/>
                <a:ea typeface="+mn-ea"/>
                <a:cs typeface="+mn-cs"/>
              </a:rPr>
              <a:t>Does the attitude (tone)</a:t>
            </a:r>
            <a:r>
              <a:rPr kumimoji="0" lang="en-US" sz="3200" b="0" i="0" u="none" strike="noStrike" kern="0" cap="none" spc="0" normalizeH="0" dirty="0">
                <a:ln>
                  <a:noFill/>
                </a:ln>
                <a:solidFill>
                  <a:schemeClr val="tx1"/>
                </a:solidFill>
                <a:effectLst/>
                <a:uLnTx/>
                <a:uFillTx/>
                <a:latin typeface="+mn-lt"/>
                <a:ea typeface="+mn-ea"/>
                <a:cs typeface="+mn-cs"/>
              </a:rPr>
              <a:t> of the speaker change?  If so, where?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14157454"/>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228600" y="1676400"/>
            <a:ext cx="8229600" cy="1524000"/>
          </a:xfrm>
        </p:spPr>
        <p:txBody>
          <a:bodyPr>
            <a:normAutofit fontScale="90000"/>
          </a:bodyPr>
          <a:lstStyle/>
          <a:p>
            <a:pPr algn="ctr"/>
            <a:r>
              <a:rPr lang="en-US" sz="8900" dirty="0">
                <a:latin typeface="Rockwell Extra Bold" pitchFamily="18" charset="0"/>
              </a:rPr>
              <a:t>T= </a:t>
            </a:r>
            <a:br>
              <a:rPr lang="en-US" dirty="0"/>
            </a:br>
            <a:endParaRPr lang="en-US" dirty="0"/>
          </a:p>
        </p:txBody>
      </p:sp>
      <p:sp>
        <p:nvSpPr>
          <p:cNvPr id="4" name="Rectangle 25"/>
          <p:cNvSpPr txBox="1">
            <a:spLocks/>
          </p:cNvSpPr>
          <p:nvPr/>
        </p:nvSpPr>
        <p:spPr>
          <a:xfrm>
            <a:off x="838200" y="2971800"/>
            <a:ext cx="7010400" cy="2819400"/>
          </a:xfrm>
          <a:prstGeom prst="rect">
            <a:avLst/>
          </a:prstGeom>
        </p:spPr>
        <p:txBody>
          <a:bodyPr vert="horz">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4600" kern="0" dirty="0"/>
              <a:t>TITLE</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4600" b="0" i="0" u="none" strike="noStrike" kern="0" cap="none" spc="0" normalizeH="0" baseline="0" noProof="0" dirty="0">
                <a:ln>
                  <a:noFill/>
                </a:ln>
                <a:solidFill>
                  <a:schemeClr val="tx1"/>
                </a:solidFill>
                <a:effectLst/>
                <a:uLnTx/>
                <a:uFillTx/>
                <a:latin typeface="+mn-lt"/>
                <a:ea typeface="+mn-ea"/>
                <a:cs typeface="+mn-cs"/>
              </a:rPr>
              <a:t>Look</a:t>
            </a:r>
            <a:r>
              <a:rPr kumimoji="0" lang="en-US" sz="4600" b="0" i="0" u="none" strike="noStrike" kern="0" cap="none" spc="0" normalizeH="0" noProof="0" dirty="0">
                <a:ln>
                  <a:noFill/>
                </a:ln>
                <a:solidFill>
                  <a:schemeClr val="tx1"/>
                </a:solidFill>
                <a:effectLst/>
                <a:uLnTx/>
                <a:uFillTx/>
                <a:latin typeface="+mn-lt"/>
                <a:ea typeface="+mn-ea"/>
                <a:cs typeface="+mn-cs"/>
              </a:rPr>
              <a:t> at the title AGAIN! How have your ideas about the meaning of the title changed?</a:t>
            </a:r>
            <a:endParaRPr kumimoji="0" lang="en-US" sz="4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16955906"/>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228600" y="685800"/>
            <a:ext cx="8219941" cy="3383924"/>
          </a:xfrm>
        </p:spPr>
        <p:txBody>
          <a:bodyPr>
            <a:normAutofit/>
          </a:bodyPr>
          <a:lstStyle/>
          <a:p>
            <a:pPr algn="ctr"/>
            <a:r>
              <a:rPr lang="en-US" sz="9600" dirty="0">
                <a:latin typeface="Rockwell Extra Bold" pitchFamily="18" charset="0"/>
              </a:rPr>
              <a:t>T=</a:t>
            </a:r>
            <a:br>
              <a:rPr lang="en-US" sz="9600" dirty="0"/>
            </a:br>
            <a:br>
              <a:rPr lang="en-US" dirty="0"/>
            </a:br>
            <a:endParaRPr lang="en-US" dirty="0"/>
          </a:p>
        </p:txBody>
      </p:sp>
      <p:sp>
        <p:nvSpPr>
          <p:cNvPr id="4" name="Rectangle 25"/>
          <p:cNvSpPr txBox="1">
            <a:spLocks/>
          </p:cNvSpPr>
          <p:nvPr/>
        </p:nvSpPr>
        <p:spPr>
          <a:xfrm>
            <a:off x="838200" y="2667000"/>
            <a:ext cx="7086600" cy="2819400"/>
          </a:xfrm>
          <a:prstGeom prst="rect">
            <a:avLst/>
          </a:prstGeom>
        </p:spPr>
        <p:txBody>
          <a:bodyPr vert="horz">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4400" kern="0" noProof="0" dirty="0"/>
              <a:t>THEME</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4400" b="0" i="0" u="none" strike="noStrike" kern="0" cap="none" spc="0" normalizeH="0" baseline="0" dirty="0">
                <a:ln>
                  <a:noFill/>
                </a:ln>
                <a:solidFill>
                  <a:schemeClr val="tx1"/>
                </a:solidFill>
                <a:effectLst/>
                <a:uLnTx/>
                <a:uFillTx/>
                <a:latin typeface="+mn-lt"/>
                <a:ea typeface="+mn-ea"/>
                <a:cs typeface="+mn-cs"/>
              </a:rPr>
              <a:t>What</a:t>
            </a:r>
            <a:r>
              <a:rPr kumimoji="0" lang="en-US" sz="4400" b="0" i="0" u="none" strike="noStrike" kern="0" cap="none" spc="0" normalizeH="0" dirty="0">
                <a:ln>
                  <a:noFill/>
                </a:ln>
                <a:solidFill>
                  <a:schemeClr val="tx1"/>
                </a:solidFill>
                <a:effectLst/>
                <a:uLnTx/>
                <a:uFillTx/>
                <a:latin typeface="+mn-lt"/>
                <a:ea typeface="+mn-ea"/>
                <a:cs typeface="+mn-cs"/>
              </a:rPr>
              <a:t> is the poet saying?  What is the overall message or theme of the poem?</a:t>
            </a:r>
            <a:endParaRPr kumimoji="0" lang="en-US" sz="4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50055576"/>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from the Text</a:t>
            </a:r>
          </a:p>
        </p:txBody>
      </p:sp>
      <p:sp>
        <p:nvSpPr>
          <p:cNvPr id="3" name="Content Placeholder 2"/>
          <p:cNvSpPr>
            <a:spLocks noGrp="1"/>
          </p:cNvSpPr>
          <p:nvPr>
            <p:ph idx="1"/>
          </p:nvPr>
        </p:nvSpPr>
        <p:spPr/>
        <p:txBody>
          <a:bodyPr/>
          <a:lstStyle/>
          <a:p>
            <a:pPr marL="109728" indent="0">
              <a:buNone/>
            </a:pPr>
            <a:r>
              <a:rPr lang="en-US" dirty="0"/>
              <a:t>3. Use the TP-CASTT strategy to analyze the poem. Record your responses in the graphic organizer handout. Read the poem several times, each time discussing aspects of the TP-CASTT strategy and recording your responses. </a:t>
            </a:r>
          </a:p>
          <a:p>
            <a:pPr marL="109728" indent="0">
              <a:buNone/>
            </a:pPr>
            <a:endParaRPr lang="en-US" dirty="0"/>
          </a:p>
        </p:txBody>
      </p:sp>
    </p:spTree>
    <p:extLst>
      <p:ext uri="{BB962C8B-B14F-4D97-AF65-F5344CB8AC3E}">
        <p14:creationId xmlns:p14="http://schemas.microsoft.com/office/powerpoint/2010/main" val="133190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2"/>
          <p:cNvSpPr>
            <a:spLocks noGrp="1"/>
          </p:cNvSpPr>
          <p:nvPr>
            <p:ph type="title"/>
          </p:nvPr>
        </p:nvSpPr>
        <p:spPr>
          <a:xfrm>
            <a:off x="228600" y="1066800"/>
            <a:ext cx="8229600" cy="2362200"/>
          </a:xfrm>
        </p:spPr>
        <p:txBody>
          <a:bodyPr>
            <a:normAutofit fontScale="90000"/>
          </a:bodyPr>
          <a:lstStyle/>
          <a:p>
            <a:pPr algn="ctr"/>
            <a:br>
              <a:rPr lang="en-US" dirty="0"/>
            </a:br>
            <a:br>
              <a:rPr lang="en-US" dirty="0"/>
            </a:br>
            <a:br>
              <a:rPr lang="en-US" dirty="0"/>
            </a:br>
            <a:r>
              <a:rPr lang="en-US" sz="4400" dirty="0"/>
              <a:t>T=TITLE</a:t>
            </a:r>
            <a:br>
              <a:rPr lang="en-US" dirty="0"/>
            </a:br>
            <a:r>
              <a:rPr lang="en-US" dirty="0"/>
              <a:t>Think about the title BEFORE you read the poem.  What do you think the poem might be about?</a:t>
            </a:r>
            <a:br>
              <a:rPr lang="en-US" dirty="0"/>
            </a:br>
            <a:br>
              <a:rPr lang="en-US" dirty="0"/>
            </a:br>
            <a:br>
              <a:rPr lang="en-US" dirty="0"/>
            </a:br>
            <a:br>
              <a:rPr lang="en-US" dirty="0"/>
            </a:br>
            <a:endParaRPr lang="en-US" dirty="0"/>
          </a:p>
        </p:txBody>
      </p:sp>
      <p:sp>
        <p:nvSpPr>
          <p:cNvPr id="22" name="Rectangle 7"/>
          <p:cNvSpPr>
            <a:spLocks noGrp="1"/>
          </p:cNvSpPr>
          <p:nvPr>
            <p:ph type="body" sz="quarter" idx="14"/>
          </p:nvPr>
        </p:nvSpPr>
        <p:spPr>
          <a:xfrm>
            <a:off x="457200" y="3505200"/>
            <a:ext cx="8153400" cy="2743200"/>
          </a:xfrm>
        </p:spPr>
        <p:txBody>
          <a:bodyPr>
            <a:normAutofit/>
          </a:bodyPr>
          <a:lstStyle/>
          <a:p>
            <a:r>
              <a:rPr lang="en-US" dirty="0"/>
              <a:t>The title makes me think of . . </a:t>
            </a:r>
            <a:r>
              <a:rPr lang="en-US"/>
              <a:t>. </a:t>
            </a:r>
            <a:endParaRPr lang="en-US" dirty="0"/>
          </a:p>
        </p:txBody>
      </p:sp>
    </p:spTree>
    <p:extLst>
      <p:ext uri="{BB962C8B-B14F-4D97-AF65-F5344CB8AC3E}">
        <p14:creationId xmlns:p14="http://schemas.microsoft.com/office/powerpoint/2010/main" val="376577960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2"/>
          <p:cNvSpPr>
            <a:spLocks noGrp="1"/>
          </p:cNvSpPr>
          <p:nvPr>
            <p:ph type="title"/>
          </p:nvPr>
        </p:nvSpPr>
        <p:spPr>
          <a:xfrm>
            <a:off x="228600" y="1066800"/>
            <a:ext cx="8229600" cy="2362200"/>
          </a:xfrm>
        </p:spPr>
        <p:txBody>
          <a:bodyPr>
            <a:normAutofit fontScale="90000"/>
          </a:bodyPr>
          <a:lstStyle/>
          <a:p>
            <a:pPr algn="ctr"/>
            <a:br>
              <a:rPr lang="en-US" dirty="0"/>
            </a:br>
            <a:r>
              <a:rPr lang="en-US" dirty="0"/>
              <a:t>P=PARAPHRASE</a:t>
            </a:r>
            <a:br>
              <a:rPr lang="en-US" dirty="0"/>
            </a:br>
            <a:r>
              <a:rPr lang="en-US" dirty="0"/>
              <a:t>Reread the poem and put it into your own words.</a:t>
            </a:r>
            <a:br>
              <a:rPr lang="en-US" dirty="0"/>
            </a:br>
            <a:br>
              <a:rPr lang="en-US" dirty="0"/>
            </a:br>
            <a:r>
              <a:rPr lang="en-US" dirty="0"/>
              <a:t>WHAT IS THE POEM SAYING?</a:t>
            </a:r>
            <a:br>
              <a:rPr lang="en-US" dirty="0"/>
            </a:br>
            <a:br>
              <a:rPr lang="en-US" dirty="0"/>
            </a:br>
            <a:endParaRPr lang="en-US" dirty="0"/>
          </a:p>
        </p:txBody>
      </p:sp>
      <p:sp>
        <p:nvSpPr>
          <p:cNvPr id="22" name="Rectangle 7"/>
          <p:cNvSpPr>
            <a:spLocks noGrp="1"/>
          </p:cNvSpPr>
          <p:nvPr>
            <p:ph type="body" sz="quarter" idx="14"/>
          </p:nvPr>
        </p:nvSpPr>
        <p:spPr>
          <a:xfrm>
            <a:off x="457200" y="3505200"/>
            <a:ext cx="8153400" cy="2743200"/>
          </a:xfrm>
        </p:spPr>
        <p:txBody>
          <a:bodyPr>
            <a:normAutofit fontScale="70000" lnSpcReduction="20000"/>
          </a:bodyPr>
          <a:lstStyle/>
          <a:p>
            <a:r>
              <a:rPr lang="en-US" dirty="0">
                <a:solidFill>
                  <a:schemeClr val="tx1"/>
                </a:solidFill>
              </a:rPr>
              <a:t>A man has lost his arm during a war.  He is afraid he will only be able to do things halfway; however, he is determined to work TWICE as hard in life.  Due to this decision, the man lives life more FULLY than most.</a:t>
            </a:r>
          </a:p>
        </p:txBody>
      </p:sp>
    </p:spTree>
    <p:extLst>
      <p:ext uri="{BB962C8B-B14F-4D97-AF65-F5344CB8AC3E}">
        <p14:creationId xmlns:p14="http://schemas.microsoft.com/office/powerpoint/2010/main" val="32531837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153400" cy="2438400"/>
          </a:xfrm>
        </p:spPr>
        <p:txBody>
          <a:bodyPr>
            <a:normAutofit fontScale="90000"/>
          </a:bodyPr>
          <a:lstStyle/>
          <a:p>
            <a:pPr algn="ctr"/>
            <a:r>
              <a:rPr lang="en-US" sz="6600" b="1" dirty="0"/>
              <a:t>C=Connotation</a:t>
            </a:r>
            <a:br>
              <a:rPr lang="en-US" dirty="0"/>
            </a:br>
            <a:r>
              <a:rPr lang="en-US" dirty="0"/>
              <a:t>Highlight words that were used for negative (1 color) and positive (2 color) effect. Then discuss the pattern</a:t>
            </a:r>
          </a:p>
        </p:txBody>
      </p:sp>
      <p:sp>
        <p:nvSpPr>
          <p:cNvPr id="3" name="Text Placeholder 2"/>
          <p:cNvSpPr>
            <a:spLocks noGrp="1"/>
          </p:cNvSpPr>
          <p:nvPr>
            <p:ph type="body" sz="quarter" idx="14"/>
          </p:nvPr>
        </p:nvSpPr>
        <p:spPr>
          <a:xfrm>
            <a:off x="152400" y="3810000"/>
            <a:ext cx="8991600" cy="2667000"/>
          </a:xfrm>
        </p:spPr>
        <p:txBody>
          <a:bodyPr>
            <a:normAutofit fontScale="70000" lnSpcReduction="20000"/>
          </a:bodyPr>
          <a:lstStyle/>
          <a:p>
            <a:r>
              <a:rPr lang="en-US" dirty="0"/>
              <a:t>Negative: lost, afraid, only be able to do things halves, worst of all, things I cannot do at all, arm torn</a:t>
            </a:r>
          </a:p>
          <a:p>
            <a:r>
              <a:rPr lang="en-US" dirty="0"/>
              <a:t>Positive: fighting for his country, do everything with twice as much enthusiasm, wing grew</a:t>
            </a:r>
          </a:p>
          <a:p>
            <a:r>
              <a:rPr lang="en-US" dirty="0"/>
              <a:t>**Mostly negative, but ended positively.</a:t>
            </a:r>
          </a:p>
        </p:txBody>
      </p:sp>
    </p:spTree>
    <p:extLst>
      <p:ext uri="{BB962C8B-B14F-4D97-AF65-F5344CB8AC3E}">
        <p14:creationId xmlns:p14="http://schemas.microsoft.com/office/powerpoint/2010/main" val="3756076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p:cNvSpPr>
          <p:nvPr>
            <p:ph type="title"/>
          </p:nvPr>
        </p:nvSpPr>
        <p:spPr>
          <a:xfrm>
            <a:off x="228600" y="457200"/>
            <a:ext cx="8229600" cy="2133600"/>
          </a:xfrm>
        </p:spPr>
        <p:txBody>
          <a:bodyPr>
            <a:normAutofit fontScale="90000"/>
          </a:bodyPr>
          <a:lstStyle/>
          <a:p>
            <a:pPr algn="ctr"/>
            <a:r>
              <a:rPr lang="en-US" dirty="0"/>
              <a:t>A= ATTITUDE (tone)</a:t>
            </a:r>
            <a:br>
              <a:rPr lang="en-US" dirty="0"/>
            </a:br>
            <a:r>
              <a:rPr lang="en-US" dirty="0"/>
              <a:t>Determine the how the writer/speaker feels about a subject. </a:t>
            </a:r>
          </a:p>
        </p:txBody>
      </p:sp>
      <p:sp>
        <p:nvSpPr>
          <p:cNvPr id="24" name="Rectangle 6"/>
          <p:cNvSpPr>
            <a:spLocks noGrp="1"/>
          </p:cNvSpPr>
          <p:nvPr>
            <p:ph type="body" sz="quarter" idx="14"/>
          </p:nvPr>
        </p:nvSpPr>
        <p:spPr>
          <a:xfrm>
            <a:off x="457200" y="2895600"/>
            <a:ext cx="7848600" cy="2133600"/>
          </a:xfrm>
        </p:spPr>
        <p:txBody>
          <a:bodyPr>
            <a:normAutofit fontScale="77500" lnSpcReduction="20000"/>
          </a:bodyPr>
          <a:lstStyle/>
          <a:p>
            <a:r>
              <a:rPr lang="en-US" dirty="0"/>
              <a:t>At the beginning, he is fearful and woeful.  However, at the end he is said to be determined, unafraid, inspired, and hopeful.</a:t>
            </a:r>
          </a:p>
        </p:txBody>
      </p:sp>
    </p:spTree>
    <p:extLst>
      <p:ext uri="{BB962C8B-B14F-4D97-AF65-F5344CB8AC3E}">
        <p14:creationId xmlns:p14="http://schemas.microsoft.com/office/powerpoint/2010/main" val="911865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p:cNvSpPr>
          <p:nvPr>
            <p:ph type="title"/>
          </p:nvPr>
        </p:nvSpPr>
        <p:spPr>
          <a:xfrm>
            <a:off x="228600" y="457200"/>
            <a:ext cx="8229600" cy="2133600"/>
          </a:xfrm>
        </p:spPr>
        <p:txBody>
          <a:bodyPr>
            <a:normAutofit fontScale="90000"/>
          </a:bodyPr>
          <a:lstStyle/>
          <a:p>
            <a:pPr algn="ctr"/>
            <a:r>
              <a:rPr lang="en-US" dirty="0"/>
              <a:t>S=Shifts</a:t>
            </a:r>
            <a:br>
              <a:rPr lang="en-US" dirty="0"/>
            </a:br>
            <a:r>
              <a:rPr lang="en-US" dirty="0"/>
              <a:t>Identify shifts in the speaker, setting, subject, tone, and/or images. Indicate the shifts with circled star.</a:t>
            </a:r>
          </a:p>
        </p:txBody>
      </p:sp>
      <p:sp>
        <p:nvSpPr>
          <p:cNvPr id="24" name="Rectangle 6"/>
          <p:cNvSpPr>
            <a:spLocks noGrp="1"/>
          </p:cNvSpPr>
          <p:nvPr>
            <p:ph type="body" sz="quarter" idx="14"/>
          </p:nvPr>
        </p:nvSpPr>
        <p:spPr>
          <a:xfrm>
            <a:off x="457200" y="2895600"/>
            <a:ext cx="8229600" cy="3657600"/>
          </a:xfrm>
        </p:spPr>
        <p:txBody>
          <a:bodyPr>
            <a:noAutofit/>
          </a:bodyPr>
          <a:lstStyle/>
          <a:p>
            <a:r>
              <a:rPr lang="en-US" sz="2800" dirty="0"/>
              <a:t>There is a shift from third-person limited omniscient to first person speaker, which is the voice of the injured soldier.</a:t>
            </a:r>
          </a:p>
          <a:p>
            <a:r>
              <a:rPr lang="en-US" sz="2800" dirty="0"/>
              <a:t>A shift in tone also occurs at the end of line 15. The voice of fear and the sense of loss shifts to an attitude of resolve and a sense of enthusiasm and rebirth (as indicated with the metaphor).</a:t>
            </a:r>
          </a:p>
        </p:txBody>
      </p:sp>
    </p:spTree>
    <p:extLst>
      <p:ext uri="{BB962C8B-B14F-4D97-AF65-F5344CB8AC3E}">
        <p14:creationId xmlns:p14="http://schemas.microsoft.com/office/powerpoint/2010/main" val="411333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pPr marL="109728" indent="0">
              <a:buNone/>
            </a:pPr>
            <a:r>
              <a:rPr lang="en-US" dirty="0"/>
              <a:t>In this activity, you will read a poem and an informational text on similar subjects and compare them.</a:t>
            </a:r>
          </a:p>
          <a:p>
            <a:pPr marL="109728" indent="0">
              <a:buNone/>
            </a:pPr>
            <a:endParaRPr lang="en-US" dirty="0"/>
          </a:p>
        </p:txBody>
      </p:sp>
    </p:spTree>
    <p:extLst>
      <p:ext uri="{BB962C8B-B14F-4D97-AF65-F5344CB8AC3E}">
        <p14:creationId xmlns:p14="http://schemas.microsoft.com/office/powerpoint/2010/main" val="2469982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752600"/>
          </a:xfrm>
        </p:spPr>
        <p:txBody>
          <a:bodyPr>
            <a:normAutofit fontScale="90000"/>
          </a:bodyPr>
          <a:lstStyle/>
          <a:p>
            <a:pPr algn="ctr"/>
            <a:r>
              <a:rPr lang="en-US" dirty="0"/>
              <a:t>T=TITLE</a:t>
            </a:r>
            <a:br>
              <a:rPr lang="en-US" dirty="0"/>
            </a:br>
            <a:r>
              <a:rPr lang="en-US" dirty="0"/>
              <a:t>Look back at the title…have your ideas changed?  If so, HOW?</a:t>
            </a:r>
          </a:p>
        </p:txBody>
      </p:sp>
      <p:sp>
        <p:nvSpPr>
          <p:cNvPr id="3" name="Text Placeholder 2"/>
          <p:cNvSpPr>
            <a:spLocks noGrp="1"/>
          </p:cNvSpPr>
          <p:nvPr>
            <p:ph type="body" sz="quarter" idx="14"/>
          </p:nvPr>
        </p:nvSpPr>
        <p:spPr>
          <a:xfrm>
            <a:off x="533400" y="2667000"/>
            <a:ext cx="8153400" cy="914400"/>
          </a:xfrm>
        </p:spPr>
        <p:txBody>
          <a:bodyPr>
            <a:normAutofit/>
          </a:bodyPr>
          <a:lstStyle/>
          <a:p>
            <a:r>
              <a:rPr lang="en-US" dirty="0"/>
              <a:t>Yes . . . It has changed! </a:t>
            </a:r>
          </a:p>
        </p:txBody>
      </p:sp>
      <p:sp>
        <p:nvSpPr>
          <p:cNvPr id="4" name="Text Placeholder 3"/>
          <p:cNvSpPr>
            <a:spLocks noGrp="1"/>
          </p:cNvSpPr>
          <p:nvPr>
            <p:ph type="body" sz="quarter" idx="15"/>
          </p:nvPr>
        </p:nvSpPr>
        <p:spPr>
          <a:xfrm>
            <a:off x="381000" y="4114800"/>
            <a:ext cx="8534400" cy="2590800"/>
          </a:xfrm>
        </p:spPr>
        <p:txBody>
          <a:bodyPr/>
          <a:lstStyle/>
          <a:p>
            <a:r>
              <a:rPr lang="en-US" dirty="0"/>
              <a:t>This man is EVERY MAN!  His experience appeals to everyone and anyone who felt a loss– especially veterans.  His positive response to a life-changing challenge makes all of the difference.</a:t>
            </a:r>
          </a:p>
        </p:txBody>
      </p:sp>
    </p:spTree>
    <p:extLst>
      <p:ext uri="{BB962C8B-B14F-4D97-AF65-F5344CB8AC3E}">
        <p14:creationId xmlns:p14="http://schemas.microsoft.com/office/powerpoint/2010/main" val="3591134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3400" y="1981200"/>
            <a:ext cx="8001000" cy="1066800"/>
          </a:xfrm>
        </p:spPr>
        <p:txBody>
          <a:bodyPr/>
          <a:lstStyle/>
          <a:p>
            <a:r>
              <a:rPr lang="en-US" dirty="0"/>
              <a:t>Remember: the theme statement should connect the concepts of “challenges” and “heroism”</a:t>
            </a:r>
          </a:p>
        </p:txBody>
      </p:sp>
      <p:sp>
        <p:nvSpPr>
          <p:cNvPr id="5" name="Title 1"/>
          <p:cNvSpPr>
            <a:spLocks noGrp="1"/>
          </p:cNvSpPr>
          <p:nvPr>
            <p:ph type="title"/>
          </p:nvPr>
        </p:nvSpPr>
        <p:spPr/>
        <p:txBody>
          <a:bodyPr>
            <a:normAutofit/>
          </a:bodyPr>
          <a:lstStyle/>
          <a:p>
            <a:pPr algn="ctr"/>
            <a:r>
              <a:rPr lang="en-US" sz="3200" dirty="0"/>
              <a:t>T=THEME—What is the poet saying? What is the overall message or theme of the poem?</a:t>
            </a:r>
          </a:p>
        </p:txBody>
      </p:sp>
      <p:sp>
        <p:nvSpPr>
          <p:cNvPr id="6" name="Text Placeholder 6"/>
          <p:cNvSpPr>
            <a:spLocks noGrp="1"/>
          </p:cNvSpPr>
          <p:nvPr>
            <p:ph type="body" sz="quarter" idx="4294967295"/>
          </p:nvPr>
        </p:nvSpPr>
        <p:spPr>
          <a:xfrm>
            <a:off x="304800" y="3048000"/>
            <a:ext cx="8534400" cy="3505200"/>
          </a:xfrm>
          <a:prstGeom prst="rect">
            <a:avLst/>
          </a:prstGeom>
        </p:spPr>
        <p:txBody>
          <a:bodyPr>
            <a:noAutofit/>
          </a:bodyPr>
          <a:lstStyle/>
          <a:p>
            <a:r>
              <a:rPr lang="en-US" sz="2000" dirty="0"/>
              <a:t>People overcome their greatest fears by having a positive outlook.</a:t>
            </a:r>
          </a:p>
          <a:p>
            <a:endParaRPr lang="en-US" sz="2000" dirty="0"/>
          </a:p>
          <a:p>
            <a:r>
              <a:rPr lang="en-US" sz="2000" dirty="0"/>
              <a:t>Out of great tragedy can come a new spirit of determination</a:t>
            </a:r>
          </a:p>
          <a:p>
            <a:endParaRPr lang="en-US" sz="2000" dirty="0"/>
          </a:p>
          <a:p>
            <a:r>
              <a:rPr lang="en-US" sz="2000" dirty="0"/>
              <a:t>One can overcome one’s greatest fears by changing one’s attitude.</a:t>
            </a:r>
          </a:p>
          <a:p>
            <a:endParaRPr lang="en-US" sz="2000" dirty="0"/>
          </a:p>
          <a:p>
            <a:r>
              <a:rPr lang="en-US" sz="2000" dirty="0"/>
              <a:t>Physical challenges can be overcome through a change in attitude.</a:t>
            </a:r>
          </a:p>
          <a:p>
            <a:endParaRPr lang="en-US" sz="2000" dirty="0"/>
          </a:p>
          <a:p>
            <a:endParaRPr lang="en-US" sz="2000" dirty="0"/>
          </a:p>
        </p:txBody>
      </p:sp>
    </p:spTree>
    <p:extLst>
      <p:ext uri="{BB962C8B-B14F-4D97-AF65-F5344CB8AC3E}">
        <p14:creationId xmlns:p14="http://schemas.microsoft.com/office/powerpoint/2010/main" val="16061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9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9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8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circle(in)">
                                      <p:cBhvr>
                                        <p:cTn id="22" dur="9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143000"/>
          </a:xfrm>
        </p:spPr>
        <p:txBody>
          <a:bodyPr>
            <a:normAutofit fontScale="90000"/>
          </a:bodyPr>
          <a:lstStyle/>
          <a:p>
            <a:r>
              <a:rPr lang="en-US" i="0" dirty="0"/>
              <a:t>4. After reading the poem several times, return to the TP-CASTT graphic organizer and write a brief paragraph to summarize the poem and state its meaning (on the back of TP-CASTT).</a:t>
            </a:r>
          </a:p>
        </p:txBody>
      </p:sp>
      <p:sp>
        <p:nvSpPr>
          <p:cNvPr id="3" name="Text Placeholder 2"/>
          <p:cNvSpPr>
            <a:spLocks noGrp="1"/>
          </p:cNvSpPr>
          <p:nvPr>
            <p:ph type="body" sz="quarter" idx="14"/>
          </p:nvPr>
        </p:nvSpPr>
        <p:spPr>
          <a:xfrm>
            <a:off x="228600" y="3962400"/>
            <a:ext cx="8305800" cy="2667000"/>
          </a:xfrm>
        </p:spPr>
        <p:txBody>
          <a:bodyPr>
            <a:normAutofit/>
          </a:bodyPr>
          <a:lstStyle/>
          <a:p>
            <a:pPr marL="566928" indent="-457200" algn="l">
              <a:buFont typeface="Arial" panose="020B0604020202020204" pitchFamily="34" charset="0"/>
              <a:buChar char="•"/>
            </a:pPr>
            <a:r>
              <a:rPr lang="en-US" sz="2800" dirty="0"/>
              <a:t>The man faced physical and emotional challenges after the war was over. However, with a positive attitude, hard work, and courage he was able to rise above his challenges.</a:t>
            </a:r>
          </a:p>
        </p:txBody>
      </p:sp>
    </p:spTree>
    <p:extLst>
      <p:ext uri="{BB962C8B-B14F-4D97-AF65-F5344CB8AC3E}">
        <p14:creationId xmlns:p14="http://schemas.microsoft.com/office/powerpoint/2010/main" val="331911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anim calcmode="lin" valueType="num">
                                      <p:cBhvr>
                                        <p:cTn id="8" dur="6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6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p:txBody>
          <a:bodyPr/>
          <a:lstStyle/>
          <a:p>
            <a:r>
              <a:rPr lang="en-US" dirty="0"/>
              <a:t>I can analyze and compare a literary (“A Man”) and an informational text on similar subject.</a:t>
            </a:r>
          </a:p>
          <a:p>
            <a:endParaRPr lang="en-US" dirty="0"/>
          </a:p>
          <a:p>
            <a:r>
              <a:rPr lang="en-US" dirty="0"/>
              <a:t>I can make thematic connection relating to heroism in a written response.</a:t>
            </a:r>
          </a:p>
        </p:txBody>
      </p:sp>
    </p:spTree>
    <p:extLst>
      <p:ext uri="{BB962C8B-B14F-4D97-AF65-F5344CB8AC3E}">
        <p14:creationId xmlns:p14="http://schemas.microsoft.com/office/powerpoint/2010/main" val="3745252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49" y="914400"/>
            <a:ext cx="8229600" cy="1143000"/>
          </a:xfrm>
        </p:spPr>
        <p:txBody>
          <a:bodyPr>
            <a:normAutofit fontScale="90000"/>
          </a:bodyPr>
          <a:lstStyle/>
          <a:p>
            <a:br>
              <a:rPr lang="en-US" i="0" dirty="0"/>
            </a:br>
            <a:br>
              <a:rPr lang="en-US" i="0" dirty="0"/>
            </a:br>
            <a:r>
              <a:rPr lang="en-US" b="1" i="0" dirty="0"/>
              <a:t>Title: </a:t>
            </a:r>
            <a:r>
              <a:rPr lang="en-US" i="0" dirty="0"/>
              <a:t>Make a prediction based on the title.</a:t>
            </a:r>
          </a:p>
        </p:txBody>
      </p:sp>
      <p:pic>
        <p:nvPicPr>
          <p:cNvPr id="4" name="Picture 3"/>
          <p:cNvPicPr>
            <a:picLocks noChangeAspect="1"/>
          </p:cNvPicPr>
          <p:nvPr/>
        </p:nvPicPr>
        <p:blipFill>
          <a:blip r:embed="rId2"/>
          <a:stretch>
            <a:fillRect/>
          </a:stretch>
        </p:blipFill>
        <p:spPr>
          <a:xfrm>
            <a:off x="3581400" y="2743200"/>
            <a:ext cx="4997449" cy="3748087"/>
          </a:xfrm>
          <a:prstGeom prst="rect">
            <a:avLst/>
          </a:prstGeom>
        </p:spPr>
      </p:pic>
    </p:spTree>
    <p:extLst>
      <p:ext uri="{BB962C8B-B14F-4D97-AF65-F5344CB8AC3E}">
        <p14:creationId xmlns:p14="http://schemas.microsoft.com/office/powerpoint/2010/main" val="12085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9"/>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 Purpose for Reading</a:t>
            </a:r>
          </a:p>
        </p:txBody>
      </p:sp>
      <p:sp>
        <p:nvSpPr>
          <p:cNvPr id="3" name="Content Placeholder 2"/>
          <p:cNvSpPr>
            <a:spLocks noGrp="1"/>
          </p:cNvSpPr>
          <p:nvPr>
            <p:ph idx="1"/>
          </p:nvPr>
        </p:nvSpPr>
        <p:spPr/>
        <p:txBody>
          <a:bodyPr/>
          <a:lstStyle/>
          <a:p>
            <a:r>
              <a:rPr lang="en-US" dirty="0"/>
              <a:t>As you read this newspaper article, think about its audience and purpose (PIE).</a:t>
            </a:r>
          </a:p>
          <a:p>
            <a:endParaRPr lang="en-US" dirty="0"/>
          </a:p>
          <a:p>
            <a:r>
              <a:rPr lang="en-US" dirty="0"/>
              <a:t>Circle unknown words and phrases. Try to determine the meaning of words by using context clues, word parts, or a dictionary.</a:t>
            </a:r>
          </a:p>
        </p:txBody>
      </p:sp>
    </p:spTree>
    <p:extLst>
      <p:ext uri="{BB962C8B-B14F-4D97-AF65-F5344CB8AC3E}">
        <p14:creationId xmlns:p14="http://schemas.microsoft.com/office/powerpoint/2010/main" val="3088632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95600" y="1970009"/>
            <a:ext cx="485334" cy="3404383"/>
          </a:xfrm>
          <a:prstGeom prst="ellipse">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42948"/>
            <a:ext cx="8229600" cy="1066800"/>
          </a:xfrm>
        </p:spPr>
        <p:txBody>
          <a:bodyPr/>
          <a:lstStyle/>
          <a:p>
            <a:r>
              <a:rPr lang="en-US" dirty="0"/>
              <a:t>First Read</a:t>
            </a:r>
          </a:p>
        </p:txBody>
      </p:sp>
      <p:graphicFrame>
        <p:nvGraphicFramePr>
          <p:cNvPr id="4" name="Content Placeholder 3"/>
          <p:cNvGraphicFramePr>
            <a:graphicFrameLocks noGrp="1" noChangeAspect="1"/>
          </p:cNvGraphicFramePr>
          <p:nvPr>
            <p:ph idx="1"/>
            <p:extLst/>
          </p:nvPr>
        </p:nvGraphicFramePr>
        <p:xfrm>
          <a:off x="329119" y="1976792"/>
          <a:ext cx="8042897" cy="3447256"/>
        </p:xfrm>
        <a:graphic>
          <a:graphicData uri="http://schemas.openxmlformats.org/presentationml/2006/ole">
            <mc:AlternateContent xmlns:mc="http://schemas.openxmlformats.org/markup-compatibility/2006">
              <mc:Choice xmlns:v="urn:schemas-microsoft-com:vml" Requires="v">
                <p:oleObj spid="_x0000_s4102" name="Document" r:id="rId3" imgW="6093237" imgH="2612040" progId="Word.Document.12">
                  <p:embed/>
                </p:oleObj>
              </mc:Choice>
              <mc:Fallback>
                <p:oleObj name="Document" r:id="rId3" imgW="6093237" imgH="2612040" progId="Word.Document.12">
                  <p:embed/>
                  <p:pic>
                    <p:nvPicPr>
                      <p:cNvPr id="4"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19" y="1976792"/>
                        <a:ext cx="8042897" cy="3447256"/>
                      </a:xfrm>
                      <a:prstGeom prst="rect">
                        <a:avLst/>
                      </a:prstGeom>
                      <a:noFill/>
                      <a:ln w="9525">
                        <a:solidFill>
                          <a:schemeClr val="tx1"/>
                        </a:solidFill>
                        <a:miter lim="800000"/>
                        <a:headEnd/>
                        <a:tailEnd/>
                      </a:ln>
                      <a:extLst/>
                    </p:spPr>
                  </p:pic>
                </p:oleObj>
              </mc:Fallback>
            </mc:AlternateContent>
          </a:graphicData>
        </a:graphic>
      </p:graphicFrame>
      <p:sp>
        <p:nvSpPr>
          <p:cNvPr id="6" name="TextBox 5"/>
          <p:cNvSpPr txBox="1"/>
          <p:nvPr/>
        </p:nvSpPr>
        <p:spPr>
          <a:xfrm>
            <a:off x="304800" y="5770992"/>
            <a:ext cx="8229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Circle unknown words/phrases</a:t>
            </a:r>
          </a:p>
          <a:p>
            <a:pPr marL="285750" indent="-285750">
              <a:buFont typeface="Arial" panose="020B0604020202020204" pitchFamily="34" charset="0"/>
              <a:buChar char="•"/>
            </a:pPr>
            <a:r>
              <a:rPr lang="en-US" dirty="0"/>
              <a:t>Think about the audience and the purpose (PIE)</a:t>
            </a:r>
          </a:p>
        </p:txBody>
      </p:sp>
    </p:spTree>
    <p:extLst>
      <p:ext uri="{BB962C8B-B14F-4D97-AF65-F5344CB8AC3E}">
        <p14:creationId xmlns:p14="http://schemas.microsoft.com/office/powerpoint/2010/main" val="2367239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95600" y="1970009"/>
            <a:ext cx="485334" cy="3404383"/>
          </a:xfrm>
          <a:prstGeom prst="ellipse">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42948"/>
            <a:ext cx="8229600" cy="1066800"/>
          </a:xfrm>
        </p:spPr>
        <p:txBody>
          <a:bodyPr/>
          <a:lstStyle/>
          <a:p>
            <a:r>
              <a:rPr lang="en-US" dirty="0"/>
              <a:t>Second Read</a:t>
            </a:r>
          </a:p>
        </p:txBody>
      </p:sp>
      <p:graphicFrame>
        <p:nvGraphicFramePr>
          <p:cNvPr id="4" name="Content Placeholder 3"/>
          <p:cNvGraphicFramePr>
            <a:graphicFrameLocks noGrp="1" noChangeAspect="1"/>
          </p:cNvGraphicFramePr>
          <p:nvPr>
            <p:ph idx="1"/>
            <p:extLst/>
          </p:nvPr>
        </p:nvGraphicFramePr>
        <p:xfrm>
          <a:off x="329119" y="1976792"/>
          <a:ext cx="8042897" cy="3447256"/>
        </p:xfrm>
        <a:graphic>
          <a:graphicData uri="http://schemas.openxmlformats.org/presentationml/2006/ole">
            <mc:AlternateContent xmlns:mc="http://schemas.openxmlformats.org/markup-compatibility/2006">
              <mc:Choice xmlns:v="urn:schemas-microsoft-com:vml" Requires="v">
                <p:oleObj spid="_x0000_s5126" name="Document" r:id="rId3" imgW="6093237" imgH="2612040" progId="Word.Document.12">
                  <p:embed/>
                </p:oleObj>
              </mc:Choice>
              <mc:Fallback>
                <p:oleObj name="Document" r:id="rId3" imgW="6093237" imgH="2612040" progId="Word.Document.12">
                  <p:embed/>
                  <p:pic>
                    <p:nvPicPr>
                      <p:cNvPr id="4"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19" y="1976792"/>
                        <a:ext cx="8042897" cy="3447256"/>
                      </a:xfrm>
                      <a:prstGeom prst="rect">
                        <a:avLst/>
                      </a:prstGeom>
                      <a:noFill/>
                      <a:ln w="9525">
                        <a:solidFill>
                          <a:schemeClr val="tx1"/>
                        </a:solidFill>
                        <a:miter lim="800000"/>
                        <a:headEnd/>
                        <a:tailEnd/>
                      </a:ln>
                      <a:extLst/>
                    </p:spPr>
                  </p:pic>
                </p:oleObj>
              </mc:Fallback>
            </mc:AlternateContent>
          </a:graphicData>
        </a:graphic>
      </p:graphicFrame>
      <p:sp>
        <p:nvSpPr>
          <p:cNvPr id="6" name="TextBox 5"/>
          <p:cNvSpPr txBox="1"/>
          <p:nvPr/>
        </p:nvSpPr>
        <p:spPr>
          <a:xfrm>
            <a:off x="152400" y="5586426"/>
            <a:ext cx="8991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Use your metacognitive markers</a:t>
            </a:r>
          </a:p>
          <a:p>
            <a:pPr marL="285750" indent="-285750">
              <a:buFont typeface="Arial" panose="020B0604020202020204" pitchFamily="34" charset="0"/>
              <a:buChar char="•"/>
            </a:pPr>
            <a:r>
              <a:rPr lang="en-US" dirty="0"/>
              <a:t>Make comments in the </a:t>
            </a:r>
            <a:r>
              <a:rPr lang="en-US" b="1" dirty="0"/>
              <a:t>my notes section </a:t>
            </a:r>
            <a:r>
              <a:rPr lang="en-US" dirty="0"/>
              <a:t>that are related to the markers you used.</a:t>
            </a:r>
          </a:p>
          <a:p>
            <a:pPr marL="742950" lvl="1" indent="-285750">
              <a:buFont typeface="Arial" panose="020B0604020202020204" pitchFamily="34" charset="0"/>
              <a:buChar char="•"/>
            </a:pPr>
            <a:r>
              <a:rPr lang="en-US" dirty="0"/>
              <a:t>Annotation</a:t>
            </a:r>
          </a:p>
        </p:txBody>
      </p:sp>
    </p:spTree>
    <p:extLst>
      <p:ext uri="{BB962C8B-B14F-4D97-AF65-F5344CB8AC3E}">
        <p14:creationId xmlns:p14="http://schemas.microsoft.com/office/powerpoint/2010/main" val="90945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2438400"/>
          </a:xfrm>
        </p:spPr>
        <p:txBody>
          <a:bodyPr>
            <a:normAutofit/>
          </a:bodyPr>
          <a:lstStyle/>
          <a:p>
            <a:r>
              <a:rPr lang="en-US" i="0" dirty="0"/>
              <a:t>Key Idea and Details:</a:t>
            </a:r>
            <a:br>
              <a:rPr lang="en-US" i="0" dirty="0"/>
            </a:br>
            <a:r>
              <a:rPr lang="en-US" i="0" dirty="0"/>
              <a:t>5. </a:t>
            </a:r>
            <a:r>
              <a:rPr lang="en-US" sz="3200" i="0" dirty="0"/>
              <a:t>What is the purpose of the first four paragraphs of this article?</a:t>
            </a:r>
            <a:endParaRPr lang="en-US" i="0" dirty="0"/>
          </a:p>
        </p:txBody>
      </p:sp>
      <p:sp>
        <p:nvSpPr>
          <p:cNvPr id="3" name="Text Placeholder 2"/>
          <p:cNvSpPr>
            <a:spLocks noGrp="1"/>
          </p:cNvSpPr>
          <p:nvPr>
            <p:ph type="body" sz="quarter" idx="14"/>
          </p:nvPr>
        </p:nvSpPr>
        <p:spPr>
          <a:xfrm>
            <a:off x="252919" y="3124200"/>
            <a:ext cx="8229600" cy="1143000"/>
          </a:xfrm>
        </p:spPr>
        <p:txBody>
          <a:bodyPr>
            <a:noAutofit/>
          </a:bodyPr>
          <a:lstStyle/>
          <a:p>
            <a:r>
              <a:rPr lang="en-US" sz="3600" dirty="0"/>
              <a:t>The first </a:t>
            </a:r>
            <a:r>
              <a:rPr lang="en-US" sz="3200" dirty="0"/>
              <a:t>four</a:t>
            </a:r>
            <a:r>
              <a:rPr lang="en-US" sz="3600" dirty="0"/>
              <a:t> paragraphs state the facts of </a:t>
            </a:r>
            <a:r>
              <a:rPr lang="en-US" sz="3600" dirty="0" err="1"/>
              <a:t>Seger’s</a:t>
            </a:r>
            <a:r>
              <a:rPr lang="en-US" sz="3600" dirty="0"/>
              <a:t> injury.</a:t>
            </a:r>
          </a:p>
        </p:txBody>
      </p:sp>
    </p:spTree>
    <p:extLst>
      <p:ext uri="{BB962C8B-B14F-4D97-AF65-F5344CB8AC3E}">
        <p14:creationId xmlns:p14="http://schemas.microsoft.com/office/powerpoint/2010/main" val="4162623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2438400"/>
          </a:xfrm>
        </p:spPr>
        <p:txBody>
          <a:bodyPr>
            <a:normAutofit/>
          </a:bodyPr>
          <a:lstStyle/>
          <a:p>
            <a:r>
              <a:rPr lang="en-US" i="0" dirty="0"/>
              <a:t>Craft and Structure:</a:t>
            </a:r>
            <a:br>
              <a:rPr lang="en-US" i="0" dirty="0"/>
            </a:br>
            <a:r>
              <a:rPr lang="en-US" i="0" dirty="0"/>
              <a:t>6. </a:t>
            </a:r>
            <a:r>
              <a:rPr lang="en-US" sz="3200" i="0" dirty="0"/>
              <a:t>The author uses the word “folks” in paragraph 5 to mean family. What effect does this word choice have?</a:t>
            </a:r>
            <a:endParaRPr lang="en-US" i="0" dirty="0"/>
          </a:p>
        </p:txBody>
      </p:sp>
      <p:sp>
        <p:nvSpPr>
          <p:cNvPr id="3" name="Text Placeholder 2"/>
          <p:cNvSpPr>
            <a:spLocks noGrp="1"/>
          </p:cNvSpPr>
          <p:nvPr>
            <p:ph type="body" sz="quarter" idx="14"/>
          </p:nvPr>
        </p:nvSpPr>
        <p:spPr>
          <a:xfrm>
            <a:off x="252919" y="3124200"/>
            <a:ext cx="8229600" cy="2362200"/>
          </a:xfrm>
        </p:spPr>
        <p:txBody>
          <a:bodyPr>
            <a:noAutofit/>
          </a:bodyPr>
          <a:lstStyle/>
          <a:p>
            <a:r>
              <a:rPr lang="en-US" sz="2800" dirty="0">
                <a:effectLst>
                  <a:outerShdw blurRad="38100" dist="38100" dir="2700000" algn="tl">
                    <a:srgbClr val="000000">
                      <a:alpha val="43137"/>
                    </a:srgbClr>
                  </a:outerShdw>
                  <a:reflection blurRad="12700" stA="25000" endPos="55000" dist="5000" dir="5400000" sy="-100000" algn="bl" rotWithShape="0"/>
                </a:effectLst>
              </a:rPr>
              <a:t>“Folks” is a casual, informal word for parents or family, so it makes the tone simple and relatable. It creates a level of hominess and comfort.</a:t>
            </a:r>
          </a:p>
        </p:txBody>
      </p:sp>
    </p:spTree>
    <p:extLst>
      <p:ext uri="{BB962C8B-B14F-4D97-AF65-F5344CB8AC3E}">
        <p14:creationId xmlns:p14="http://schemas.microsoft.com/office/powerpoint/2010/main" val="428740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685800"/>
          </a:xfrm>
        </p:spPr>
        <p:txBody>
          <a:bodyPr>
            <a:normAutofit fontScale="90000"/>
          </a:bodyPr>
          <a:lstStyle/>
          <a:p>
            <a:r>
              <a:rPr lang="en-US" dirty="0"/>
              <a:t>TP-CASTT Strategy</a:t>
            </a:r>
          </a:p>
        </p:txBody>
      </p:sp>
      <p:sp>
        <p:nvSpPr>
          <p:cNvPr id="3" name="Content Placeholder 2"/>
          <p:cNvSpPr>
            <a:spLocks noGrp="1"/>
          </p:cNvSpPr>
          <p:nvPr>
            <p:ph idx="1"/>
          </p:nvPr>
        </p:nvSpPr>
        <p:spPr>
          <a:xfrm>
            <a:off x="0" y="990600"/>
            <a:ext cx="9144000" cy="5583936"/>
          </a:xfrm>
        </p:spPr>
        <p:txBody>
          <a:bodyPr/>
          <a:lstStyle/>
          <a:p>
            <a:pPr>
              <a:buNone/>
            </a:pPr>
            <a:r>
              <a:rPr lang="en-US" dirty="0"/>
              <a:t>This reading strategy is used to analyze a poetic text by identifying and discussing each topic in the acronym: </a:t>
            </a:r>
            <a:r>
              <a:rPr lang="en-US" i="1" u="sng" dirty="0"/>
              <a:t>Title, Paraphrase, Connotation, Attitude, Shift, Theme, and Title </a:t>
            </a:r>
            <a:r>
              <a:rPr lang="en-US" dirty="0"/>
              <a:t>again. The strategy is a guide designed to lead in an analysis of a literary text. It is most effective if you begin at the top of the work your way down the elements; however you will find that as you study one element, you will naturally begin to explore others. For example, a study of </a:t>
            </a:r>
            <a:r>
              <a:rPr lang="en-US" i="1" dirty="0"/>
              <a:t>connotation </a:t>
            </a:r>
            <a:r>
              <a:rPr lang="en-US" dirty="0"/>
              <a:t>often leads to a discussion of </a:t>
            </a:r>
            <a:r>
              <a:rPr lang="en-US" i="1" dirty="0"/>
              <a:t>tone </a:t>
            </a:r>
            <a:r>
              <a:rPr lang="en-US" dirty="0"/>
              <a:t>and </a:t>
            </a:r>
            <a:r>
              <a:rPr lang="en-US" i="1" dirty="0"/>
              <a:t>shifts. </a:t>
            </a:r>
            <a:r>
              <a:rPr lang="en-US" dirty="0"/>
              <a:t>Revisiting the </a:t>
            </a:r>
            <a:r>
              <a:rPr lang="en-US" i="1" dirty="0"/>
              <a:t>title </a:t>
            </a:r>
            <a:r>
              <a:rPr lang="en-US" dirty="0"/>
              <a:t>often leads to a discussion of the </a:t>
            </a:r>
            <a:r>
              <a:rPr lang="en-US" i="1" dirty="0"/>
              <a:t>theme.</a:t>
            </a:r>
            <a:endParaRPr lang="en-US" dirty="0"/>
          </a:p>
          <a:p>
            <a:endParaRPr lang="en-US" dirty="0"/>
          </a:p>
        </p:txBody>
      </p:sp>
    </p:spTree>
    <p:extLst>
      <p:ext uri="{BB962C8B-B14F-4D97-AF65-F5344CB8AC3E}">
        <p14:creationId xmlns:p14="http://schemas.microsoft.com/office/powerpoint/2010/main" val="1649781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2438400"/>
          </a:xfrm>
        </p:spPr>
        <p:txBody>
          <a:bodyPr>
            <a:normAutofit fontScale="90000"/>
          </a:bodyPr>
          <a:lstStyle/>
          <a:p>
            <a:r>
              <a:rPr lang="en-US" i="0" dirty="0"/>
              <a:t>Key Ideas and Details:</a:t>
            </a:r>
            <a:br>
              <a:rPr lang="en-US" i="0" dirty="0"/>
            </a:br>
            <a:r>
              <a:rPr lang="en-US" i="0" dirty="0"/>
              <a:t>7. </a:t>
            </a:r>
            <a:r>
              <a:rPr lang="en-US" sz="3200" i="0" dirty="0"/>
              <a:t>Choose a statement made by </a:t>
            </a:r>
            <a:r>
              <a:rPr lang="en-US" sz="3200" i="0" dirty="0" err="1"/>
              <a:t>Segers</a:t>
            </a:r>
            <a:r>
              <a:rPr lang="en-US" sz="3200" i="0" dirty="0"/>
              <a:t> that expresses the central idea driving </a:t>
            </a:r>
            <a:r>
              <a:rPr lang="en-US" sz="3200" i="0" dirty="0" err="1"/>
              <a:t>Segers’s</a:t>
            </a:r>
            <a:r>
              <a:rPr lang="en-US" sz="3200" i="0" dirty="0"/>
              <a:t> life now. What facts in the story support this idea?</a:t>
            </a:r>
            <a:endParaRPr lang="en-US" i="0" dirty="0"/>
          </a:p>
        </p:txBody>
      </p:sp>
      <p:sp>
        <p:nvSpPr>
          <p:cNvPr id="3" name="Text Placeholder 2"/>
          <p:cNvSpPr>
            <a:spLocks noGrp="1"/>
          </p:cNvSpPr>
          <p:nvPr>
            <p:ph type="body" sz="quarter" idx="14"/>
          </p:nvPr>
        </p:nvSpPr>
        <p:spPr>
          <a:xfrm>
            <a:off x="252919" y="3124200"/>
            <a:ext cx="8229600" cy="2362200"/>
          </a:xfrm>
        </p:spPr>
        <p:txBody>
          <a:bodyPr>
            <a:noAutofit/>
          </a:bodyPr>
          <a:lstStyle/>
          <a:p>
            <a:r>
              <a:rPr lang="en-US" sz="2800" dirty="0">
                <a:effectLst>
                  <a:outerShdw blurRad="38100" dist="38100" dir="2700000" algn="tl">
                    <a:srgbClr val="000000">
                      <a:alpha val="43137"/>
                    </a:srgbClr>
                  </a:outerShdw>
                  <a:reflection blurRad="12700" stA="25000" endPos="55000" dist="5000" dir="5400000" sy="-100000" algn="bl" rotWithShape="0"/>
                </a:effectLst>
              </a:rPr>
              <a:t>“Of course, the less of a leg changed me. But it doesn’t define me or the rest of my life.” Facts that support that statement include that he is married, has a career and a child, and runs a marathon.</a:t>
            </a:r>
          </a:p>
        </p:txBody>
      </p:sp>
    </p:spTree>
    <p:extLst>
      <p:ext uri="{BB962C8B-B14F-4D97-AF65-F5344CB8AC3E}">
        <p14:creationId xmlns:p14="http://schemas.microsoft.com/office/powerpoint/2010/main" val="2313242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2438400"/>
          </a:xfrm>
        </p:spPr>
        <p:txBody>
          <a:bodyPr>
            <a:normAutofit fontScale="90000"/>
          </a:bodyPr>
          <a:lstStyle/>
          <a:p>
            <a:r>
              <a:rPr lang="en-US" i="0" dirty="0"/>
              <a:t>Key Idea and Details:</a:t>
            </a:r>
            <a:br>
              <a:rPr lang="en-US" i="0" dirty="0"/>
            </a:br>
            <a:r>
              <a:rPr lang="en-US" i="0" dirty="0"/>
              <a:t>8. </a:t>
            </a:r>
            <a:r>
              <a:rPr lang="en-US" sz="3200" i="0" dirty="0"/>
              <a:t>Notice how the language changes as it describes his Army assignment. What is an “elite” infantry unit? What are “personnel recovery missions”?</a:t>
            </a:r>
            <a:endParaRPr lang="en-US" i="0" dirty="0"/>
          </a:p>
        </p:txBody>
      </p:sp>
      <p:sp>
        <p:nvSpPr>
          <p:cNvPr id="3" name="Text Placeholder 2"/>
          <p:cNvSpPr>
            <a:spLocks noGrp="1"/>
          </p:cNvSpPr>
          <p:nvPr>
            <p:ph type="body" sz="quarter" idx="14"/>
          </p:nvPr>
        </p:nvSpPr>
        <p:spPr>
          <a:xfrm>
            <a:off x="252919" y="3124200"/>
            <a:ext cx="8229600" cy="2362200"/>
          </a:xfrm>
        </p:spPr>
        <p:txBody>
          <a:bodyPr>
            <a:noAutofit/>
          </a:bodyPr>
          <a:lstStyle/>
          <a:p>
            <a:r>
              <a:rPr lang="en-US" sz="2800" dirty="0">
                <a:effectLst>
                  <a:outerShdw blurRad="38100" dist="38100" dir="2700000" algn="tl">
                    <a:srgbClr val="000000">
                      <a:alpha val="43137"/>
                    </a:srgbClr>
                  </a:outerShdw>
                  <a:reflection blurRad="12700" stA="25000" endPos="55000" dist="5000" dir="5400000" sy="-100000" algn="bl" rotWithShape="0"/>
                </a:effectLst>
              </a:rPr>
              <a:t>The language becomes technical: “elite” means a superior or especially talented group, and his work was to bring soldiers back from the front lines.</a:t>
            </a:r>
          </a:p>
        </p:txBody>
      </p:sp>
    </p:spTree>
    <p:extLst>
      <p:ext uri="{BB962C8B-B14F-4D97-AF65-F5344CB8AC3E}">
        <p14:creationId xmlns:p14="http://schemas.microsoft.com/office/powerpoint/2010/main" val="2605833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2590800"/>
          </a:xfrm>
        </p:spPr>
        <p:txBody>
          <a:bodyPr>
            <a:normAutofit fontScale="90000"/>
          </a:bodyPr>
          <a:lstStyle/>
          <a:p>
            <a:r>
              <a:rPr lang="en-US" i="0" dirty="0"/>
              <a:t>Working from the Text:</a:t>
            </a:r>
            <a:br>
              <a:rPr lang="en-US" i="0" dirty="0"/>
            </a:br>
            <a:br>
              <a:rPr lang="en-US" i="0" dirty="0"/>
            </a:br>
            <a:r>
              <a:rPr lang="en-US" i="0" dirty="0"/>
              <a:t>9. Consider the audience and purpose of each of the texts you just read. How are they similar and different?</a:t>
            </a:r>
          </a:p>
        </p:txBody>
      </p:sp>
      <p:sp>
        <p:nvSpPr>
          <p:cNvPr id="3" name="Text Placeholder 2"/>
          <p:cNvSpPr>
            <a:spLocks noGrp="1"/>
          </p:cNvSpPr>
          <p:nvPr>
            <p:ph type="body" sz="quarter" idx="14"/>
          </p:nvPr>
        </p:nvSpPr>
        <p:spPr>
          <a:xfrm>
            <a:off x="228600" y="4114800"/>
            <a:ext cx="8229600" cy="2514600"/>
          </a:xfrm>
        </p:spPr>
        <p:txBody>
          <a:bodyPr>
            <a:noAutofit/>
          </a:bodyPr>
          <a:lstStyle/>
          <a:p>
            <a:pPr algn="l"/>
            <a:r>
              <a:rPr lang="en-US" sz="2800" dirty="0"/>
              <a:t>The audience of the poem would be individuals who enjoy reading; thus the purpose is to entertain. The article’s purpose would be to inform. So the audience would be individuals reading it for educational purposes.</a:t>
            </a:r>
          </a:p>
        </p:txBody>
      </p:sp>
    </p:spTree>
    <p:extLst>
      <p:ext uri="{BB962C8B-B14F-4D97-AF65-F5344CB8AC3E}">
        <p14:creationId xmlns:p14="http://schemas.microsoft.com/office/powerpoint/2010/main" val="401449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45">
                                          <p:stCondLst>
                                            <p:cond delay="0"/>
                                          </p:stCondLst>
                                        </p:cTn>
                                        <p:tgtEl>
                                          <p:spTgt spid="3">
                                            <p:txEl>
                                              <p:pRg st="0" end="0"/>
                                            </p:txEl>
                                          </p:spTgt>
                                        </p:tgtEl>
                                      </p:cBhvr>
                                    </p:animEffect>
                                    <p:anim calcmode="lin" valueType="num">
                                      <p:cBhvr>
                                        <p:cTn id="8" dur="45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xEl>
                                              <p:pRg st="0" end="0"/>
                                            </p:txEl>
                                          </p:spTgt>
                                        </p:tgtEl>
                                      </p:cBhvr>
                                      <p:to x="100000" y="60000"/>
                                    </p:animScale>
                                    <p:animScale>
                                      <p:cBhvr>
                                        <p:cTn id="14" dur="41" decel="50000">
                                          <p:stCondLst>
                                            <p:cond delay="169"/>
                                          </p:stCondLst>
                                        </p:cTn>
                                        <p:tgtEl>
                                          <p:spTgt spid="3">
                                            <p:txEl>
                                              <p:pRg st="0" end="0"/>
                                            </p:txEl>
                                          </p:spTgt>
                                        </p:tgtEl>
                                      </p:cBhvr>
                                      <p:to x="100000" y="100000"/>
                                    </p:animScale>
                                    <p:animScale>
                                      <p:cBhvr>
                                        <p:cTn id="15" dur="7">
                                          <p:stCondLst>
                                            <p:cond delay="328"/>
                                          </p:stCondLst>
                                        </p:cTn>
                                        <p:tgtEl>
                                          <p:spTgt spid="3">
                                            <p:txEl>
                                              <p:pRg st="0" end="0"/>
                                            </p:txEl>
                                          </p:spTgt>
                                        </p:tgtEl>
                                      </p:cBhvr>
                                      <p:to x="100000" y="80000"/>
                                    </p:animScale>
                                    <p:animScale>
                                      <p:cBhvr>
                                        <p:cTn id="16" dur="41" decel="50000">
                                          <p:stCondLst>
                                            <p:cond delay="335"/>
                                          </p:stCondLst>
                                        </p:cTn>
                                        <p:tgtEl>
                                          <p:spTgt spid="3">
                                            <p:txEl>
                                              <p:pRg st="0" end="0"/>
                                            </p:txEl>
                                          </p:spTgt>
                                        </p:tgtEl>
                                      </p:cBhvr>
                                      <p:to x="100000" y="100000"/>
                                    </p:animScale>
                                    <p:animScale>
                                      <p:cBhvr>
                                        <p:cTn id="17" dur="7">
                                          <p:stCondLst>
                                            <p:cond delay="410"/>
                                          </p:stCondLst>
                                        </p:cTn>
                                        <p:tgtEl>
                                          <p:spTgt spid="3">
                                            <p:txEl>
                                              <p:pRg st="0" end="0"/>
                                            </p:txEl>
                                          </p:spTgt>
                                        </p:tgtEl>
                                      </p:cBhvr>
                                      <p:to x="100000" y="90000"/>
                                    </p:animScale>
                                    <p:animScale>
                                      <p:cBhvr>
                                        <p:cTn id="18" dur="41" decel="50000">
                                          <p:stCondLst>
                                            <p:cond delay="417"/>
                                          </p:stCondLst>
                                        </p:cTn>
                                        <p:tgtEl>
                                          <p:spTgt spid="3">
                                            <p:txEl>
                                              <p:pRg st="0" end="0"/>
                                            </p:txEl>
                                          </p:spTgt>
                                        </p:tgtEl>
                                      </p:cBhvr>
                                      <p:to x="100000" y="100000"/>
                                    </p:animScale>
                                    <p:animScale>
                                      <p:cBhvr>
                                        <p:cTn id="19" dur="7">
                                          <p:stCondLst>
                                            <p:cond delay="452"/>
                                          </p:stCondLst>
                                        </p:cTn>
                                        <p:tgtEl>
                                          <p:spTgt spid="3">
                                            <p:txEl>
                                              <p:pRg st="0" end="0"/>
                                            </p:txEl>
                                          </p:spTgt>
                                        </p:tgtEl>
                                      </p:cBhvr>
                                      <p:to x="100000" y="95000"/>
                                    </p:animScale>
                                    <p:animScale>
                                      <p:cBhvr>
                                        <p:cTn id="20" dur="41" decel="50000">
                                          <p:stCondLst>
                                            <p:cond delay="459"/>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2667000"/>
          </a:xfrm>
        </p:spPr>
        <p:txBody>
          <a:bodyPr>
            <a:normAutofit fontScale="90000"/>
          </a:bodyPr>
          <a:lstStyle/>
          <a:p>
            <a:r>
              <a:rPr lang="en-US" i="0" dirty="0"/>
              <a:t>Working from the Text:</a:t>
            </a:r>
            <a:br>
              <a:rPr lang="en-US" i="0" dirty="0"/>
            </a:br>
            <a:br>
              <a:rPr lang="en-US" i="0" dirty="0"/>
            </a:br>
            <a:r>
              <a:rPr lang="en-US" i="0" dirty="0"/>
              <a:t>10. How does the structure of each text support its purpose? What language choices does each author make to support his or her purpose?</a:t>
            </a:r>
          </a:p>
        </p:txBody>
      </p:sp>
      <p:sp>
        <p:nvSpPr>
          <p:cNvPr id="3" name="Text Placeholder 2"/>
          <p:cNvSpPr>
            <a:spLocks noGrp="1"/>
          </p:cNvSpPr>
          <p:nvPr>
            <p:ph type="body" sz="quarter" idx="14"/>
          </p:nvPr>
        </p:nvSpPr>
        <p:spPr>
          <a:xfrm>
            <a:off x="304800" y="3581400"/>
            <a:ext cx="8229600" cy="2971800"/>
          </a:xfrm>
        </p:spPr>
        <p:txBody>
          <a:bodyPr>
            <a:noAutofit/>
          </a:bodyPr>
          <a:lstStyle/>
          <a:p>
            <a:r>
              <a:rPr lang="en-US" sz="2000" dirty="0"/>
              <a:t>The structure of the poem supports the shifts in tone and speaker that occur. Its purpose was to entertain the audience and the structure supports this by aligning the shift with it. The language’s impact of the poem comes from the use of imagery and the figurative language at the end, whereas the article uses very straightforward and clear language with no imagery or figures of speech. The structure of the article is also broken into paragraphs based on topic and dialogue, not by intentional shifts.</a:t>
            </a:r>
          </a:p>
        </p:txBody>
      </p:sp>
    </p:spTree>
    <p:extLst>
      <p:ext uri="{BB962C8B-B14F-4D97-AF65-F5344CB8AC3E}">
        <p14:creationId xmlns:p14="http://schemas.microsoft.com/office/powerpoint/2010/main" val="546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6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839200" cy="3200400"/>
          </a:xfrm>
        </p:spPr>
        <p:txBody>
          <a:bodyPr>
            <a:normAutofit fontScale="90000"/>
          </a:bodyPr>
          <a:lstStyle/>
          <a:p>
            <a:r>
              <a:rPr lang="en-US" i="0" dirty="0"/>
              <a:t>Working from the Text:</a:t>
            </a:r>
            <a:br>
              <a:rPr lang="en-US" i="0" dirty="0"/>
            </a:br>
            <a:br>
              <a:rPr lang="en-US" i="0" dirty="0"/>
            </a:br>
            <a:r>
              <a:rPr lang="en-US" i="0" dirty="0"/>
              <a:t>11. Write a paragraph that compares and contrasts the structure and language of both the poem and the article and analyzes how this contributes to their meaning and style.</a:t>
            </a:r>
          </a:p>
        </p:txBody>
      </p:sp>
      <p:sp>
        <p:nvSpPr>
          <p:cNvPr id="3" name="Text Placeholder 2"/>
          <p:cNvSpPr>
            <a:spLocks noGrp="1"/>
          </p:cNvSpPr>
          <p:nvPr>
            <p:ph type="body" sz="quarter" idx="14"/>
          </p:nvPr>
        </p:nvSpPr>
        <p:spPr>
          <a:xfrm>
            <a:off x="304800" y="4495800"/>
            <a:ext cx="8229600" cy="2057400"/>
          </a:xfrm>
        </p:spPr>
        <p:txBody>
          <a:bodyPr>
            <a:noAutofit/>
          </a:bodyPr>
          <a:lstStyle/>
          <a:p>
            <a:r>
              <a:rPr lang="en-US" sz="2800" dirty="0"/>
              <a:t>See 10.</a:t>
            </a:r>
          </a:p>
        </p:txBody>
      </p:sp>
    </p:spTree>
    <p:extLst>
      <p:ext uri="{BB962C8B-B14F-4D97-AF65-F5344CB8AC3E}">
        <p14:creationId xmlns:p14="http://schemas.microsoft.com/office/powerpoint/2010/main" val="25607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6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5029200"/>
          </a:xfrm>
        </p:spPr>
        <p:txBody>
          <a:bodyPr>
            <a:normAutofit fontScale="90000"/>
          </a:bodyPr>
          <a:lstStyle/>
          <a:p>
            <a:r>
              <a:rPr lang="en-US" i="0" dirty="0"/>
              <a:t>Working from the Text:</a:t>
            </a:r>
            <a:br>
              <a:rPr lang="en-US" i="0" dirty="0"/>
            </a:br>
            <a:r>
              <a:rPr lang="en-US" i="0" dirty="0"/>
              <a:t>12. To determine the theme of both texts, ask yourself, what does each text say about the concept of heroism? Write a theme statement about heroism that connects both texts. Then, write a summary that supports your interpretation using evidence from both the poem and the article.</a:t>
            </a:r>
          </a:p>
        </p:txBody>
      </p:sp>
      <p:sp>
        <p:nvSpPr>
          <p:cNvPr id="3" name="Text Placeholder 2"/>
          <p:cNvSpPr>
            <a:spLocks noGrp="1"/>
          </p:cNvSpPr>
          <p:nvPr>
            <p:ph type="body" sz="quarter" idx="14"/>
          </p:nvPr>
        </p:nvSpPr>
        <p:spPr>
          <a:xfrm>
            <a:off x="304800" y="5334000"/>
            <a:ext cx="8229600" cy="1219200"/>
          </a:xfrm>
        </p:spPr>
        <p:txBody>
          <a:bodyPr>
            <a:noAutofit/>
          </a:bodyPr>
          <a:lstStyle/>
          <a:p>
            <a:r>
              <a:rPr lang="en-US" sz="2800" dirty="0"/>
              <a:t>The theme of both texts is _____. One piece of evidence supporting this theme is_____.</a:t>
            </a:r>
          </a:p>
        </p:txBody>
      </p:sp>
    </p:spTree>
    <p:extLst>
      <p:ext uri="{BB962C8B-B14F-4D97-AF65-F5344CB8AC3E}">
        <p14:creationId xmlns:p14="http://schemas.microsoft.com/office/powerpoint/2010/main" val="20546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6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0" dirty="0"/>
              <a:t>Thematic statements about heroism that connects the texts.</a:t>
            </a:r>
          </a:p>
        </p:txBody>
      </p:sp>
      <p:sp>
        <p:nvSpPr>
          <p:cNvPr id="3" name="Text Placeholder 2"/>
          <p:cNvSpPr>
            <a:spLocks noGrp="1"/>
          </p:cNvSpPr>
          <p:nvPr>
            <p:ph type="body" sz="quarter" idx="14"/>
          </p:nvPr>
        </p:nvSpPr>
        <p:spPr>
          <a:xfrm>
            <a:off x="381000" y="2057400"/>
            <a:ext cx="8229600" cy="4038600"/>
          </a:xfrm>
        </p:spPr>
        <p:txBody>
          <a:bodyPr>
            <a:noAutofit/>
          </a:bodyPr>
          <a:lstStyle/>
          <a:p>
            <a:pPr marL="566928" indent="-457200" algn="l">
              <a:buFont typeface="Arial" panose="020B0604020202020204" pitchFamily="34" charset="0"/>
              <a:buChar char="•"/>
            </a:pPr>
            <a:r>
              <a:rPr lang="en-US" sz="3200" dirty="0"/>
              <a:t>A hero faces the challenge of a serious wartime injury with courage and optimism. </a:t>
            </a:r>
          </a:p>
          <a:p>
            <a:pPr marL="566928" indent="-457200" algn="l">
              <a:buFont typeface="Arial" panose="020B0604020202020204" pitchFamily="34" charset="0"/>
              <a:buChar char="•"/>
            </a:pPr>
            <a:r>
              <a:rPr lang="en-US" sz="3200" dirty="0"/>
              <a:t>A life changing wound can make an ordinary man become extraordinary.</a:t>
            </a:r>
          </a:p>
          <a:p>
            <a:pPr marL="566928" indent="-457200" algn="l">
              <a:buFont typeface="Arial" panose="020B0604020202020204" pitchFamily="34" charset="0"/>
              <a:buChar char="•"/>
            </a:pPr>
            <a:r>
              <a:rPr lang="en-US" sz="3200" dirty="0"/>
              <a:t>Heroes may need courage both on the battlefield and at home.</a:t>
            </a:r>
          </a:p>
        </p:txBody>
      </p:sp>
    </p:spTree>
    <p:extLst>
      <p:ext uri="{BB962C8B-B14F-4D97-AF65-F5344CB8AC3E}">
        <p14:creationId xmlns:p14="http://schemas.microsoft.com/office/powerpoint/2010/main" val="115686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2895600"/>
          </a:xfrm>
        </p:spPr>
        <p:txBody>
          <a:bodyPr>
            <a:normAutofit fontScale="90000"/>
          </a:bodyPr>
          <a:lstStyle/>
          <a:p>
            <a:r>
              <a:rPr lang="en-US" i="0" dirty="0"/>
              <a:t>Check Your Understanding:</a:t>
            </a:r>
            <a:br>
              <a:rPr lang="en-US" i="0" dirty="0"/>
            </a:br>
            <a:r>
              <a:rPr lang="en-US" i="0" dirty="0"/>
              <a:t>Briefly explain how the character in the poem and Tristan </a:t>
            </a:r>
            <a:r>
              <a:rPr lang="en-US" i="0" dirty="0" err="1"/>
              <a:t>Segers</a:t>
            </a:r>
            <a:r>
              <a:rPr lang="en-US" i="0" dirty="0"/>
              <a:t> in the article exemplify the concept of hero.</a:t>
            </a:r>
          </a:p>
        </p:txBody>
      </p:sp>
      <p:sp>
        <p:nvSpPr>
          <p:cNvPr id="3" name="Text Placeholder 2"/>
          <p:cNvSpPr>
            <a:spLocks noGrp="1"/>
          </p:cNvSpPr>
          <p:nvPr>
            <p:ph type="body" sz="quarter" idx="14"/>
          </p:nvPr>
        </p:nvSpPr>
        <p:spPr>
          <a:xfrm>
            <a:off x="381000" y="3352800"/>
            <a:ext cx="8229600" cy="3124200"/>
          </a:xfrm>
        </p:spPr>
        <p:txBody>
          <a:bodyPr>
            <a:noAutofit/>
          </a:bodyPr>
          <a:lstStyle/>
          <a:p>
            <a:r>
              <a:rPr lang="en-US" sz="2800" dirty="0"/>
              <a:t>The character and </a:t>
            </a:r>
            <a:r>
              <a:rPr lang="en-US" sz="2800" dirty="0" err="1"/>
              <a:t>Segers</a:t>
            </a:r>
            <a:r>
              <a:rPr lang="en-US" sz="2800" dirty="0"/>
              <a:t> exemplify the concept of hero because they placed themselves in the path of danger for others’ freedom. Each faced physical and emotional challenges related to their sacrifice and overcame them by hard work, determination, and a positive outlook.</a:t>
            </a:r>
          </a:p>
        </p:txBody>
      </p:sp>
    </p:spTree>
    <p:extLst>
      <p:ext uri="{BB962C8B-B14F-4D97-AF65-F5344CB8AC3E}">
        <p14:creationId xmlns:p14="http://schemas.microsoft.com/office/powerpoint/2010/main" val="877792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4648200"/>
          </a:xfrm>
        </p:spPr>
        <p:txBody>
          <a:bodyPr>
            <a:normAutofit fontScale="90000"/>
          </a:bodyPr>
          <a:lstStyle/>
          <a:p>
            <a:pPr>
              <a:lnSpc>
                <a:spcPct val="150000"/>
              </a:lnSpc>
            </a:pPr>
            <a:r>
              <a:rPr lang="en-US" i="0" dirty="0"/>
              <a:t>Introducing the strategy Free Writing:</a:t>
            </a:r>
            <a:br>
              <a:rPr lang="en-US" i="0" dirty="0"/>
            </a:br>
            <a:r>
              <a:rPr lang="en-US" i="0" dirty="0"/>
              <a:t>- </a:t>
            </a:r>
            <a:r>
              <a:rPr lang="en-US" sz="2800" i="0" dirty="0"/>
              <a:t>Write freely</a:t>
            </a:r>
            <a:br>
              <a:rPr lang="en-US" sz="2800" i="0" dirty="0"/>
            </a:br>
            <a:r>
              <a:rPr lang="en-US" sz="2800" i="0" dirty="0"/>
              <a:t>- No pressure</a:t>
            </a:r>
            <a:br>
              <a:rPr lang="en-US" sz="2800" i="0" dirty="0"/>
            </a:br>
            <a:r>
              <a:rPr lang="en-US" sz="2800" i="0" dirty="0"/>
              <a:t>- Informal style freedom</a:t>
            </a:r>
            <a:br>
              <a:rPr lang="en-US" sz="2800" i="0" dirty="0"/>
            </a:br>
            <a:r>
              <a:rPr lang="en-US" sz="2800" i="0" dirty="0"/>
              <a:t>-Generate ideas</a:t>
            </a:r>
            <a:br>
              <a:rPr lang="en-US" sz="2800" i="0" dirty="0"/>
            </a:br>
            <a:r>
              <a:rPr lang="en-US" sz="2800" i="0" dirty="0"/>
              <a:t>- Prepare for formal writing</a:t>
            </a:r>
            <a:endParaRPr lang="en-US" i="0" dirty="0"/>
          </a:p>
        </p:txBody>
      </p:sp>
    </p:spTree>
    <p:extLst>
      <p:ext uri="{BB962C8B-B14F-4D97-AF65-F5344CB8AC3E}">
        <p14:creationId xmlns:p14="http://schemas.microsoft.com/office/powerpoint/2010/main" val="1940545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91600" cy="6172200"/>
          </a:xfrm>
        </p:spPr>
        <p:txBody>
          <a:bodyPr>
            <a:normAutofit/>
          </a:bodyPr>
          <a:lstStyle/>
          <a:p>
            <a:r>
              <a:rPr lang="en-US" i="0" dirty="0"/>
              <a:t>Notebook:</a:t>
            </a:r>
            <a:br>
              <a:rPr lang="en-US" i="0" dirty="0"/>
            </a:br>
            <a:br>
              <a:rPr lang="en-US" i="0" dirty="0"/>
            </a:br>
            <a:r>
              <a:rPr lang="en-US" sz="2800" i="0" dirty="0"/>
              <a:t>Date		Challenges Free write and Essay 	pg.</a:t>
            </a:r>
            <a:br>
              <a:rPr lang="en-US" i="0" dirty="0"/>
            </a:br>
            <a:br>
              <a:rPr lang="en-US" i="0" dirty="0"/>
            </a:br>
            <a:endParaRPr lang="en-US" i="0" dirty="0"/>
          </a:p>
        </p:txBody>
      </p:sp>
    </p:spTree>
    <p:extLst>
      <p:ext uri="{BB962C8B-B14F-4D97-AF65-F5344CB8AC3E}">
        <p14:creationId xmlns:p14="http://schemas.microsoft.com/office/powerpoint/2010/main" val="31793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 Purpose for Reading</a:t>
            </a:r>
          </a:p>
        </p:txBody>
      </p:sp>
      <p:sp>
        <p:nvSpPr>
          <p:cNvPr id="3" name="Content Placeholder 2"/>
          <p:cNvSpPr>
            <a:spLocks noGrp="1"/>
          </p:cNvSpPr>
          <p:nvPr>
            <p:ph idx="1"/>
          </p:nvPr>
        </p:nvSpPr>
        <p:spPr/>
        <p:txBody>
          <a:bodyPr/>
          <a:lstStyle/>
          <a:p>
            <a:r>
              <a:rPr lang="en-US" dirty="0"/>
              <a:t>Circle unknown words and phrases. </a:t>
            </a:r>
          </a:p>
          <a:p>
            <a:endParaRPr lang="en-US" dirty="0"/>
          </a:p>
          <a:p>
            <a:r>
              <a:rPr lang="en-US" dirty="0"/>
              <a:t>Try to determine the meaning of the words by using context clues, word parts, or a dictionary.</a:t>
            </a:r>
          </a:p>
          <a:p>
            <a:endParaRPr lang="en-US" dirty="0"/>
          </a:p>
          <a:p>
            <a:r>
              <a:rPr lang="en-US" dirty="0"/>
              <a:t>Use metacognitive markers.</a:t>
            </a:r>
          </a:p>
        </p:txBody>
      </p:sp>
    </p:spTree>
    <p:extLst>
      <p:ext uri="{BB962C8B-B14F-4D97-AF65-F5344CB8AC3E}">
        <p14:creationId xmlns:p14="http://schemas.microsoft.com/office/powerpoint/2010/main" val="3862408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0" dirty="0"/>
              <a:t>Introducing the Freewriting Strategy</a:t>
            </a:r>
          </a:p>
        </p:txBody>
      </p:sp>
      <p:sp>
        <p:nvSpPr>
          <p:cNvPr id="3" name="Text Placeholder 2"/>
          <p:cNvSpPr>
            <a:spLocks noGrp="1"/>
          </p:cNvSpPr>
          <p:nvPr>
            <p:ph type="body" sz="quarter" idx="14"/>
          </p:nvPr>
        </p:nvSpPr>
        <p:spPr>
          <a:xfrm>
            <a:off x="0" y="1219200"/>
            <a:ext cx="9144000" cy="5410200"/>
          </a:xfrm>
        </p:spPr>
        <p:txBody>
          <a:bodyPr>
            <a:noAutofit/>
          </a:bodyPr>
          <a:lstStyle/>
          <a:p>
            <a:pPr algn="l"/>
            <a:r>
              <a:rPr lang="en-US" sz="3200" dirty="0"/>
              <a:t>Writing Prompt: Write an explanatory essay about a challenge you have faced that includes examples of specific things you did to overcome adversity.</a:t>
            </a:r>
          </a:p>
          <a:p>
            <a:pPr algn="l"/>
            <a:endParaRPr lang="en-US" sz="3200" dirty="0"/>
          </a:p>
          <a:p>
            <a:pPr marL="452628" indent="-342900" algn="l">
              <a:buFont typeface="Arial" panose="020B0604020202020204" pitchFamily="34" charset="0"/>
              <a:buChar char="•"/>
            </a:pPr>
            <a:r>
              <a:rPr lang="en-US" sz="3200" dirty="0"/>
              <a:t>Clearly explain the challenges you faced.</a:t>
            </a:r>
          </a:p>
          <a:p>
            <a:pPr marL="452628" indent="-342900" algn="l">
              <a:buFont typeface="Arial" panose="020B0604020202020204" pitchFamily="34" charset="0"/>
              <a:buChar char="•"/>
            </a:pPr>
            <a:r>
              <a:rPr lang="en-US" sz="3200" dirty="0"/>
              <a:t>Cite specific examples and experiences that helped you overcome your challenge.</a:t>
            </a:r>
          </a:p>
          <a:p>
            <a:pPr marL="452628" indent="-342900" algn="l">
              <a:buFont typeface="Arial" panose="020B0604020202020204" pitchFamily="34" charset="0"/>
              <a:buChar char="•"/>
            </a:pPr>
            <a:r>
              <a:rPr lang="en-US" sz="3200" dirty="0"/>
              <a:t>Summarize your outcome clearly.</a:t>
            </a:r>
          </a:p>
        </p:txBody>
      </p:sp>
    </p:spTree>
    <p:extLst>
      <p:ext uri="{BB962C8B-B14F-4D97-AF65-F5344CB8AC3E}">
        <p14:creationId xmlns:p14="http://schemas.microsoft.com/office/powerpoint/2010/main" val="313154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95600" y="1970009"/>
            <a:ext cx="485334" cy="3404383"/>
          </a:xfrm>
          <a:prstGeom prst="ellipse">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42948"/>
            <a:ext cx="8229600" cy="1066800"/>
          </a:xfrm>
        </p:spPr>
        <p:txBody>
          <a:bodyPr/>
          <a:lstStyle/>
          <a:p>
            <a:r>
              <a:rPr lang="en-US" dirty="0"/>
              <a:t>Metacognitive Reading Markers</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398022567"/>
              </p:ext>
            </p:extLst>
          </p:nvPr>
        </p:nvGraphicFramePr>
        <p:xfrm>
          <a:off x="329119" y="1976792"/>
          <a:ext cx="8042897" cy="3447256"/>
        </p:xfrm>
        <a:graphic>
          <a:graphicData uri="http://schemas.openxmlformats.org/presentationml/2006/ole">
            <mc:AlternateContent xmlns:mc="http://schemas.openxmlformats.org/markup-compatibility/2006">
              <mc:Choice xmlns:v="urn:schemas-microsoft-com:vml" Requires="v">
                <p:oleObj spid="_x0000_s1034" name="Document" r:id="rId3" imgW="6093237" imgH="2612040" progId="Word.Document.12">
                  <p:embed/>
                </p:oleObj>
              </mc:Choice>
              <mc:Fallback>
                <p:oleObj name="Document" r:id="rId3" imgW="6093237" imgH="2612040" progId="Word.Document.12">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19" y="1976792"/>
                        <a:ext cx="8042897" cy="3447256"/>
                      </a:xfrm>
                      <a:prstGeom prst="rect">
                        <a:avLst/>
                      </a:prstGeom>
                      <a:noFill/>
                      <a:ln w="9525">
                        <a:solidFill>
                          <a:schemeClr val="tx1"/>
                        </a:solidFill>
                        <a:miter lim="800000"/>
                        <a:headEnd/>
                        <a:tailEnd/>
                      </a:ln>
                      <a:extLst/>
                    </p:spPr>
                  </p:pic>
                </p:oleObj>
              </mc:Fallback>
            </mc:AlternateContent>
          </a:graphicData>
        </a:graphic>
      </p:graphicFrame>
      <p:sp>
        <p:nvSpPr>
          <p:cNvPr id="6" name="TextBox 5"/>
          <p:cNvSpPr txBox="1"/>
          <p:nvPr/>
        </p:nvSpPr>
        <p:spPr>
          <a:xfrm>
            <a:off x="304800" y="5770992"/>
            <a:ext cx="8229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Circle unknown words and phrases.</a:t>
            </a:r>
          </a:p>
          <a:p>
            <a:pPr marL="742950" lvl="1" indent="-285750">
              <a:buFont typeface="Arial" panose="020B0604020202020204" pitchFamily="34" charset="0"/>
              <a:buChar char="•"/>
            </a:pPr>
            <a:r>
              <a:rPr lang="en-US" dirty="0"/>
              <a:t>Try to determine their meaning by using context clues (look at the words around it)</a:t>
            </a:r>
          </a:p>
        </p:txBody>
      </p:sp>
    </p:spTree>
    <p:extLst>
      <p:ext uri="{BB962C8B-B14F-4D97-AF65-F5344CB8AC3E}">
        <p14:creationId xmlns:p14="http://schemas.microsoft.com/office/powerpoint/2010/main" val="385982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About the Author</a:t>
            </a:r>
            <a:br>
              <a:rPr lang="en-US" dirty="0"/>
            </a:br>
            <a:endParaRPr lang="en-US" dirty="0"/>
          </a:p>
        </p:txBody>
      </p:sp>
      <p:sp>
        <p:nvSpPr>
          <p:cNvPr id="3" name="Content Placeholder 2"/>
          <p:cNvSpPr>
            <a:spLocks noGrp="1"/>
          </p:cNvSpPr>
          <p:nvPr>
            <p:ph idx="1"/>
          </p:nvPr>
        </p:nvSpPr>
        <p:spPr/>
        <p:txBody>
          <a:bodyPr/>
          <a:lstStyle/>
          <a:p>
            <a:r>
              <a:rPr lang="en-US" dirty="0"/>
              <a:t>Nina </a:t>
            </a:r>
            <a:r>
              <a:rPr lang="en-US" dirty="0" err="1"/>
              <a:t>Cassian</a:t>
            </a:r>
            <a:r>
              <a:rPr lang="en-US" dirty="0"/>
              <a:t> was born in Romania in 1924 and now lives in New York City. She has written more than 50 volumes of work, including poetry, fiction, and books for children. </a:t>
            </a:r>
            <a:r>
              <a:rPr lang="en-US" dirty="0" err="1"/>
              <a:t>Cassian</a:t>
            </a:r>
            <a:r>
              <a:rPr lang="en-US" dirty="0"/>
              <a:t> is also a journalist, film critic, and composer of classical music.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15" y="609600"/>
            <a:ext cx="8229600" cy="1066800"/>
          </a:xfrm>
        </p:spPr>
        <p:txBody>
          <a:bodyPr/>
          <a:lstStyle/>
          <a:p>
            <a:r>
              <a:rPr lang="en-US" dirty="0"/>
              <a:t>Before Reading</a:t>
            </a:r>
          </a:p>
        </p:txBody>
      </p:sp>
      <p:sp>
        <p:nvSpPr>
          <p:cNvPr id="3" name="Content Placeholder 2"/>
          <p:cNvSpPr>
            <a:spLocks noGrp="1"/>
          </p:cNvSpPr>
          <p:nvPr>
            <p:ph idx="1"/>
          </p:nvPr>
        </p:nvSpPr>
        <p:spPr>
          <a:xfrm>
            <a:off x="450715" y="1676400"/>
            <a:ext cx="8229600" cy="4858512"/>
          </a:xfrm>
        </p:spPr>
        <p:txBody>
          <a:bodyPr/>
          <a:lstStyle/>
          <a:p>
            <a:r>
              <a:rPr lang="en-US" dirty="0"/>
              <a:t>The title of the poem that you will read next is “A Man.” What do you predict the poem will be about? Record your prediction in the graphic organizer.</a:t>
            </a:r>
          </a:p>
          <a:p>
            <a:endParaRPr lang="en-US" dirty="0"/>
          </a:p>
          <a:p>
            <a:pPr marL="624078" indent="-514350"/>
            <a:r>
              <a:rPr lang="en-US" dirty="0"/>
              <a:t>The poem will be about a man who might represent every man, all men, ordinary men. Note the difference between “A” and “the”</a:t>
            </a:r>
          </a:p>
          <a:p>
            <a:pPr marL="624078" indent="-514350"/>
            <a:endParaRPr lang="en-US" dirty="0"/>
          </a:p>
          <a:p>
            <a:pPr marL="624078" indent="-514350"/>
            <a:r>
              <a:rPr lang="en-US" dirty="0"/>
              <a:t>What’s the difference between A man vs. THE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down)">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95600" y="1970009"/>
            <a:ext cx="485334" cy="3404383"/>
          </a:xfrm>
          <a:prstGeom prst="ellipse">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42948"/>
            <a:ext cx="8229600" cy="1066800"/>
          </a:xfrm>
        </p:spPr>
        <p:txBody>
          <a:bodyPr/>
          <a:lstStyle/>
          <a:p>
            <a:r>
              <a:rPr lang="en-US" dirty="0"/>
              <a:t>First Read</a:t>
            </a:r>
          </a:p>
        </p:txBody>
      </p:sp>
      <p:graphicFrame>
        <p:nvGraphicFramePr>
          <p:cNvPr id="4" name="Content Placeholder 3"/>
          <p:cNvGraphicFramePr>
            <a:graphicFrameLocks noGrp="1" noChangeAspect="1"/>
          </p:cNvGraphicFramePr>
          <p:nvPr>
            <p:ph idx="1"/>
            <p:extLst/>
          </p:nvPr>
        </p:nvGraphicFramePr>
        <p:xfrm>
          <a:off x="329119" y="1976792"/>
          <a:ext cx="8042897" cy="3447256"/>
        </p:xfrm>
        <a:graphic>
          <a:graphicData uri="http://schemas.openxmlformats.org/presentationml/2006/ole">
            <mc:AlternateContent xmlns:mc="http://schemas.openxmlformats.org/markup-compatibility/2006">
              <mc:Choice xmlns:v="urn:schemas-microsoft-com:vml" Requires="v">
                <p:oleObj spid="_x0000_s2057" name="Document" r:id="rId3" imgW="6093237" imgH="2612040" progId="Word.Document.12">
                  <p:embed/>
                </p:oleObj>
              </mc:Choice>
              <mc:Fallback>
                <p:oleObj name="Document" r:id="rId3" imgW="6093237" imgH="2612040" progId="Word.Document.12">
                  <p:embed/>
                  <p:pic>
                    <p:nvPicPr>
                      <p:cNvPr id="4"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19" y="1976792"/>
                        <a:ext cx="8042897" cy="3447256"/>
                      </a:xfrm>
                      <a:prstGeom prst="rect">
                        <a:avLst/>
                      </a:prstGeom>
                      <a:noFill/>
                      <a:ln w="9525">
                        <a:solidFill>
                          <a:schemeClr val="tx1"/>
                        </a:solidFill>
                        <a:miter lim="800000"/>
                        <a:headEnd/>
                        <a:tailEnd/>
                      </a:ln>
                      <a:extLst/>
                    </p:spPr>
                  </p:pic>
                </p:oleObj>
              </mc:Fallback>
            </mc:AlternateContent>
          </a:graphicData>
        </a:graphic>
      </p:graphicFrame>
      <p:sp>
        <p:nvSpPr>
          <p:cNvPr id="6" name="TextBox 5"/>
          <p:cNvSpPr txBox="1"/>
          <p:nvPr/>
        </p:nvSpPr>
        <p:spPr>
          <a:xfrm>
            <a:off x="304800" y="5770992"/>
            <a:ext cx="8229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Circle unknown words and phrases.</a:t>
            </a:r>
          </a:p>
          <a:p>
            <a:pPr marL="742950" lvl="1" indent="-285750">
              <a:buFont typeface="Arial" panose="020B0604020202020204" pitchFamily="34" charset="0"/>
              <a:buChar char="•"/>
            </a:pPr>
            <a:r>
              <a:rPr lang="en-US" dirty="0"/>
              <a:t>Try to determine their meaning by using context clues (look at the words around it)</a:t>
            </a:r>
          </a:p>
        </p:txBody>
      </p:sp>
    </p:spTree>
    <p:extLst>
      <p:ext uri="{BB962C8B-B14F-4D97-AF65-F5344CB8AC3E}">
        <p14:creationId xmlns:p14="http://schemas.microsoft.com/office/powerpoint/2010/main" val="2988220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14558</TotalTime>
  <Words>1994</Words>
  <Application>Microsoft Office PowerPoint</Application>
  <PresentationFormat>On-screen Show (4:3)</PresentationFormat>
  <Paragraphs>167</Paragraphs>
  <Slides>50</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Batang</vt:lpstr>
      <vt:lpstr>Arial</vt:lpstr>
      <vt:lpstr>Calibri</vt:lpstr>
      <vt:lpstr>Georgia</vt:lpstr>
      <vt:lpstr>Rockwell Extra Bold</vt:lpstr>
      <vt:lpstr>Trebuchet MS</vt:lpstr>
      <vt:lpstr>Wingdings 2</vt:lpstr>
      <vt:lpstr>Urban</vt:lpstr>
      <vt:lpstr>Document</vt:lpstr>
      <vt:lpstr>8th Grade Springboard</vt:lpstr>
      <vt:lpstr>Learning Targets</vt:lpstr>
      <vt:lpstr>Preview</vt:lpstr>
      <vt:lpstr>TP-CASTT Strategy</vt:lpstr>
      <vt:lpstr>Setting a Purpose for Reading</vt:lpstr>
      <vt:lpstr>Metacognitive Reading Markers</vt:lpstr>
      <vt:lpstr>About the Author </vt:lpstr>
      <vt:lpstr>Before Reading</vt:lpstr>
      <vt:lpstr>First Read</vt:lpstr>
      <vt:lpstr>Second Read</vt:lpstr>
      <vt:lpstr>Second Read</vt:lpstr>
      <vt:lpstr>Key Idea and Details</vt:lpstr>
      <vt:lpstr>Key Idea and Details</vt:lpstr>
      <vt:lpstr>Craft and Structure</vt:lpstr>
      <vt:lpstr>What is TP-CASTT?</vt:lpstr>
      <vt:lpstr>TP-CASTT Strategy</vt:lpstr>
      <vt:lpstr>T= </vt:lpstr>
      <vt:lpstr>P= </vt:lpstr>
      <vt:lpstr>C= </vt:lpstr>
      <vt:lpstr>A= </vt:lpstr>
      <vt:lpstr>S= </vt:lpstr>
      <vt:lpstr>T=  </vt:lpstr>
      <vt:lpstr>T=  </vt:lpstr>
      <vt:lpstr>Working from the Text</vt:lpstr>
      <vt:lpstr>   T=TITLE Think about the title BEFORE you read the poem.  What do you think the poem might be about?    </vt:lpstr>
      <vt:lpstr> P=PARAPHRASE Reread the poem and put it into your own words.  WHAT IS THE POEM SAYING?  </vt:lpstr>
      <vt:lpstr>C=Connotation Highlight words that were used for negative (1 color) and positive (2 color) effect. Then discuss the pattern</vt:lpstr>
      <vt:lpstr>A= ATTITUDE (tone) Determine the how the writer/speaker feels about a subject. </vt:lpstr>
      <vt:lpstr>S=Shifts Identify shifts in the speaker, setting, subject, tone, and/or images. Indicate the shifts with circled star.</vt:lpstr>
      <vt:lpstr>T=TITLE Look back at the title…have your ideas changed?  If so, HOW?</vt:lpstr>
      <vt:lpstr>T=THEME—What is the poet saying? What is the overall message or theme of the poem?</vt:lpstr>
      <vt:lpstr>4. After reading the poem several times, return to the TP-CASTT graphic organizer and write a brief paragraph to summarize the poem and state its meaning (on the back of TP-CASTT).</vt:lpstr>
      <vt:lpstr>Learning Targets</vt:lpstr>
      <vt:lpstr>  Title: Make a prediction based on the title.</vt:lpstr>
      <vt:lpstr>Setting a Purpose for Reading</vt:lpstr>
      <vt:lpstr>First Read</vt:lpstr>
      <vt:lpstr>Second Read</vt:lpstr>
      <vt:lpstr>Key Idea and Details: 5. What is the purpose of the first four paragraphs of this article?</vt:lpstr>
      <vt:lpstr>Craft and Structure: 6. The author uses the word “folks” in paragraph 5 to mean family. What effect does this word choice have?</vt:lpstr>
      <vt:lpstr>Key Ideas and Details: 7. Choose a statement made by Segers that expresses the central idea driving Segers’s life now. What facts in the story support this idea?</vt:lpstr>
      <vt:lpstr>Key Idea and Details: 8. Notice how the language changes as it describes his Army assignment. What is an “elite” infantry unit? What are “personnel recovery missions”?</vt:lpstr>
      <vt:lpstr>Working from the Text:  9. Consider the audience and purpose of each of the texts you just read. How are they similar and different?</vt:lpstr>
      <vt:lpstr>Working from the Text:  10. How does the structure of each text support its purpose? What language choices does each author make to support his or her purpose?</vt:lpstr>
      <vt:lpstr>Working from the Text:  11. Write a paragraph that compares and contrasts the structure and language of both the poem and the article and analyzes how this contributes to their meaning and style.</vt:lpstr>
      <vt:lpstr>Working from the Text: 12. To determine the theme of both texts, ask yourself, what does each text say about the concept of heroism? Write a theme statement about heroism that connects both texts. Then, write a summary that supports your interpretation using evidence from both the poem and the article.</vt:lpstr>
      <vt:lpstr>Thematic statements about heroism that connects the texts.</vt:lpstr>
      <vt:lpstr>Check Your Understanding: Briefly explain how the character in the poem and Tristan Segers in the article exemplify the concept of hero.</vt:lpstr>
      <vt:lpstr>Introducing the strategy Free Writing: - Write freely - No pressure - Informal style freedom -Generate ideas - Prepare for formal writing</vt:lpstr>
      <vt:lpstr>Notebook:  Date  Challenges Free write and Essay  pg.  </vt:lpstr>
      <vt:lpstr>Introducing the Freewriting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Springboard</dc:title>
  <dc:creator>DefaultUser</dc:creator>
  <cp:lastModifiedBy>Maddie Kernan</cp:lastModifiedBy>
  <cp:revision>41</cp:revision>
  <dcterms:created xsi:type="dcterms:W3CDTF">2016-01-19T00:39:29Z</dcterms:created>
  <dcterms:modified xsi:type="dcterms:W3CDTF">2017-09-26T16:53:49Z</dcterms:modified>
</cp:coreProperties>
</file>