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3"/>
  </p:handoutMasterIdLst>
  <p:sldIdLst>
    <p:sldId id="256" r:id="rId2"/>
    <p:sldId id="272" r:id="rId3"/>
    <p:sldId id="273" r:id="rId4"/>
    <p:sldId id="257" r:id="rId5"/>
    <p:sldId id="258" r:id="rId6"/>
    <p:sldId id="259" r:id="rId7"/>
    <p:sldId id="260" r:id="rId8"/>
    <p:sldId id="261" r:id="rId9"/>
    <p:sldId id="275" r:id="rId10"/>
    <p:sldId id="276" r:id="rId11"/>
    <p:sldId id="262" r:id="rId12"/>
    <p:sldId id="263" r:id="rId13"/>
    <p:sldId id="264" r:id="rId14"/>
    <p:sldId id="265" r:id="rId15"/>
    <p:sldId id="266" r:id="rId16"/>
    <p:sldId id="267" r:id="rId17"/>
    <p:sldId id="268" r:id="rId18"/>
    <p:sldId id="269" r:id="rId19"/>
    <p:sldId id="270" r:id="rId20"/>
    <p:sldId id="271" r:id="rId21"/>
    <p:sldId id="277" r:id="rId22"/>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1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3408"/>
          </a:xfrm>
          <a:prstGeom prst="rect">
            <a:avLst/>
          </a:prstGeom>
        </p:spPr>
        <p:txBody>
          <a:bodyPr vert="horz" lIns="92830" tIns="46415" rIns="92830" bIns="46415" rtlCol="0"/>
          <a:lstStyle>
            <a:lvl1pPr algn="r">
              <a:defRPr sz="1200"/>
            </a:lvl1pPr>
          </a:lstStyle>
          <a:p>
            <a:fld id="{A655116A-C217-4BBF-B7AF-B018761AEEAD}" type="datetimeFigureOut">
              <a:rPr lang="en-US" smtClean="0"/>
              <a:t>9/13/2017</a:t>
            </a:fld>
            <a:endParaRPr lang="en-US"/>
          </a:p>
        </p:txBody>
      </p:sp>
      <p:sp>
        <p:nvSpPr>
          <p:cNvPr id="4" name="Footer Placeholder 3"/>
          <p:cNvSpPr>
            <a:spLocks noGrp="1"/>
          </p:cNvSpPr>
          <p:nvPr>
            <p:ph type="ftr" sz="quarter" idx="2"/>
          </p:nvPr>
        </p:nvSpPr>
        <p:spPr>
          <a:xfrm>
            <a:off x="0" y="8772669"/>
            <a:ext cx="3037840" cy="463407"/>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69"/>
            <a:ext cx="3037840" cy="463407"/>
          </a:xfrm>
          <a:prstGeom prst="rect">
            <a:avLst/>
          </a:prstGeom>
        </p:spPr>
        <p:txBody>
          <a:bodyPr vert="horz" lIns="92830" tIns="46415" rIns="92830" bIns="46415" rtlCol="0" anchor="b"/>
          <a:lstStyle>
            <a:lvl1pPr algn="r">
              <a:defRPr sz="1200"/>
            </a:lvl1pPr>
          </a:lstStyle>
          <a:p>
            <a:fld id="{C1CE60EA-9C46-4358-99FB-E93653E98C51}" type="slidenum">
              <a:rPr lang="en-US" smtClean="0"/>
              <a:t>‹#›</a:t>
            </a:fld>
            <a:endParaRPr lang="en-US"/>
          </a:p>
        </p:txBody>
      </p:sp>
    </p:spTree>
    <p:extLst>
      <p:ext uri="{BB962C8B-B14F-4D97-AF65-F5344CB8AC3E}">
        <p14:creationId xmlns:p14="http://schemas.microsoft.com/office/powerpoint/2010/main" val="28528225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775C84D6-742C-466C-8DB5-F76EA1864EC5}" type="datetimeFigureOut">
              <a:rPr lang="en-US" smtClean="0"/>
              <a:t>9/13/2017</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528D885-DC6C-45AA-8463-FF959E2ABFC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75C84D6-742C-466C-8DB5-F76EA1864EC5}"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8D885-DC6C-45AA-8463-FF959E2ABFC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75C84D6-742C-466C-8DB5-F76EA1864EC5}"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8D885-DC6C-45AA-8463-FF959E2ABFC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775C84D6-742C-466C-8DB5-F76EA1864EC5}" type="datetimeFigureOut">
              <a:rPr lang="en-US" smtClean="0"/>
              <a:t>9/13/2017</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F528D885-DC6C-45AA-8463-FF959E2ABFC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775C84D6-742C-466C-8DB5-F76EA1864EC5}" type="datetimeFigureOut">
              <a:rPr lang="en-US" smtClean="0"/>
              <a:t>9/13/2017</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F528D885-DC6C-45AA-8463-FF959E2ABFC8}"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a:t>Click to edit Master title style</a:t>
            </a:r>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775C84D6-742C-466C-8DB5-F76EA1864EC5}" type="datetimeFigureOut">
              <a:rPr lang="en-US" smtClean="0"/>
              <a:t>9/13/2017</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F528D885-DC6C-45AA-8463-FF959E2ABFC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775C84D6-742C-466C-8DB5-F76EA1864EC5}" type="datetimeFigureOut">
              <a:rPr lang="en-US" smtClean="0"/>
              <a:t>9/13/2017</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F528D885-DC6C-45AA-8463-FF959E2ABFC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3" name="Date Placeholder 2"/>
          <p:cNvSpPr>
            <a:spLocks noGrp="1"/>
          </p:cNvSpPr>
          <p:nvPr>
            <p:ph type="dt" sz="half" idx="10"/>
          </p:nvPr>
        </p:nvSpPr>
        <p:spPr/>
        <p:txBody>
          <a:bodyPr/>
          <a:lstStyle/>
          <a:p>
            <a:fld id="{775C84D6-742C-466C-8DB5-F76EA1864EC5}" type="datetimeFigureOut">
              <a:rPr lang="en-US" smtClean="0"/>
              <a:t>9/13/2017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28D885-DC6C-45AA-8463-FF959E2ABFC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775C84D6-742C-466C-8DB5-F76EA1864EC5}" type="datetimeFigureOut">
              <a:rPr lang="en-US" smtClean="0"/>
              <a:t>9/13/2017</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F528D885-DC6C-45AA-8463-FF959E2ABF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a:t>Click to edit Master title style</a:t>
            </a:r>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775C84D6-742C-466C-8DB5-F76EA1864EC5}" type="datetimeFigureOut">
              <a:rPr lang="en-US" smtClean="0"/>
              <a:t>9/13/2017</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F528D885-DC6C-45AA-8463-FF959E2ABFC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775C84D6-742C-466C-8DB5-F76EA1864EC5}" type="datetimeFigureOut">
              <a:rPr lang="en-US" smtClean="0"/>
              <a:t>9/13/2017</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F528D885-DC6C-45AA-8463-FF959E2ABFC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75C84D6-742C-466C-8DB5-F76EA1864EC5}" type="datetimeFigureOut">
              <a:rPr lang="en-US" smtClean="0"/>
              <a:t>9/13/2017</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528D885-DC6C-45AA-8463-FF959E2ABFC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8</a:t>
            </a:r>
            <a:r>
              <a:rPr lang="en-US" baseline="30000" dirty="0"/>
              <a:t>th</a:t>
            </a:r>
            <a:r>
              <a:rPr lang="en-US" dirty="0"/>
              <a:t> Grade Springboard</a:t>
            </a:r>
          </a:p>
        </p:txBody>
      </p:sp>
      <p:sp>
        <p:nvSpPr>
          <p:cNvPr id="3" name="Subtitle 2"/>
          <p:cNvSpPr>
            <a:spLocks noGrp="1"/>
          </p:cNvSpPr>
          <p:nvPr>
            <p:ph type="subTitle" idx="1"/>
          </p:nvPr>
        </p:nvSpPr>
        <p:spPr/>
        <p:txBody>
          <a:bodyPr/>
          <a:lstStyle/>
          <a:p>
            <a:r>
              <a:rPr lang="en-US" dirty="0"/>
              <a:t>Activity 1.10: Nuance of Tone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F0"/>
                </a:solidFill>
              </a:rPr>
              <a:t>Antonyms</a:t>
            </a:r>
          </a:p>
        </p:txBody>
      </p:sp>
      <p:sp>
        <p:nvSpPr>
          <p:cNvPr id="3" name="Content Placeholder 2"/>
          <p:cNvSpPr>
            <a:spLocks noGrp="1"/>
          </p:cNvSpPr>
          <p:nvPr>
            <p:ph idx="1"/>
          </p:nvPr>
        </p:nvSpPr>
        <p:spPr/>
        <p:txBody>
          <a:bodyPr/>
          <a:lstStyle/>
          <a:p>
            <a:r>
              <a:rPr lang="en-US" dirty="0"/>
              <a:t>Are words with opposite meanings, such as </a:t>
            </a:r>
            <a:r>
              <a:rPr lang="en-US" i="1" dirty="0"/>
              <a:t>dread</a:t>
            </a:r>
            <a:r>
              <a:rPr lang="en-US" dirty="0"/>
              <a:t> and </a:t>
            </a:r>
            <a:r>
              <a:rPr lang="en-US" i="1" dirty="0"/>
              <a:t>excitement</a:t>
            </a:r>
            <a:r>
              <a:rPr lang="en-US" dirty="0"/>
              <a:t>.</a:t>
            </a:r>
          </a:p>
        </p:txBody>
      </p:sp>
    </p:spTree>
    <p:extLst>
      <p:ext uri="{BB962C8B-B14F-4D97-AF65-F5344CB8AC3E}">
        <p14:creationId xmlns:p14="http://schemas.microsoft.com/office/powerpoint/2010/main" val="2426839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Tone</a:t>
            </a:r>
          </a:p>
        </p:txBody>
      </p:sp>
      <p:sp>
        <p:nvSpPr>
          <p:cNvPr id="3" name="Content Placeholder 2"/>
          <p:cNvSpPr>
            <a:spLocks noGrp="1"/>
          </p:cNvSpPr>
          <p:nvPr>
            <p:ph idx="1"/>
          </p:nvPr>
        </p:nvSpPr>
        <p:spPr/>
        <p:txBody>
          <a:bodyPr/>
          <a:lstStyle/>
          <a:p>
            <a:pPr>
              <a:buNone/>
            </a:pPr>
            <a:r>
              <a:rPr lang="en-US" dirty="0"/>
              <a:t>In literature, being able to recognize the </a:t>
            </a:r>
            <a:r>
              <a:rPr lang="en-US" b="1" dirty="0"/>
              <a:t>tone </a:t>
            </a:r>
            <a:r>
              <a:rPr lang="en-US" dirty="0"/>
              <a:t>of the story or poem or essay is an important skill in understanding the author’s purpose (P.I.E). An author who is trying to create a comedy skit needs to choose content and language that communicates humor rather than sadness. Writers purposefully select diction to create an appropriate tone.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534400" cy="6302408"/>
          </a:xfrm>
        </p:spPr>
        <p:txBody>
          <a:bodyPr/>
          <a:lstStyle/>
          <a:p>
            <a:pPr marL="578358" indent="-514350">
              <a:buFont typeface="+mj-lt"/>
              <a:buAutoNum type="arabicPeriod"/>
            </a:pPr>
            <a:r>
              <a:rPr lang="en-US" dirty="0"/>
              <a:t>What is the connection between tone and diction? </a:t>
            </a:r>
            <a:r>
              <a:rPr lang="en-US" b="1" dirty="0"/>
              <a:t>Write down the question</a:t>
            </a:r>
            <a:endParaRPr lang="en-US" dirty="0"/>
          </a:p>
          <a:p>
            <a:pPr marL="578358" indent="-514350">
              <a:buFont typeface="+mj-lt"/>
              <a:buAutoNum type="arabicPeriod"/>
            </a:pPr>
            <a:endParaRPr lang="en-US" dirty="0"/>
          </a:p>
          <a:p>
            <a:pPr marL="953262" lvl="1" indent="-514350"/>
            <a:r>
              <a:rPr lang="en-US" dirty="0"/>
              <a:t>Connotations can evoke certain feelings that determine tone. </a:t>
            </a:r>
          </a:p>
          <a:p>
            <a:pPr marL="953262" lvl="1" indent="-514350">
              <a:buNone/>
            </a:pPr>
            <a:endParaRPr lang="en-US" dirty="0"/>
          </a:p>
          <a:p>
            <a:pPr marL="953262" lvl="1" indent="-514350"/>
            <a:r>
              <a:rPr lang="en-US" dirty="0"/>
              <a:t>The connection between tone and diction is that the author’s choice of words (diction) can create the tone that is portrayed throughout the piece of writing.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ox(in)">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14400"/>
          </a:xfrm>
        </p:spPr>
        <p:txBody>
          <a:bodyPr/>
          <a:lstStyle/>
          <a:p>
            <a:r>
              <a:rPr lang="en-US" dirty="0"/>
              <a:t>Understanding Tone</a:t>
            </a:r>
          </a:p>
        </p:txBody>
      </p:sp>
      <p:sp>
        <p:nvSpPr>
          <p:cNvPr id="3" name="Content Placeholder 2"/>
          <p:cNvSpPr>
            <a:spLocks noGrp="1"/>
          </p:cNvSpPr>
          <p:nvPr>
            <p:ph idx="1"/>
          </p:nvPr>
        </p:nvSpPr>
        <p:spPr>
          <a:xfrm>
            <a:off x="152400" y="762000"/>
            <a:ext cx="8839200" cy="5943600"/>
          </a:xfrm>
        </p:spPr>
        <p:txBody>
          <a:bodyPr>
            <a:normAutofit fontScale="92500" lnSpcReduction="10000"/>
          </a:bodyPr>
          <a:lstStyle/>
          <a:p>
            <a:pPr>
              <a:buNone/>
            </a:pPr>
            <a:r>
              <a:rPr lang="en-US" dirty="0"/>
              <a:t>Many words have similar </a:t>
            </a:r>
            <a:r>
              <a:rPr lang="en-US" b="1" dirty="0"/>
              <a:t>denotations, </a:t>
            </a:r>
            <a:r>
              <a:rPr lang="en-US" dirty="0"/>
              <a:t>but one must learn to distinguish among the </a:t>
            </a:r>
            <a:r>
              <a:rPr lang="en-US" b="1" dirty="0"/>
              <a:t>connotations </a:t>
            </a:r>
            <a:r>
              <a:rPr lang="en-US" dirty="0"/>
              <a:t>of these words in order to accurately identify meaning and tone. Careful readers and writers understand </a:t>
            </a:r>
            <a:r>
              <a:rPr lang="en-US" b="1" dirty="0"/>
              <a:t>nuances </a:t>
            </a:r>
            <a:r>
              <a:rPr lang="en-US" dirty="0"/>
              <a:t>(subtle differences) in word meanings. This means that they recognize that words have varying levels or meanings.</a:t>
            </a:r>
          </a:p>
          <a:p>
            <a:pPr>
              <a:buNone/>
            </a:pPr>
            <a:endParaRPr lang="en-US" dirty="0"/>
          </a:p>
          <a:p>
            <a:pPr>
              <a:buNone/>
            </a:pPr>
            <a:r>
              <a:rPr lang="en-US" b="1" u="sng" dirty="0"/>
              <a:t>Examples:</a:t>
            </a:r>
            <a:r>
              <a:rPr lang="en-US" dirty="0"/>
              <a:t> </a:t>
            </a:r>
            <a:r>
              <a:rPr lang="en-US" i="1" dirty="0"/>
              <a:t>house, home, abode, estate, shack, mansion, and hut </a:t>
            </a:r>
            <a:r>
              <a:rPr lang="en-US" dirty="0"/>
              <a:t>all describe or </a:t>
            </a:r>
            <a:r>
              <a:rPr lang="en-US" dirty="0" err="1"/>
              <a:t>denotate</a:t>
            </a:r>
            <a:r>
              <a:rPr lang="en-US" dirty="0"/>
              <a:t> a place to live, but each has a different </a:t>
            </a:r>
            <a:r>
              <a:rPr lang="en-US" b="1" dirty="0"/>
              <a:t>connotation </a:t>
            </a:r>
            <a:r>
              <a:rPr lang="en-US" dirty="0"/>
              <a:t>that determines meaning and tone.</a:t>
            </a:r>
            <a:endParaRPr lang="en-US" b="1" u="sn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534400" cy="6302408"/>
          </a:xfrm>
        </p:spPr>
        <p:txBody>
          <a:bodyPr/>
          <a:lstStyle/>
          <a:p>
            <a:pPr>
              <a:buNone/>
            </a:pPr>
            <a:r>
              <a:rPr lang="en-US" dirty="0"/>
              <a:t>2. In your table groups, create examples like the one above illustrating ranges of words that have the same denotation but different connotations.</a:t>
            </a:r>
          </a:p>
          <a:p>
            <a:pPr>
              <a:buNone/>
            </a:pPr>
            <a:endParaRPr lang="en-US" dirty="0"/>
          </a:p>
          <a:p>
            <a:pPr lvl="1"/>
            <a:r>
              <a:rPr lang="en-US" dirty="0"/>
              <a:t>Walk, saunter, skulk, slither, march, prance, stomp</a:t>
            </a:r>
          </a:p>
          <a:p>
            <a:pPr lvl="1"/>
            <a:endParaRPr lang="en-US" dirty="0"/>
          </a:p>
          <a:p>
            <a:pPr lvl="1"/>
            <a:r>
              <a:rPr lang="en-US" dirty="0"/>
              <a:t>Talk, argue, converse, interrogate, gossip, whisper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ox(in)">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534400" cy="6302408"/>
          </a:xfrm>
        </p:spPr>
        <p:txBody>
          <a:bodyPr/>
          <a:lstStyle/>
          <a:p>
            <a:pPr>
              <a:buNone/>
            </a:pPr>
            <a:r>
              <a:rPr lang="en-US" dirty="0"/>
              <a:t>3. Use one of the examples you just created to discuss how connotation connections to tone.</a:t>
            </a:r>
          </a:p>
          <a:p>
            <a:pPr>
              <a:buNone/>
            </a:pPr>
            <a:endParaRPr lang="en-US" dirty="0"/>
          </a:p>
          <a:p>
            <a:pPr lvl="1"/>
            <a:r>
              <a:rPr lang="en-US" dirty="0"/>
              <a:t>Readers have certain associations with the word </a:t>
            </a:r>
            <a:r>
              <a:rPr lang="en-US" u="sng" dirty="0"/>
              <a:t>gossip</a:t>
            </a:r>
            <a:r>
              <a:rPr lang="en-US" dirty="0"/>
              <a:t> as opposed to </a:t>
            </a:r>
            <a:r>
              <a:rPr lang="en-US" u="sng" dirty="0"/>
              <a:t>argue</a:t>
            </a:r>
            <a:r>
              <a:rPr lang="en-US" dirty="0"/>
              <a:t>, or </a:t>
            </a:r>
            <a:r>
              <a:rPr lang="en-US" u="sng" dirty="0"/>
              <a:t>walk</a:t>
            </a:r>
            <a:r>
              <a:rPr lang="en-US" dirty="0"/>
              <a:t> as opposed to </a:t>
            </a:r>
            <a:r>
              <a:rPr lang="en-US" u="sng" dirty="0"/>
              <a:t>stomp</a:t>
            </a:r>
            <a:r>
              <a:rPr lang="en-US" dirty="0"/>
              <a:t>. </a:t>
            </a:r>
          </a:p>
          <a:p>
            <a:pPr lvl="1">
              <a:buNone/>
            </a:pPr>
            <a:endParaRPr lang="en-US" dirty="0"/>
          </a:p>
          <a:p>
            <a:pPr lvl="1"/>
            <a:r>
              <a:rPr lang="en-US" dirty="0"/>
              <a:t>Choosing one word over another implies a certain feeling or attitude by a writer.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458200" cy="1133126"/>
          </a:xfrm>
        </p:spPr>
        <p:txBody>
          <a:bodyPr/>
          <a:lstStyle/>
          <a:p>
            <a:r>
              <a:rPr lang="en-US" dirty="0"/>
              <a:t>Identifying Nuances in Diction</a:t>
            </a:r>
          </a:p>
        </p:txBody>
      </p:sp>
      <p:sp>
        <p:nvSpPr>
          <p:cNvPr id="3" name="Content Placeholder 2"/>
          <p:cNvSpPr>
            <a:spLocks noGrp="1"/>
          </p:cNvSpPr>
          <p:nvPr>
            <p:ph idx="1"/>
          </p:nvPr>
        </p:nvSpPr>
        <p:spPr>
          <a:xfrm>
            <a:off x="152400" y="1295400"/>
            <a:ext cx="8991600" cy="5159408"/>
          </a:xfrm>
        </p:spPr>
        <p:txBody>
          <a:bodyPr>
            <a:normAutofit/>
          </a:bodyPr>
          <a:lstStyle/>
          <a:p>
            <a:pPr>
              <a:buNone/>
            </a:pPr>
            <a:r>
              <a:rPr lang="en-US" dirty="0"/>
              <a:t>4. On the following page are some common tone words and their synonyms. In your writing groups, use a dictionary to determine or clarify each synonym’s precise meaning. After taking notes on the denotation of each word, number the words to indicate the various levels of meaning, from least intense to most intense (1=least intense). If your group feels that two words have the same connotation and level meaning, give them the same ranking.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400800"/>
          </a:xfrm>
        </p:spPr>
        <p:txBody>
          <a:bodyPr>
            <a:normAutofit fontScale="92500" lnSpcReduction="10000"/>
          </a:bodyPr>
          <a:lstStyle/>
          <a:p>
            <a:r>
              <a:rPr lang="en-US" b="1" dirty="0"/>
              <a:t>Angry: </a:t>
            </a:r>
            <a:r>
              <a:rPr lang="en-US" dirty="0"/>
              <a:t>upset, enraged, irritated, sharp, vexed, livid, infuriated, incensed</a:t>
            </a:r>
          </a:p>
          <a:p>
            <a:r>
              <a:rPr lang="en-US" b="1" dirty="0"/>
              <a:t>Happy: </a:t>
            </a:r>
            <a:r>
              <a:rPr lang="en-US" dirty="0"/>
              <a:t>mirthful, joyful, jovial, ecstatic, light-hearted, exultant, jubilant, giddy</a:t>
            </a:r>
          </a:p>
          <a:p>
            <a:r>
              <a:rPr lang="en-US" b="1" dirty="0"/>
              <a:t>Sad: </a:t>
            </a:r>
            <a:r>
              <a:rPr lang="en-US" dirty="0"/>
              <a:t>poignant, despondent, sentimental, lugubrious, morose, woeful, mournful, desolate</a:t>
            </a:r>
          </a:p>
          <a:p>
            <a:r>
              <a:rPr lang="en-US" b="1" dirty="0"/>
              <a:t>Honest:</a:t>
            </a:r>
            <a:r>
              <a:rPr lang="en-US" dirty="0"/>
              <a:t> sincere, candid, outspoken, forthright, frank, unbiased, blunt</a:t>
            </a:r>
          </a:p>
          <a:p>
            <a:r>
              <a:rPr lang="en-US" b="1" dirty="0"/>
              <a:t>Calm: </a:t>
            </a:r>
            <a:r>
              <a:rPr lang="en-US" dirty="0"/>
              <a:t>placid, still, bored, composed, peaceful, tranquil, serene, soothing</a:t>
            </a:r>
          </a:p>
          <a:p>
            <a:r>
              <a:rPr lang="en-US" b="1" dirty="0"/>
              <a:t>Nervous: </a:t>
            </a:r>
            <a:r>
              <a:rPr lang="en-US" dirty="0"/>
              <a:t>anxious, apprehensive, hesitant, fretful, agitated, jittery, afraid</a:t>
            </a:r>
          </a:p>
          <a:p>
            <a:r>
              <a:rPr lang="en-US" b="1" dirty="0"/>
              <a:t>Smart: </a:t>
            </a:r>
            <a:r>
              <a:rPr lang="en-US" dirty="0"/>
              <a:t>wise, perceptive, quick-witted, clever, sagacious, intellectual, brainy, bright, sharp</a:t>
            </a:r>
          </a:p>
          <a:p>
            <a:endParaRPr lang="en-US"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477000"/>
          </a:xfrm>
        </p:spPr>
        <p:txBody>
          <a:bodyPr>
            <a:normAutofit fontScale="85000" lnSpcReduction="20000"/>
          </a:bodyPr>
          <a:lstStyle/>
          <a:p>
            <a:pPr lvl="0">
              <a:buNone/>
            </a:pPr>
            <a:r>
              <a:rPr lang="en-US" sz="3200" dirty="0"/>
              <a:t>5. Prepare to present your findings to the class. Use the outline below to prepare for your presentation.</a:t>
            </a:r>
          </a:p>
          <a:p>
            <a:pPr lvl="0">
              <a:buNone/>
            </a:pPr>
            <a:endParaRPr lang="en-US" sz="2800" dirty="0"/>
          </a:p>
          <a:p>
            <a:pPr lvl="1"/>
            <a:r>
              <a:rPr lang="en-US" sz="2800" dirty="0"/>
              <a:t>Our group studied words that have the same denotation as ________________.</a:t>
            </a:r>
            <a:endParaRPr lang="en-US" sz="2400" dirty="0"/>
          </a:p>
          <a:p>
            <a:pPr lvl="1"/>
            <a:r>
              <a:rPr lang="en-US" sz="2800" dirty="0"/>
              <a:t>The most intense word is _______________, which means _________________.</a:t>
            </a:r>
            <a:endParaRPr lang="en-US" sz="2400" dirty="0"/>
          </a:p>
          <a:p>
            <a:pPr lvl="1"/>
            <a:r>
              <a:rPr lang="en-US" sz="2800" dirty="0"/>
              <a:t>One would feel _______________ if/when _______________[specific situation].</a:t>
            </a:r>
            <a:endParaRPr lang="en-US" sz="2400" dirty="0"/>
          </a:p>
          <a:p>
            <a:pPr lvl="1"/>
            <a:r>
              <a:rPr lang="en-US" sz="2800" dirty="0"/>
              <a:t>The least intense word is _____________, which means ___________________.</a:t>
            </a:r>
            <a:endParaRPr lang="en-US" sz="2400" dirty="0"/>
          </a:p>
          <a:p>
            <a:pPr lvl="1"/>
            <a:r>
              <a:rPr lang="en-US" sz="2800" dirty="0"/>
              <a:t>One would feel _________________ if/when _____________[specific situation].</a:t>
            </a:r>
            <a:endParaRPr lang="en-US" sz="2400" dirty="0"/>
          </a:p>
          <a:p>
            <a:pPr lvl="1"/>
            <a:r>
              <a:rPr lang="en-US" sz="2800" dirty="0"/>
              <a:t>Our favorite word is __________________ which means __________________. </a:t>
            </a:r>
            <a:endParaRPr lang="en-US" sz="2400" dirty="0"/>
          </a:p>
          <a:p>
            <a:pPr lvl="1"/>
            <a:r>
              <a:rPr lang="en-US" sz="2800" dirty="0"/>
              <a:t>On would if ____________________ if/when _____________ [specific situation].</a:t>
            </a:r>
            <a:endParaRPr lang="en-US" sz="2400"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73808"/>
          </a:xfrm>
        </p:spPr>
        <p:txBody>
          <a:bodyPr/>
          <a:lstStyle/>
          <a:p>
            <a:pPr lvl="0">
              <a:buNone/>
            </a:pPr>
            <a:r>
              <a:rPr lang="en-US" dirty="0"/>
              <a:t>6. While other groups present, listen to comprehend, </a:t>
            </a:r>
            <a:r>
              <a:rPr lang="en-US" u="sng" dirty="0"/>
              <a:t>and take notes</a:t>
            </a:r>
            <a:r>
              <a:rPr lang="en-US" dirty="0"/>
              <a:t>. You will be responsible for applying this vocabulary in future activities.</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Targets</a:t>
            </a:r>
          </a:p>
        </p:txBody>
      </p:sp>
      <p:sp>
        <p:nvSpPr>
          <p:cNvPr id="3" name="Content Placeholder 2"/>
          <p:cNvSpPr>
            <a:spLocks noGrp="1"/>
          </p:cNvSpPr>
          <p:nvPr>
            <p:ph idx="1"/>
          </p:nvPr>
        </p:nvSpPr>
        <p:spPr/>
        <p:txBody>
          <a:bodyPr/>
          <a:lstStyle/>
          <a:p>
            <a:r>
              <a:rPr lang="en-US" dirty="0"/>
              <a:t>I can explain how nuances in tone words arise from connotation.</a:t>
            </a:r>
          </a:p>
        </p:txBody>
      </p:sp>
    </p:spTree>
    <p:extLst>
      <p:ext uri="{BB962C8B-B14F-4D97-AF65-F5344CB8AC3E}">
        <p14:creationId xmlns:p14="http://schemas.microsoft.com/office/powerpoint/2010/main" val="7020233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Check Your Understanding</a:t>
            </a:r>
          </a:p>
        </p:txBody>
      </p:sp>
      <p:sp>
        <p:nvSpPr>
          <p:cNvPr id="3" name="Content Placeholder 2"/>
          <p:cNvSpPr>
            <a:spLocks noGrp="1"/>
          </p:cNvSpPr>
          <p:nvPr>
            <p:ph idx="1"/>
          </p:nvPr>
        </p:nvSpPr>
        <p:spPr/>
        <p:txBody>
          <a:bodyPr/>
          <a:lstStyle/>
          <a:p>
            <a:r>
              <a:rPr lang="en-US" dirty="0"/>
              <a:t> Which words would you use to describe the protagonist of the story you wrote? </a:t>
            </a:r>
            <a:r>
              <a:rPr lang="en-US" b="1" dirty="0"/>
              <a:t>Why</a:t>
            </a:r>
            <a:r>
              <a:rPr lang="en-US" dirty="0"/>
              <a:t>?</a:t>
            </a:r>
          </a:p>
          <a:p>
            <a:pPr>
              <a:buNone/>
            </a:pPr>
            <a:endParaRPr lang="en-US" dirty="0"/>
          </a:p>
          <a:p>
            <a:r>
              <a:rPr lang="en-US" dirty="0"/>
              <a:t>Which words would be appropriate to define a hero? </a:t>
            </a:r>
            <a:r>
              <a:rPr lang="en-US" b="1" dirty="0"/>
              <a:t>Why</a:t>
            </a:r>
            <a:r>
              <a:rPr lang="en-US" dirty="0"/>
              <a:t>? (5 words)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426"/>
            <a:ext cx="9144000" cy="646906"/>
          </a:xfrm>
        </p:spPr>
        <p:txBody>
          <a:bodyPr>
            <a:normAutofit/>
          </a:bodyPr>
          <a:lstStyle/>
          <a:p>
            <a:r>
              <a:rPr lang="en-US" sz="3600" b="1" dirty="0"/>
              <a:t>Revisiting the Unpacking EA 2 Web</a:t>
            </a:r>
          </a:p>
        </p:txBody>
      </p:sp>
      <p:sp>
        <p:nvSpPr>
          <p:cNvPr id="3" name="Content Placeholder 2"/>
          <p:cNvSpPr>
            <a:spLocks noGrp="1"/>
          </p:cNvSpPr>
          <p:nvPr>
            <p:ph idx="1"/>
          </p:nvPr>
        </p:nvSpPr>
        <p:spPr>
          <a:xfrm>
            <a:off x="0" y="679332"/>
            <a:ext cx="9144000" cy="6178668"/>
          </a:xfrm>
        </p:spPr>
        <p:txBody>
          <a:bodyPr/>
          <a:lstStyle/>
          <a:p>
            <a:r>
              <a:rPr lang="en-US" sz="2400" dirty="0"/>
              <a:t>Take out your notebook and refer to the web. Write down the activity number next to the bubble. Explain with your group how you think the activity helped prepare you for the EA.</a:t>
            </a:r>
          </a:p>
          <a:p>
            <a:r>
              <a:rPr lang="en-US" dirty="0"/>
              <a:t>Activity 1.9</a:t>
            </a:r>
          </a:p>
          <a:p>
            <a:pPr lvl="1"/>
            <a:r>
              <a:rPr lang="en-US" dirty="0"/>
              <a:t>CYU: Defining abstract concepts such as freedom, responsibility, sacrifice, and friendship within a paragraph</a:t>
            </a:r>
          </a:p>
          <a:p>
            <a:pPr lvl="1"/>
            <a:endParaRPr lang="en-US" dirty="0"/>
          </a:p>
          <a:p>
            <a:r>
              <a:rPr lang="en-US" dirty="0"/>
              <a:t>Activity 1.10</a:t>
            </a:r>
          </a:p>
          <a:p>
            <a:pPr lvl="1"/>
            <a:r>
              <a:rPr lang="en-US" dirty="0"/>
              <a:t>Explained how nuances in words arise from connotation.</a:t>
            </a:r>
          </a:p>
          <a:p>
            <a:pPr lvl="2"/>
            <a:r>
              <a:rPr lang="en-US" dirty="0"/>
              <a:t>Define synonyms and explain within your groups the nuances that arise from connotations.</a:t>
            </a:r>
          </a:p>
        </p:txBody>
      </p:sp>
    </p:spTree>
    <p:extLst>
      <p:ext uri="{BB962C8B-B14F-4D97-AF65-F5344CB8AC3E}">
        <p14:creationId xmlns:p14="http://schemas.microsoft.com/office/powerpoint/2010/main" val="4293759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Entry/Notes Journal</a:t>
            </a:r>
          </a:p>
        </p:txBody>
      </p:sp>
      <p:sp>
        <p:nvSpPr>
          <p:cNvPr id="3" name="Content Placeholder 2"/>
          <p:cNvSpPr>
            <a:spLocks noGrp="1"/>
          </p:cNvSpPr>
          <p:nvPr>
            <p:ph idx="1"/>
          </p:nvPr>
        </p:nvSpPr>
        <p:spPr/>
        <p:txBody>
          <a:bodyPr/>
          <a:lstStyle/>
          <a:p>
            <a:pPr marL="64008" indent="0">
              <a:buNone/>
            </a:pPr>
            <a:endParaRPr lang="en-US" dirty="0"/>
          </a:p>
          <a:p>
            <a:pPr marL="64008" indent="0">
              <a:buNone/>
            </a:pPr>
            <a:endParaRPr lang="en-US" dirty="0"/>
          </a:p>
          <a:p>
            <a:pPr marL="64008" indent="0">
              <a:buNone/>
            </a:pPr>
            <a:r>
              <a:rPr lang="en-US" dirty="0"/>
              <a:t>9/15		Activity 1.10 Vocab		pg. </a:t>
            </a:r>
          </a:p>
        </p:txBody>
      </p:sp>
    </p:spTree>
    <p:extLst>
      <p:ext uri="{BB962C8B-B14F-4D97-AF65-F5344CB8AC3E}">
        <p14:creationId xmlns:p14="http://schemas.microsoft.com/office/powerpoint/2010/main" val="3903978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F0"/>
                </a:solidFill>
              </a:rPr>
              <a:t>Tone</a:t>
            </a:r>
          </a:p>
        </p:txBody>
      </p:sp>
      <p:sp>
        <p:nvSpPr>
          <p:cNvPr id="3" name="Content Placeholder 2"/>
          <p:cNvSpPr>
            <a:spLocks noGrp="1"/>
          </p:cNvSpPr>
          <p:nvPr>
            <p:ph idx="1"/>
          </p:nvPr>
        </p:nvSpPr>
        <p:spPr/>
        <p:txBody>
          <a:bodyPr/>
          <a:lstStyle/>
          <a:p>
            <a:r>
              <a:rPr lang="en-US" dirty="0"/>
              <a:t>is a writer’s or speaker’s attitude toward a subject.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F0"/>
                </a:solidFill>
              </a:rPr>
              <a:t>Diction</a:t>
            </a:r>
          </a:p>
        </p:txBody>
      </p:sp>
      <p:sp>
        <p:nvSpPr>
          <p:cNvPr id="3" name="Content Placeholder 2"/>
          <p:cNvSpPr>
            <a:spLocks noGrp="1"/>
          </p:cNvSpPr>
          <p:nvPr>
            <p:ph idx="1"/>
          </p:nvPr>
        </p:nvSpPr>
        <p:spPr/>
        <p:txBody>
          <a:bodyPr/>
          <a:lstStyle/>
          <a:p>
            <a:r>
              <a:rPr lang="en-US" dirty="0"/>
              <a:t>Is a writer’s or speaker’s choice of words.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F0"/>
                </a:solidFill>
              </a:rPr>
              <a:t>Nuance</a:t>
            </a:r>
          </a:p>
        </p:txBody>
      </p:sp>
      <p:sp>
        <p:nvSpPr>
          <p:cNvPr id="3" name="Content Placeholder 2"/>
          <p:cNvSpPr>
            <a:spLocks noGrp="1"/>
          </p:cNvSpPr>
          <p:nvPr>
            <p:ph idx="1"/>
          </p:nvPr>
        </p:nvSpPr>
        <p:spPr/>
        <p:txBody>
          <a:bodyPr/>
          <a:lstStyle/>
          <a:p>
            <a:r>
              <a:rPr lang="en-US" dirty="0"/>
              <a:t>Refers to a subtle difference or distinction in meaning.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F0"/>
                </a:solidFill>
              </a:rPr>
              <a:t>Connotation</a:t>
            </a:r>
          </a:p>
        </p:txBody>
      </p:sp>
      <p:sp>
        <p:nvSpPr>
          <p:cNvPr id="3" name="Content Placeholder 2"/>
          <p:cNvSpPr>
            <a:spLocks noGrp="1"/>
          </p:cNvSpPr>
          <p:nvPr>
            <p:ph idx="1"/>
          </p:nvPr>
        </p:nvSpPr>
        <p:spPr/>
        <p:txBody>
          <a:bodyPr/>
          <a:lstStyle/>
          <a:p>
            <a:r>
              <a:rPr lang="en-US" dirty="0"/>
              <a:t>The implied associations, meanings, or emotions associated with a word.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F0"/>
                </a:solidFill>
              </a:rPr>
              <a:t>Denotation</a:t>
            </a:r>
          </a:p>
        </p:txBody>
      </p:sp>
      <p:sp>
        <p:nvSpPr>
          <p:cNvPr id="3" name="Content Placeholder 2"/>
          <p:cNvSpPr>
            <a:spLocks noGrp="1"/>
          </p:cNvSpPr>
          <p:nvPr>
            <p:ph idx="1"/>
          </p:nvPr>
        </p:nvSpPr>
        <p:spPr/>
        <p:txBody>
          <a:bodyPr/>
          <a:lstStyle/>
          <a:p>
            <a:r>
              <a:rPr lang="en-US" dirty="0"/>
              <a:t>The direct meaning of a word or expression, as distinguished from the ideas or meanings associated with it or suggested by it.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F0"/>
                </a:solidFill>
              </a:rPr>
              <a:t>Synonyms</a:t>
            </a:r>
          </a:p>
        </p:txBody>
      </p:sp>
      <p:sp>
        <p:nvSpPr>
          <p:cNvPr id="3" name="Content Placeholder 2"/>
          <p:cNvSpPr>
            <a:spLocks noGrp="1"/>
          </p:cNvSpPr>
          <p:nvPr>
            <p:ph idx="1"/>
          </p:nvPr>
        </p:nvSpPr>
        <p:spPr/>
        <p:txBody>
          <a:bodyPr/>
          <a:lstStyle/>
          <a:p>
            <a:r>
              <a:rPr lang="en-US" dirty="0"/>
              <a:t>Are words with similar meanings, such as </a:t>
            </a:r>
            <a:r>
              <a:rPr lang="en-US" i="1" dirty="0"/>
              <a:t>choose</a:t>
            </a:r>
            <a:r>
              <a:rPr lang="en-US" dirty="0"/>
              <a:t> and </a:t>
            </a:r>
            <a:r>
              <a:rPr lang="en-US" i="1" dirty="0"/>
              <a:t>select</a:t>
            </a:r>
            <a:r>
              <a:rPr lang="en-US" dirty="0"/>
              <a:t>.</a:t>
            </a:r>
          </a:p>
        </p:txBody>
      </p:sp>
    </p:spTree>
    <p:extLst>
      <p:ext uri="{BB962C8B-B14F-4D97-AF65-F5344CB8AC3E}">
        <p14:creationId xmlns:p14="http://schemas.microsoft.com/office/powerpoint/2010/main" val="5605100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Verve</Template>
  <TotalTime>11397</TotalTime>
  <Words>875</Words>
  <Application>Microsoft Office PowerPoint</Application>
  <PresentationFormat>On-screen Show (4:3)</PresentationFormat>
  <Paragraphs>74</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Calibri</vt:lpstr>
      <vt:lpstr>Century Gothic</vt:lpstr>
      <vt:lpstr>Verdana</vt:lpstr>
      <vt:lpstr>Wingdings 2</vt:lpstr>
      <vt:lpstr>Verve</vt:lpstr>
      <vt:lpstr>8th Grade Springboard</vt:lpstr>
      <vt:lpstr>Learning Targets</vt:lpstr>
      <vt:lpstr>Entry/Notes Journal</vt:lpstr>
      <vt:lpstr>Tone</vt:lpstr>
      <vt:lpstr>Diction</vt:lpstr>
      <vt:lpstr>Nuance</vt:lpstr>
      <vt:lpstr>Connotation</vt:lpstr>
      <vt:lpstr>Denotation</vt:lpstr>
      <vt:lpstr>Synonyms</vt:lpstr>
      <vt:lpstr>Antonyms</vt:lpstr>
      <vt:lpstr>Understanding Tone</vt:lpstr>
      <vt:lpstr>PowerPoint Presentation</vt:lpstr>
      <vt:lpstr>Understanding Tone</vt:lpstr>
      <vt:lpstr>PowerPoint Presentation</vt:lpstr>
      <vt:lpstr>PowerPoint Presentation</vt:lpstr>
      <vt:lpstr>Identifying Nuances in Diction</vt:lpstr>
      <vt:lpstr>PowerPoint Presentation</vt:lpstr>
      <vt:lpstr>PowerPoint Presentation</vt:lpstr>
      <vt:lpstr>PowerPoint Presentation</vt:lpstr>
      <vt:lpstr>Check Your Understanding</vt:lpstr>
      <vt:lpstr>Revisiting the Unpacking EA 2 Web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8th Grade Springboard</dc:title>
  <dc:creator>DefaultUser</dc:creator>
  <cp:lastModifiedBy>Maddie Kernan</cp:lastModifiedBy>
  <cp:revision>21</cp:revision>
  <cp:lastPrinted>2017-09-15T20:54:21Z</cp:lastPrinted>
  <dcterms:created xsi:type="dcterms:W3CDTF">2016-01-07T22:44:56Z</dcterms:created>
  <dcterms:modified xsi:type="dcterms:W3CDTF">2017-09-18T14:30:00Z</dcterms:modified>
</cp:coreProperties>
</file>